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changesInfos/changesInfo1.xml" ContentType="application/vnd.ms-powerpoint.changesinfo+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8"/>
  </p:notesMasterIdLst>
  <p:sldIdLst>
    <p:sldId id="300" r:id="rId2"/>
    <p:sldId id="292" r:id="rId3"/>
    <p:sldId id="372" r:id="rId4"/>
    <p:sldId id="374" r:id="rId5"/>
    <p:sldId id="375" r:id="rId6"/>
    <p:sldId id="553" r:id="rId7"/>
    <p:sldId id="564" r:id="rId8"/>
    <p:sldId id="565" r:id="rId9"/>
    <p:sldId id="566" r:id="rId10"/>
    <p:sldId id="567" r:id="rId11"/>
    <p:sldId id="376" r:id="rId12"/>
    <p:sldId id="373" r:id="rId13"/>
    <p:sldId id="382" r:id="rId14"/>
    <p:sldId id="384" r:id="rId15"/>
    <p:sldId id="383" r:id="rId16"/>
    <p:sldId id="386" r:id="rId17"/>
    <p:sldId id="385" r:id="rId18"/>
    <p:sldId id="388" r:id="rId19"/>
    <p:sldId id="387" r:id="rId20"/>
    <p:sldId id="389" r:id="rId21"/>
    <p:sldId id="391" r:id="rId22"/>
    <p:sldId id="392" r:id="rId23"/>
    <p:sldId id="359" r:id="rId24"/>
    <p:sldId id="558" r:id="rId25"/>
    <p:sldId id="394" r:id="rId26"/>
    <p:sldId id="529" r:id="rId27"/>
    <p:sldId id="530" r:id="rId28"/>
    <p:sldId id="559" r:id="rId29"/>
    <p:sldId id="568" r:id="rId30"/>
    <p:sldId id="491" r:id="rId31"/>
    <p:sldId id="492" r:id="rId32"/>
    <p:sldId id="569" r:id="rId33"/>
    <p:sldId id="561" r:id="rId34"/>
    <p:sldId id="560" r:id="rId35"/>
    <p:sldId id="543" r:id="rId36"/>
    <p:sldId id="360" r:id="rId37"/>
    <p:sldId id="544" r:id="rId38"/>
    <p:sldId id="546" r:id="rId39"/>
    <p:sldId id="545" r:id="rId40"/>
    <p:sldId id="570" r:id="rId41"/>
    <p:sldId id="555" r:id="rId42"/>
    <p:sldId id="556" r:id="rId43"/>
    <p:sldId id="557" r:id="rId44"/>
    <p:sldId id="549" r:id="rId45"/>
    <p:sldId id="550" r:id="rId46"/>
    <p:sldId id="551" r:id="rId47"/>
    <p:sldId id="547" r:id="rId48"/>
    <p:sldId id="552" r:id="rId49"/>
    <p:sldId id="363" r:id="rId50"/>
    <p:sldId id="269" r:id="rId51"/>
    <p:sldId id="303" r:id="rId52"/>
    <p:sldId id="271" r:id="rId53"/>
    <p:sldId id="365" r:id="rId54"/>
    <p:sldId id="369" r:id="rId55"/>
    <p:sldId id="370" r:id="rId56"/>
    <p:sldId id="288" r:id="rId57"/>
  </p:sldIdLst>
  <p:sldSz cx="12192000" cy="6858000"/>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A003B23-3076-49E1-A7F6-EF54F478ED00}" v="22" dt="2021-05-31T18:22:44.83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19" autoAdjust="0"/>
    <p:restoredTop sz="84727" autoAdjust="0"/>
  </p:normalViewPr>
  <p:slideViewPr>
    <p:cSldViewPr snapToGrid="0">
      <p:cViewPr varScale="1">
        <p:scale>
          <a:sx n="63" d="100"/>
          <a:sy n="63" d="100"/>
        </p:scale>
        <p:origin x="1020"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microsoft.com/office/2015/10/relationships/revisionInfo" Target="revisionInfo.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elipe Augusto Pereira de Figueiredo" userId="e1771b70d906f94b" providerId="Windows Live" clId="Web-{AA003B23-3076-49E1-A7F6-EF54F478ED00}"/>
    <pc:docChg chg="modSld">
      <pc:chgData name="Felipe Augusto Pereira de Figueiredo" userId="e1771b70d906f94b" providerId="Windows Live" clId="Web-{AA003B23-3076-49E1-A7F6-EF54F478ED00}" dt="2021-05-31T18:22:41.788" v="7" actId="20577"/>
      <pc:docMkLst>
        <pc:docMk/>
      </pc:docMkLst>
      <pc:sldChg chg="modSp">
        <pc:chgData name="Felipe Augusto Pereira de Figueiredo" userId="e1771b70d906f94b" providerId="Windows Live" clId="Web-{AA003B23-3076-49E1-A7F6-EF54F478ED00}" dt="2021-05-31T18:22:41.788" v="7" actId="20577"/>
        <pc:sldMkLst>
          <pc:docMk/>
          <pc:sldMk cId="29378494" sldId="289"/>
        </pc:sldMkLst>
        <pc:spChg chg="mod">
          <ac:chgData name="Felipe Augusto Pereira de Figueiredo" userId="e1771b70d906f94b" providerId="Windows Live" clId="Web-{AA003B23-3076-49E1-A7F6-EF54F478ED00}" dt="2021-05-31T18:22:41.788" v="7" actId="20577"/>
          <ac:spMkLst>
            <pc:docMk/>
            <pc:sldMk cId="29378494" sldId="289"/>
            <ac:spMk id="3"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3C82C08-3EFC-4473-8294-F0E229C19EFF}" type="datetimeFigureOut">
              <a:rPr lang="pt-BR" smtClean="0"/>
              <a:t>31/10/2025</a:t>
            </a:fld>
            <a:endParaRPr lang="pt-B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430A2A4-8C14-4B1A-AD48-7B6401078BF7}" type="slidenum">
              <a:rPr lang="pt-BR" smtClean="0"/>
              <a:t>‹nº›</a:t>
            </a:fld>
            <a:endParaRPr lang="pt-BR"/>
          </a:p>
        </p:txBody>
      </p:sp>
    </p:spTree>
    <p:extLst>
      <p:ext uri="{BB962C8B-B14F-4D97-AF65-F5344CB8AC3E}">
        <p14:creationId xmlns:p14="http://schemas.microsoft.com/office/powerpoint/2010/main" val="30081366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en.wikipedia.org/wiki/Vanishing_gradient_problem"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en.wikipedia.org/wiki/Vanishing_gradient_problem"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en.wikipedia.org/wiki/Activation_function#Comparison_of_activation_functions"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stats.stackexchange.com/questions/126238/what-are-the-advantages-of-relu-over-sigmoid-function-in-deep-neural-networks#:~:text=The%20main%20reason%20why%20ReLu,deep%20network%20with%20sigmoid%20activation." TargetMode="External"/><Relationship Id="rId2" Type="http://schemas.openxmlformats.org/officeDocument/2006/relationships/slide" Target="../slides/slide32.xml"/><Relationship Id="rId1" Type="http://schemas.openxmlformats.org/officeDocument/2006/relationships/notesMaster" Target="../notesMasters/notesMaster1.xml"/><Relationship Id="rId4" Type="http://schemas.openxmlformats.org/officeDocument/2006/relationships/hyperlink" Target="http://www.cs.toronto.edu/~fritz/absps/imagenet.pdf"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baseline="0"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a:t>
            </a:fld>
            <a:endParaRPr lang="pt-BR"/>
          </a:p>
        </p:txBody>
      </p:sp>
    </p:spTree>
    <p:extLst>
      <p:ext uri="{BB962C8B-B14F-4D97-AF65-F5344CB8AC3E}">
        <p14:creationId xmlns:p14="http://schemas.microsoft.com/office/powerpoint/2010/main" val="42342929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Variando-se os pesos das</a:t>
            </a:r>
            <a:r>
              <a:rPr lang="pt-BR" baseline="0" dirty="0"/>
              <a:t> unidades que formam a rede</a:t>
            </a:r>
            <a:r>
              <a:rPr lang="pt-BR" dirty="0"/>
              <a:t>, forma-se um repertório de diferentes</a:t>
            </a:r>
            <a:r>
              <a:rPr lang="pt-BR" baseline="0" dirty="0"/>
              <a:t> tipos de </a:t>
            </a:r>
            <a:r>
              <a:rPr lang="pt-BR" dirty="0"/>
              <a:t>funções com diferentes escalas e orientações. A partir desse repertório, por meio de algoritmos de aprendizado, a rede neural constrói mapeamentos capazes de resolver problemas.</a:t>
            </a:r>
          </a:p>
          <a:p>
            <a:endParaRPr lang="pt-BR" dirty="0"/>
          </a:p>
          <a:p>
            <a:r>
              <a:rPr lang="pt-BR" dirty="0"/>
              <a:t>Para que uma rede MLP pudesse ser treinada corretamente, em </a:t>
            </a:r>
            <a:r>
              <a:rPr lang="pt-BR" sz="1200" b="0" i="0" kern="1200" dirty="0">
                <a:solidFill>
                  <a:schemeClr val="tx1"/>
                </a:solidFill>
                <a:effectLst/>
                <a:latin typeface="+mn-lt"/>
                <a:ea typeface="+mn-ea"/>
                <a:cs typeface="+mn-cs"/>
              </a:rPr>
              <a:t>1986 D. E. </a:t>
            </a:r>
            <a:r>
              <a:rPr lang="pt-BR" sz="1200" b="0" i="0" kern="1200" dirty="0" err="1">
                <a:solidFill>
                  <a:schemeClr val="tx1"/>
                </a:solidFill>
                <a:effectLst/>
                <a:latin typeface="+mn-lt"/>
                <a:ea typeface="+mn-ea"/>
                <a:cs typeface="+mn-cs"/>
              </a:rPr>
              <a:t>Rumelhart</a:t>
            </a:r>
            <a:r>
              <a:rPr lang="pt-BR" dirty="0"/>
              <a:t> e</a:t>
            </a:r>
            <a:r>
              <a:rPr lang="pt-BR" baseline="0" dirty="0"/>
              <a:t> seus colegas, </a:t>
            </a:r>
            <a:r>
              <a:rPr lang="pt-BR" dirty="0"/>
              <a:t>fizeram uma alteração fundamental na arquitetura do perceptron: substituíram a função </a:t>
            </a:r>
            <a:r>
              <a:rPr lang="pt-BR" dirty="0" err="1"/>
              <a:t>step</a:t>
            </a:r>
            <a:r>
              <a:rPr lang="pt-BR" dirty="0"/>
              <a:t> pela função logística (ou sigmoide).</a:t>
            </a:r>
            <a:r>
              <a:rPr lang="pt-BR" baseline="0" dirty="0"/>
              <a:t> </a:t>
            </a:r>
            <a:r>
              <a:rPr lang="pt-BR" dirty="0"/>
              <a:t>Isso foi essencial porque a função </a:t>
            </a:r>
            <a:r>
              <a:rPr lang="pt-BR" dirty="0" err="1"/>
              <a:t>step</a:t>
            </a:r>
            <a:r>
              <a:rPr lang="pt-BR" dirty="0"/>
              <a:t> contém apenas segmentos planos, portanto, não há gradiente com o qual se trabalhar (i.e.,</a:t>
            </a:r>
            <a:r>
              <a:rPr lang="pt-BR" baseline="0" dirty="0"/>
              <a:t> o </a:t>
            </a:r>
            <a:r>
              <a:rPr lang="pt-BR" baseline="0" dirty="0" err="1"/>
              <a:t>algortimo</a:t>
            </a:r>
            <a:r>
              <a:rPr lang="pt-BR" baseline="0" dirty="0"/>
              <a:t> do gradiente descendente </a:t>
            </a:r>
            <a:r>
              <a:rPr lang="pt-BR" dirty="0"/>
              <a:t>não pode se mover em uma superfície plana, ou seja, com gradiente igual a zero), enquanto isso, a função logística possui derivada diferente de zero e bem definida em todos os pontos, permitindo que </a:t>
            </a:r>
            <a:r>
              <a:rPr lang="pt-BR" baseline="0" dirty="0"/>
              <a:t>o </a:t>
            </a:r>
            <a:r>
              <a:rPr lang="pt-BR" baseline="0" dirty="0" err="1"/>
              <a:t>algortimo</a:t>
            </a:r>
            <a:r>
              <a:rPr lang="pt-BR" baseline="0" dirty="0"/>
              <a:t> do gradiente descendente </a:t>
            </a:r>
            <a:r>
              <a:rPr lang="pt-BR" dirty="0"/>
              <a:t>faça progresso a cada passo.</a:t>
            </a:r>
          </a:p>
          <a:p>
            <a:endParaRPr lang="pt-BR" dirty="0"/>
          </a:p>
          <a:p>
            <a:endParaRPr lang="pt-BR" dirty="0"/>
          </a:p>
        </p:txBody>
      </p:sp>
      <p:sp>
        <p:nvSpPr>
          <p:cNvPr id="4" name="Espaço Reservado para Número de Slide 3"/>
          <p:cNvSpPr>
            <a:spLocks noGrp="1"/>
          </p:cNvSpPr>
          <p:nvPr>
            <p:ph type="sldNum" sz="quarter" idx="5"/>
          </p:nvPr>
        </p:nvSpPr>
        <p:spPr/>
        <p:txBody>
          <a:bodyPr/>
          <a:lstStyle/>
          <a:p>
            <a:fld id="{F430A2A4-8C14-4B1A-AD48-7B6401078BF7}" type="slidenum">
              <a:rPr lang="pt-BR" smtClean="0"/>
              <a:t>10</a:t>
            </a:fld>
            <a:endParaRPr lang="pt-BR"/>
          </a:p>
        </p:txBody>
      </p:sp>
    </p:spTree>
    <p:extLst>
      <p:ext uri="{BB962C8B-B14F-4D97-AF65-F5344CB8AC3E}">
        <p14:creationId xmlns:p14="http://schemas.microsoft.com/office/powerpoint/2010/main" val="42207625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Não se utiliza a </a:t>
            </a:r>
            <a:r>
              <a:rPr lang="pt-BR" b="1" i="1" dirty="0"/>
              <a:t>função degrau</a:t>
            </a:r>
            <a:r>
              <a:rPr lang="pt-BR" dirty="0"/>
              <a:t> como função de ativação em </a:t>
            </a:r>
            <a:r>
              <a:rPr lang="pt-BR" dirty="0" err="1"/>
              <a:t>MLPs</a:t>
            </a:r>
            <a:r>
              <a:rPr lang="pt-BR" baseline="0" dirty="0"/>
              <a:t> pois ela tem derivada igual a 0 para todos os valores exceto em 0, onde ela é indeterminada.</a:t>
            </a:r>
            <a:endParaRPr lang="pt-BR" dirty="0"/>
          </a:p>
          <a:p>
            <a:endParaRPr lang="pt-BR" dirty="0"/>
          </a:p>
          <a:p>
            <a:endParaRPr lang="pt-BR" dirty="0"/>
          </a:p>
          <a:p>
            <a:r>
              <a:rPr lang="pt-BR" dirty="0"/>
              <a:t>A derivada será importante, como veremos, no processo de aprendizado da rede neural.</a:t>
            </a:r>
          </a:p>
          <a:p>
            <a:endParaRPr lang="pt-BR" dirty="0"/>
          </a:p>
        </p:txBody>
      </p:sp>
      <p:sp>
        <p:nvSpPr>
          <p:cNvPr id="4" name="Espaço Reservado para Número de Slide 3"/>
          <p:cNvSpPr>
            <a:spLocks noGrp="1"/>
          </p:cNvSpPr>
          <p:nvPr>
            <p:ph type="sldNum" sz="quarter" idx="5"/>
          </p:nvPr>
        </p:nvSpPr>
        <p:spPr/>
        <p:txBody>
          <a:bodyPr/>
          <a:lstStyle/>
          <a:p>
            <a:fld id="{F430A2A4-8C14-4B1A-AD48-7B6401078BF7}" type="slidenum">
              <a:rPr lang="pt-BR" smtClean="0"/>
              <a:t>12</a:t>
            </a:fld>
            <a:endParaRPr lang="pt-BR"/>
          </a:p>
        </p:txBody>
      </p:sp>
    </p:spTree>
    <p:extLst>
      <p:ext uri="{BB962C8B-B14F-4D97-AF65-F5344CB8AC3E}">
        <p14:creationId xmlns:p14="http://schemas.microsoft.com/office/powerpoint/2010/main" val="24299333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Não se utiliza a </a:t>
            </a:r>
            <a:r>
              <a:rPr lang="pt-BR" b="1" i="1" dirty="0"/>
              <a:t>função degrau</a:t>
            </a:r>
            <a:r>
              <a:rPr lang="pt-BR" dirty="0"/>
              <a:t> como função de ativação em </a:t>
            </a:r>
            <a:r>
              <a:rPr lang="pt-BR" dirty="0" err="1"/>
              <a:t>MLPs</a:t>
            </a:r>
            <a:r>
              <a:rPr lang="pt-BR" baseline="0" dirty="0"/>
              <a:t> pois ela tem derivada igual a 0 para todos os valores exceto em 0, onde ela é indeterminada.</a:t>
            </a:r>
            <a:endParaRPr lang="pt-BR" dirty="0"/>
          </a:p>
          <a:p>
            <a:endParaRPr lang="pt-BR" dirty="0"/>
          </a:p>
          <a:p>
            <a:endParaRPr lang="pt-BR" dirty="0"/>
          </a:p>
          <a:p>
            <a:r>
              <a:rPr lang="pt-BR" dirty="0"/>
              <a:t>A derivada será importante, como veremos, no processo de aprendizado da rede neural.</a:t>
            </a:r>
          </a:p>
          <a:p>
            <a:endParaRPr lang="pt-BR" dirty="0"/>
          </a:p>
        </p:txBody>
      </p:sp>
      <p:sp>
        <p:nvSpPr>
          <p:cNvPr id="4" name="Espaço Reservado para Número de Slide 3"/>
          <p:cNvSpPr>
            <a:spLocks noGrp="1"/>
          </p:cNvSpPr>
          <p:nvPr>
            <p:ph type="sldNum" sz="quarter" idx="5"/>
          </p:nvPr>
        </p:nvSpPr>
        <p:spPr/>
        <p:txBody>
          <a:bodyPr/>
          <a:lstStyle/>
          <a:p>
            <a:fld id="{F430A2A4-8C14-4B1A-AD48-7B6401078BF7}" type="slidenum">
              <a:rPr lang="pt-BR" smtClean="0"/>
              <a:t>13</a:t>
            </a:fld>
            <a:endParaRPr lang="pt-BR"/>
          </a:p>
        </p:txBody>
      </p:sp>
    </p:spTree>
    <p:extLst>
      <p:ext uri="{BB962C8B-B14F-4D97-AF65-F5344CB8AC3E}">
        <p14:creationId xmlns:p14="http://schemas.microsoft.com/office/powerpoint/2010/main" val="32039214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Não se utiliza a </a:t>
            </a:r>
            <a:r>
              <a:rPr lang="pt-BR" b="1" i="1" dirty="0"/>
              <a:t>função degrau</a:t>
            </a:r>
            <a:r>
              <a:rPr lang="pt-BR" dirty="0"/>
              <a:t> como função de ativação em </a:t>
            </a:r>
            <a:r>
              <a:rPr lang="pt-BR" dirty="0" err="1"/>
              <a:t>MLPs</a:t>
            </a:r>
            <a:r>
              <a:rPr lang="pt-BR" baseline="0" dirty="0"/>
              <a:t> pois ela tem derivada igual a 0 para todos os valores exceto em 0, onde ela é indeterminada.</a:t>
            </a:r>
            <a:endParaRPr lang="pt-BR" dirty="0"/>
          </a:p>
          <a:p>
            <a:endParaRPr lang="pt-BR" dirty="0"/>
          </a:p>
          <a:p>
            <a:endParaRPr lang="pt-BR" dirty="0"/>
          </a:p>
          <a:p>
            <a:r>
              <a:rPr lang="pt-BR" dirty="0"/>
              <a:t>A derivada será importante, como veremos, no processo de aprendizado da rede neural.</a:t>
            </a:r>
          </a:p>
          <a:p>
            <a:endParaRPr lang="pt-BR" dirty="0"/>
          </a:p>
        </p:txBody>
      </p:sp>
      <p:sp>
        <p:nvSpPr>
          <p:cNvPr id="4" name="Espaço Reservado para Número de Slide 3"/>
          <p:cNvSpPr>
            <a:spLocks noGrp="1"/>
          </p:cNvSpPr>
          <p:nvPr>
            <p:ph type="sldNum" sz="quarter" idx="5"/>
          </p:nvPr>
        </p:nvSpPr>
        <p:spPr/>
        <p:txBody>
          <a:bodyPr/>
          <a:lstStyle/>
          <a:p>
            <a:fld id="{F430A2A4-8C14-4B1A-AD48-7B6401078BF7}" type="slidenum">
              <a:rPr lang="pt-BR" smtClean="0"/>
              <a:t>14</a:t>
            </a:fld>
            <a:endParaRPr lang="pt-BR"/>
          </a:p>
        </p:txBody>
      </p:sp>
    </p:spTree>
    <p:extLst>
      <p:ext uri="{BB962C8B-B14F-4D97-AF65-F5344CB8AC3E}">
        <p14:creationId xmlns:p14="http://schemas.microsoft.com/office/powerpoint/2010/main" val="25264387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b="1" dirty="0"/>
              <a:t>OBS</a:t>
            </a:r>
            <a:r>
              <a:rPr lang="pt-BR" dirty="0"/>
              <a:t>.: As funções de ativação logística e tangente hiperbólica não podem ser usadas em redes neurais profundas devido ao problema do desvanecimento do gradiente.</a:t>
            </a: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hlinkClick r:id="rId3"/>
              </a:rPr>
              <a:t>https://en.wikipedia.org/wiki/Vanishing_gradient_problem</a:t>
            </a:r>
            <a:endParaRPr lang="pt-BR" dirty="0"/>
          </a:p>
          <a:p>
            <a:endParaRPr lang="pt-BR" dirty="0"/>
          </a:p>
          <a:p>
            <a:endParaRPr lang="pt-BR" dirty="0"/>
          </a:p>
        </p:txBody>
      </p:sp>
      <p:sp>
        <p:nvSpPr>
          <p:cNvPr id="4" name="Espaço Reservado para Número de Slide 3"/>
          <p:cNvSpPr>
            <a:spLocks noGrp="1"/>
          </p:cNvSpPr>
          <p:nvPr>
            <p:ph type="sldNum" sz="quarter" idx="5"/>
          </p:nvPr>
        </p:nvSpPr>
        <p:spPr/>
        <p:txBody>
          <a:bodyPr/>
          <a:lstStyle/>
          <a:p>
            <a:fld id="{F430A2A4-8C14-4B1A-AD48-7B6401078BF7}" type="slidenum">
              <a:rPr lang="pt-BR" smtClean="0"/>
              <a:t>15</a:t>
            </a:fld>
            <a:endParaRPr lang="pt-BR"/>
          </a:p>
        </p:txBody>
      </p:sp>
    </p:spTree>
    <p:extLst>
      <p:ext uri="{BB962C8B-B14F-4D97-AF65-F5344CB8AC3E}">
        <p14:creationId xmlns:p14="http://schemas.microsoft.com/office/powerpoint/2010/main" val="41275867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b="1" dirty="0"/>
              <a:t>OBS</a:t>
            </a:r>
            <a:r>
              <a:rPr lang="pt-BR" dirty="0"/>
              <a:t>.: As funções de ativação logística e tangente hiperbólica não podem ser usadas em redes neurais profundas devido ao problema do desvanecimento do gradiente.</a:t>
            </a: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hlinkClick r:id="rId3"/>
              </a:rPr>
              <a:t>https://en.wikipedia.org/wiki/Vanishing_gradient_problem</a:t>
            </a:r>
            <a:endParaRPr lang="pt-BR" dirty="0"/>
          </a:p>
          <a:p>
            <a:endParaRPr lang="pt-BR" dirty="0"/>
          </a:p>
          <a:p>
            <a:endParaRPr lang="pt-BR" dirty="0"/>
          </a:p>
        </p:txBody>
      </p:sp>
      <p:sp>
        <p:nvSpPr>
          <p:cNvPr id="4" name="Espaço Reservado para Número de Slide 3"/>
          <p:cNvSpPr>
            <a:spLocks noGrp="1"/>
          </p:cNvSpPr>
          <p:nvPr>
            <p:ph type="sldNum" sz="quarter" idx="5"/>
          </p:nvPr>
        </p:nvSpPr>
        <p:spPr/>
        <p:txBody>
          <a:bodyPr/>
          <a:lstStyle/>
          <a:p>
            <a:fld id="{F430A2A4-8C14-4B1A-AD48-7B6401078BF7}" type="slidenum">
              <a:rPr lang="pt-BR" smtClean="0"/>
              <a:t>16</a:t>
            </a:fld>
            <a:endParaRPr lang="pt-BR"/>
          </a:p>
        </p:txBody>
      </p:sp>
    </p:spTree>
    <p:extLst>
      <p:ext uri="{BB962C8B-B14F-4D97-AF65-F5344CB8AC3E}">
        <p14:creationId xmlns:p14="http://schemas.microsoft.com/office/powerpoint/2010/main" val="12388816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O </a:t>
            </a:r>
            <a:r>
              <a:rPr lang="pt-BR" b="1" i="1" dirty="0"/>
              <a:t>algoritmo de retropropagação  </a:t>
            </a:r>
            <a:r>
              <a:rPr lang="pt-BR" dirty="0"/>
              <a:t>propaga o erro da saída para as camadas anteriores através da regra da cadeia.</a:t>
            </a:r>
          </a:p>
          <a:p>
            <a:endParaRPr lang="pt-BR" dirty="0"/>
          </a:p>
          <a:p>
            <a:endParaRPr lang="pt-BR" dirty="0"/>
          </a:p>
          <a:p>
            <a:r>
              <a:rPr lang="pt-BR" dirty="0"/>
              <a:t>Referências:</a:t>
            </a:r>
          </a:p>
          <a:p>
            <a:r>
              <a:rPr lang="pt-BR" dirty="0"/>
              <a:t>[1] https://www.kaggle.com/getting-started/118228</a:t>
            </a:r>
          </a:p>
          <a:p>
            <a:r>
              <a:rPr lang="pt-BR" dirty="0"/>
              <a:t>[2] https://medium.com/analytics-vidhya/how-batch-normalization-and-relu-solve-vanishing-gradients-3f1a8ace1c88</a:t>
            </a:r>
          </a:p>
          <a:p>
            <a:endParaRPr lang="pt-BR" dirty="0"/>
          </a:p>
        </p:txBody>
      </p:sp>
      <p:sp>
        <p:nvSpPr>
          <p:cNvPr id="4" name="Espaço Reservado para Número de Slide 3"/>
          <p:cNvSpPr>
            <a:spLocks noGrp="1"/>
          </p:cNvSpPr>
          <p:nvPr>
            <p:ph type="sldNum" sz="quarter" idx="5"/>
          </p:nvPr>
        </p:nvSpPr>
        <p:spPr/>
        <p:txBody>
          <a:bodyPr/>
          <a:lstStyle/>
          <a:p>
            <a:fld id="{F430A2A4-8C14-4B1A-AD48-7B6401078BF7}" type="slidenum">
              <a:rPr lang="pt-BR" smtClean="0"/>
              <a:t>18</a:t>
            </a:fld>
            <a:endParaRPr lang="pt-BR"/>
          </a:p>
        </p:txBody>
      </p:sp>
    </p:spTree>
    <p:extLst>
      <p:ext uri="{BB962C8B-B14F-4D97-AF65-F5344CB8AC3E}">
        <p14:creationId xmlns:p14="http://schemas.microsoft.com/office/powerpoint/2010/main" val="10199444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O </a:t>
            </a:r>
            <a:r>
              <a:rPr lang="pt-BR" b="1" i="1" dirty="0"/>
              <a:t>algoritmo de retropropagação  </a:t>
            </a:r>
            <a:r>
              <a:rPr lang="pt-BR" dirty="0"/>
              <a:t>propaga o erro da saída para as camadas anteriores através da regra da cadeia.</a:t>
            </a:r>
          </a:p>
          <a:p>
            <a:endParaRPr lang="pt-BR" dirty="0"/>
          </a:p>
          <a:p>
            <a:endParaRPr lang="pt-BR" dirty="0"/>
          </a:p>
          <a:p>
            <a:r>
              <a:rPr lang="pt-BR" dirty="0"/>
              <a:t>Referências:</a:t>
            </a:r>
          </a:p>
          <a:p>
            <a:r>
              <a:rPr lang="pt-BR" dirty="0"/>
              <a:t>[1] https://www.kaggle.com/getting-started/118228</a:t>
            </a:r>
          </a:p>
          <a:p>
            <a:r>
              <a:rPr lang="pt-BR" dirty="0"/>
              <a:t>[2] https://medium.com/analytics-vidhya/how-batch-normalization-and-relu-solve-vanishing-gradients-3f1a8ace1c88</a:t>
            </a:r>
          </a:p>
          <a:p>
            <a:endParaRPr lang="pt-BR" dirty="0"/>
          </a:p>
        </p:txBody>
      </p:sp>
      <p:sp>
        <p:nvSpPr>
          <p:cNvPr id="4" name="Espaço Reservado para Número de Slide 3"/>
          <p:cNvSpPr>
            <a:spLocks noGrp="1"/>
          </p:cNvSpPr>
          <p:nvPr>
            <p:ph type="sldNum" sz="quarter" idx="5"/>
          </p:nvPr>
        </p:nvSpPr>
        <p:spPr/>
        <p:txBody>
          <a:bodyPr/>
          <a:lstStyle/>
          <a:p>
            <a:fld id="{F430A2A4-8C14-4B1A-AD48-7B6401078BF7}" type="slidenum">
              <a:rPr lang="pt-BR" smtClean="0"/>
              <a:t>19</a:t>
            </a:fld>
            <a:endParaRPr lang="pt-BR"/>
          </a:p>
        </p:txBody>
      </p:sp>
    </p:spTree>
    <p:extLst>
      <p:ext uri="{BB962C8B-B14F-4D97-AF65-F5344CB8AC3E}">
        <p14:creationId xmlns:p14="http://schemas.microsoft.com/office/powerpoint/2010/main" val="15452227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O </a:t>
            </a:r>
            <a:r>
              <a:rPr lang="pt-BR" b="1" i="1" dirty="0"/>
              <a:t>algoritmo de retropropagação  </a:t>
            </a:r>
            <a:r>
              <a:rPr lang="pt-BR" dirty="0"/>
              <a:t>propaga o erro da saída para as camadas anteriores através da regra da cadeia.</a:t>
            </a:r>
          </a:p>
          <a:p>
            <a:endParaRPr lang="pt-BR" dirty="0"/>
          </a:p>
          <a:p>
            <a:endParaRPr lang="pt-BR" dirty="0"/>
          </a:p>
          <a:p>
            <a:r>
              <a:rPr lang="pt-BR" dirty="0"/>
              <a:t>Referências:</a:t>
            </a:r>
          </a:p>
          <a:p>
            <a:r>
              <a:rPr lang="pt-BR" dirty="0"/>
              <a:t>[1] https://www.kaggle.com/getting-started/118228</a:t>
            </a:r>
          </a:p>
          <a:p>
            <a:r>
              <a:rPr lang="pt-BR" dirty="0"/>
              <a:t>[2] https://medium.com/analytics-vidhya/how-batch-normalization-and-relu-solve-vanishing-gradients-3f1a8ace1c88</a:t>
            </a:r>
          </a:p>
          <a:p>
            <a:endParaRPr lang="pt-BR" dirty="0"/>
          </a:p>
        </p:txBody>
      </p:sp>
      <p:sp>
        <p:nvSpPr>
          <p:cNvPr id="4" name="Espaço Reservado para Número de Slide 3"/>
          <p:cNvSpPr>
            <a:spLocks noGrp="1"/>
          </p:cNvSpPr>
          <p:nvPr>
            <p:ph type="sldNum" sz="quarter" idx="5"/>
          </p:nvPr>
        </p:nvSpPr>
        <p:spPr/>
        <p:txBody>
          <a:bodyPr/>
          <a:lstStyle/>
          <a:p>
            <a:fld id="{F430A2A4-8C14-4B1A-AD48-7B6401078BF7}" type="slidenum">
              <a:rPr lang="pt-BR" smtClean="0"/>
              <a:t>20</a:t>
            </a:fld>
            <a:endParaRPr lang="pt-BR"/>
          </a:p>
        </p:txBody>
      </p:sp>
    </p:spTree>
    <p:extLst>
      <p:ext uri="{BB962C8B-B14F-4D97-AF65-F5344CB8AC3E}">
        <p14:creationId xmlns:p14="http://schemas.microsoft.com/office/powerpoint/2010/main" val="33238065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O problema é que, em alguns casos, o gradiente será extremamente pequeno, evitando efetivamente que o peso mude de valor. </a:t>
            </a:r>
          </a:p>
          <a:p>
            <a:r>
              <a:rPr lang="pt-BR" dirty="0"/>
              <a:t>Na pior das hipóteses, isso pode impedir completamente o treinamento adicional da rede neural.</a:t>
            </a:r>
          </a:p>
          <a:p>
            <a:r>
              <a:rPr lang="pt-BR" sz="1200" b="0" i="0" kern="1200" dirty="0">
                <a:solidFill>
                  <a:schemeClr val="tx1"/>
                </a:solidFill>
                <a:effectLst/>
                <a:latin typeface="+mn-lt"/>
                <a:ea typeface="+mn-ea"/>
                <a:cs typeface="+mn-cs"/>
              </a:rPr>
              <a:t>Temos aqui uma observação importante: em pelo menos algumas redes neurais profundas, o gradiente tende a diminuir à medida que nos movemos para trás através das camadas ocultas. Isso significa que os neurônios nas camadas anteriores </a:t>
            </a:r>
            <a:r>
              <a:rPr lang="pt-BR" sz="1200" b="0" i="0" kern="1200" dirty="0" err="1">
                <a:solidFill>
                  <a:schemeClr val="tx1"/>
                </a:solidFill>
                <a:effectLst/>
                <a:latin typeface="+mn-lt"/>
                <a:ea typeface="+mn-ea"/>
                <a:cs typeface="+mn-cs"/>
              </a:rPr>
              <a:t>apr</a:t>
            </a:r>
            <a:endParaRPr lang="pt-BR" sz="1200" b="0" i="0" kern="1200" dirty="0">
              <a:solidFill>
                <a:schemeClr val="tx1"/>
              </a:solidFill>
              <a:effectLst/>
              <a:latin typeface="+mn-lt"/>
              <a:ea typeface="+mn-ea"/>
              <a:cs typeface="+mn-cs"/>
            </a:endParaRPr>
          </a:p>
          <a:p>
            <a:endParaRPr lang="pt-BR" sz="1200" b="0" i="0" kern="1200" dirty="0">
              <a:solidFill>
                <a:schemeClr val="tx1"/>
              </a:solidFill>
              <a:effectLst/>
              <a:latin typeface="+mn-lt"/>
              <a:ea typeface="+mn-ea"/>
              <a:cs typeface="+mn-cs"/>
            </a:endParaRPr>
          </a:p>
          <a:p>
            <a:r>
              <a:rPr lang="pt-BR" dirty="0"/>
              <a:t>o gradiente é multiplicado várias vezes com o algoritmo da </a:t>
            </a:r>
            <a:r>
              <a:rPr lang="pt-BR" b="1" i="1" dirty="0"/>
              <a:t>retropropagação</a:t>
            </a:r>
            <a:r>
              <a:rPr lang="pt-BR" dirty="0"/>
              <a:t>, o que faz com que o gradiente se torne menor para as camadas inferiores, levando a uma mudança muito pequena ou até mesmo nenhuma mudança nos pesos das camadas </a:t>
            </a:r>
            <a:r>
              <a:rPr lang="pt-BR" dirty="0" err="1"/>
              <a:t>inferiores</a:t>
            </a:r>
            <a:r>
              <a:rPr lang="pt-BR" sz="1200" b="0" i="0" kern="1200" dirty="0" err="1">
                <a:solidFill>
                  <a:schemeClr val="tx1"/>
                </a:solidFill>
                <a:effectLst/>
                <a:latin typeface="+mn-lt"/>
                <a:ea typeface="+mn-ea"/>
                <a:cs typeface="+mn-cs"/>
              </a:rPr>
              <a:t>endem</a:t>
            </a:r>
            <a:r>
              <a:rPr lang="pt-BR" sz="1200" b="0" i="0" kern="1200" dirty="0">
                <a:solidFill>
                  <a:schemeClr val="tx1"/>
                </a:solidFill>
                <a:effectLst/>
                <a:latin typeface="+mn-lt"/>
                <a:ea typeface="+mn-ea"/>
                <a:cs typeface="+mn-cs"/>
              </a:rPr>
              <a:t> muito mais lentamente que os neurônios nas camadas posteriores.</a:t>
            </a:r>
            <a:endParaRPr lang="pt-BR" dirty="0"/>
          </a:p>
          <a:p>
            <a:endParaRPr lang="pt-BR" dirty="0"/>
          </a:p>
        </p:txBody>
      </p:sp>
      <p:sp>
        <p:nvSpPr>
          <p:cNvPr id="4" name="Espaço Reservado para Número de Slide 3"/>
          <p:cNvSpPr>
            <a:spLocks noGrp="1"/>
          </p:cNvSpPr>
          <p:nvPr>
            <p:ph type="sldNum" sz="quarter" idx="5"/>
          </p:nvPr>
        </p:nvSpPr>
        <p:spPr/>
        <p:txBody>
          <a:bodyPr/>
          <a:lstStyle/>
          <a:p>
            <a:fld id="{F430A2A4-8C14-4B1A-AD48-7B6401078BF7}" type="slidenum">
              <a:rPr lang="pt-BR" smtClean="0"/>
              <a:t>21</a:t>
            </a:fld>
            <a:endParaRPr lang="pt-BR"/>
          </a:p>
        </p:txBody>
      </p:sp>
    </p:spTree>
    <p:extLst>
      <p:ext uri="{BB962C8B-B14F-4D97-AF65-F5344CB8AC3E}">
        <p14:creationId xmlns:p14="http://schemas.microsoft.com/office/powerpoint/2010/main" val="31632166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sz="1200" b="0" i="0" kern="1200" dirty="0">
                <a:solidFill>
                  <a:schemeClr val="tx1"/>
                </a:solidFill>
                <a:effectLst/>
                <a:latin typeface="+mn-lt"/>
                <a:ea typeface="+mn-ea"/>
                <a:cs typeface="+mn-cs"/>
              </a:rPr>
              <a:t>Frank </a:t>
            </a:r>
            <a:r>
              <a:rPr lang="pt-BR" sz="1200" b="0" i="0" kern="1200" dirty="0" err="1">
                <a:solidFill>
                  <a:schemeClr val="tx1"/>
                </a:solidFill>
                <a:effectLst/>
                <a:latin typeface="+mn-lt"/>
                <a:ea typeface="+mn-ea"/>
                <a:cs typeface="+mn-cs"/>
              </a:rPr>
              <a:t>Rosenblatt</a:t>
            </a:r>
            <a:r>
              <a:rPr lang="pt-BR" sz="1200" b="0" i="0" kern="1200" baseline="0" dirty="0">
                <a:solidFill>
                  <a:schemeClr val="tx1"/>
                </a:solidFill>
                <a:effectLst/>
                <a:latin typeface="+mn-lt"/>
                <a:ea typeface="+mn-ea"/>
                <a:cs typeface="+mn-cs"/>
              </a:rPr>
              <a:t> introduziu o </a:t>
            </a:r>
            <a:r>
              <a:rPr lang="pt-BR" sz="1200" b="0" i="0" kern="1200" baseline="0" dirty="0" err="1">
                <a:solidFill>
                  <a:schemeClr val="tx1"/>
                </a:solidFill>
                <a:effectLst/>
                <a:latin typeface="+mn-lt"/>
                <a:ea typeface="+mn-ea"/>
                <a:cs typeface="+mn-cs"/>
              </a:rPr>
              <a:t>perceptron</a:t>
            </a:r>
            <a:r>
              <a:rPr lang="pt-BR" sz="1200" b="0" i="0" kern="1200" baseline="0" dirty="0">
                <a:solidFill>
                  <a:schemeClr val="tx1"/>
                </a:solidFill>
                <a:effectLst/>
                <a:latin typeface="+mn-lt"/>
                <a:ea typeface="+mn-ea"/>
                <a:cs typeface="+mn-cs"/>
              </a:rPr>
              <a:t>, que propôs mudanças em cima do modelo de MP como pesos sinápticos, valores de entrada reais e um método para treinamento do modelo.</a:t>
            </a:r>
          </a:p>
          <a:p>
            <a:endParaRPr lang="pt-BR" sz="1200" b="0" i="0" kern="1200" baseline="0" dirty="0">
              <a:solidFill>
                <a:schemeClr val="tx1"/>
              </a:solidFill>
              <a:effectLst/>
              <a:latin typeface="+mn-lt"/>
              <a:ea typeface="+mn-ea"/>
              <a:cs typeface="+mn-cs"/>
            </a:endParaRPr>
          </a:p>
          <a:p>
            <a:r>
              <a:rPr lang="pt-BR" dirty="0" err="1"/>
              <a:t>Perceptron</a:t>
            </a:r>
            <a:r>
              <a:rPr lang="pt-BR" dirty="0"/>
              <a:t> é semelhante ao </a:t>
            </a:r>
            <a:r>
              <a:rPr lang="pt-BR" dirty="0" err="1"/>
              <a:t>regressor</a:t>
            </a:r>
            <a:r>
              <a:rPr lang="pt-BR" dirty="0"/>
              <a:t> logístico</a:t>
            </a:r>
            <a:r>
              <a:rPr lang="pt-BR" baseline="0" dirty="0"/>
              <a:t> quando se usa a função degrau como função de limiar de decisão.</a:t>
            </a:r>
            <a:r>
              <a:rPr lang="pt-BR" dirty="0"/>
              <a:t/>
            </a:r>
            <a:br>
              <a:rPr lang="pt-BR" dirty="0"/>
            </a:br>
            <a:endParaRPr lang="pt-BR" dirty="0"/>
          </a:p>
        </p:txBody>
      </p:sp>
      <p:sp>
        <p:nvSpPr>
          <p:cNvPr id="4" name="Espaço Reservado para Número de Slide 3"/>
          <p:cNvSpPr>
            <a:spLocks noGrp="1"/>
          </p:cNvSpPr>
          <p:nvPr>
            <p:ph type="sldNum" sz="quarter" idx="10"/>
          </p:nvPr>
        </p:nvSpPr>
        <p:spPr/>
        <p:txBody>
          <a:bodyPr/>
          <a:lstStyle/>
          <a:p>
            <a:fld id="{F430A2A4-8C14-4B1A-AD48-7B6401078BF7}" type="slidenum">
              <a:rPr lang="pt-BR" smtClean="0"/>
              <a:t>2</a:t>
            </a:fld>
            <a:endParaRPr lang="pt-BR"/>
          </a:p>
        </p:txBody>
      </p:sp>
    </p:spTree>
    <p:extLst>
      <p:ext uri="{BB962C8B-B14F-4D97-AF65-F5344CB8AC3E}">
        <p14:creationId xmlns:p14="http://schemas.microsoft.com/office/powerpoint/2010/main" val="5949650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O problema é que, em alguns casos, o gradiente será extremamente pequeno, evitando efetivamente que o peso mude de valor. </a:t>
            </a:r>
          </a:p>
          <a:p>
            <a:r>
              <a:rPr lang="pt-BR" dirty="0"/>
              <a:t>Na pior das hipóteses, isso pode impedir completamente o treinamento adicional da rede neural.</a:t>
            </a:r>
          </a:p>
          <a:p>
            <a:r>
              <a:rPr lang="pt-BR" sz="1200" b="0" i="0" kern="1200" dirty="0">
                <a:solidFill>
                  <a:schemeClr val="tx1"/>
                </a:solidFill>
                <a:effectLst/>
                <a:latin typeface="+mn-lt"/>
                <a:ea typeface="+mn-ea"/>
                <a:cs typeface="+mn-cs"/>
              </a:rPr>
              <a:t>Temos aqui uma observação importante: em pelo menos algumas redes neurais profundas, o gradiente tende a diminuir à medida que nos movemos para trás através das camadas ocultas. Isso significa que os neurônios nas camadas anteriores </a:t>
            </a:r>
            <a:r>
              <a:rPr lang="pt-BR" sz="1200" b="0" i="0" kern="1200" dirty="0" err="1">
                <a:solidFill>
                  <a:schemeClr val="tx1"/>
                </a:solidFill>
                <a:effectLst/>
                <a:latin typeface="+mn-lt"/>
                <a:ea typeface="+mn-ea"/>
                <a:cs typeface="+mn-cs"/>
              </a:rPr>
              <a:t>apr</a:t>
            </a:r>
            <a:endParaRPr lang="pt-BR" sz="1200" b="0" i="0" kern="1200" dirty="0">
              <a:solidFill>
                <a:schemeClr val="tx1"/>
              </a:solidFill>
              <a:effectLst/>
              <a:latin typeface="+mn-lt"/>
              <a:ea typeface="+mn-ea"/>
              <a:cs typeface="+mn-cs"/>
            </a:endParaRPr>
          </a:p>
          <a:p>
            <a:endParaRPr lang="pt-BR" sz="1200" b="0" i="0" kern="1200" dirty="0">
              <a:solidFill>
                <a:schemeClr val="tx1"/>
              </a:solidFill>
              <a:effectLst/>
              <a:latin typeface="+mn-lt"/>
              <a:ea typeface="+mn-ea"/>
              <a:cs typeface="+mn-cs"/>
            </a:endParaRPr>
          </a:p>
          <a:p>
            <a:r>
              <a:rPr lang="pt-BR" dirty="0"/>
              <a:t>o gradiente é multiplicado várias vezes com o algoritmo da </a:t>
            </a:r>
            <a:r>
              <a:rPr lang="pt-BR" b="1" i="1" dirty="0"/>
              <a:t>retropropagação</a:t>
            </a:r>
            <a:r>
              <a:rPr lang="pt-BR" dirty="0"/>
              <a:t>, o que faz com que o gradiente se torne menor para as camadas inferiores, levando a uma mudança muito pequena ou até mesmo nenhuma mudança nos pesos das camadas </a:t>
            </a:r>
            <a:r>
              <a:rPr lang="pt-BR" dirty="0" err="1"/>
              <a:t>inferiores</a:t>
            </a:r>
            <a:r>
              <a:rPr lang="pt-BR" sz="1200" b="0" i="0" kern="1200" dirty="0" err="1">
                <a:solidFill>
                  <a:schemeClr val="tx1"/>
                </a:solidFill>
                <a:effectLst/>
                <a:latin typeface="+mn-lt"/>
                <a:ea typeface="+mn-ea"/>
                <a:cs typeface="+mn-cs"/>
              </a:rPr>
              <a:t>endem</a:t>
            </a:r>
            <a:r>
              <a:rPr lang="pt-BR" sz="1200" b="0" i="0" kern="1200" dirty="0">
                <a:solidFill>
                  <a:schemeClr val="tx1"/>
                </a:solidFill>
                <a:effectLst/>
                <a:latin typeface="+mn-lt"/>
                <a:ea typeface="+mn-ea"/>
                <a:cs typeface="+mn-cs"/>
              </a:rPr>
              <a:t> muito mais lentamente que os neurônios nas camadas posteriores.</a:t>
            </a:r>
            <a:endParaRPr lang="pt-BR" dirty="0"/>
          </a:p>
          <a:p>
            <a:endParaRPr lang="pt-BR" dirty="0"/>
          </a:p>
        </p:txBody>
      </p:sp>
      <p:sp>
        <p:nvSpPr>
          <p:cNvPr id="4" name="Espaço Reservado para Número de Slide 3"/>
          <p:cNvSpPr>
            <a:spLocks noGrp="1"/>
          </p:cNvSpPr>
          <p:nvPr>
            <p:ph type="sldNum" sz="quarter" idx="5"/>
          </p:nvPr>
        </p:nvSpPr>
        <p:spPr/>
        <p:txBody>
          <a:bodyPr/>
          <a:lstStyle/>
          <a:p>
            <a:fld id="{F430A2A4-8C14-4B1A-AD48-7B6401078BF7}" type="slidenum">
              <a:rPr lang="pt-BR" smtClean="0"/>
              <a:t>22</a:t>
            </a:fld>
            <a:endParaRPr lang="pt-BR"/>
          </a:p>
        </p:txBody>
      </p:sp>
    </p:spTree>
    <p:extLst>
      <p:ext uri="{BB962C8B-B14F-4D97-AF65-F5344CB8AC3E}">
        <p14:creationId xmlns:p14="http://schemas.microsoft.com/office/powerpoint/2010/main" val="5790368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O problema é que, em alguns casos, o gradiente em camadas iniciais será extremamente pequeno, fazendo</a:t>
            </a:r>
            <a:r>
              <a:rPr lang="pt-BR" baseline="0" dirty="0"/>
              <a:t> com </a:t>
            </a:r>
            <a:r>
              <a:rPr lang="pt-BR" dirty="0"/>
              <a:t>que os pesos desta camada praticamente não mudem de valor. </a:t>
            </a:r>
          </a:p>
          <a:p>
            <a:endParaRPr lang="pt-BR" dirty="0"/>
          </a:p>
          <a:p>
            <a:r>
              <a:rPr lang="pt-BR" dirty="0"/>
              <a:t>Na pior das hipóteses, isso pode impedir completamente o aprendizado da rede neural.</a:t>
            </a:r>
          </a:p>
          <a:p>
            <a:r>
              <a:rPr lang="pt-BR" sz="1200" b="0" i="0" kern="1200" dirty="0">
                <a:solidFill>
                  <a:schemeClr val="tx1"/>
                </a:solidFill>
                <a:effectLst/>
                <a:latin typeface="+mn-lt"/>
                <a:ea typeface="+mn-ea"/>
                <a:cs typeface="+mn-cs"/>
              </a:rPr>
              <a:t>Temos aqui uma observação importante: em pelo menos algumas redes neurais profundas, o gradiente tende a diminuir à medida que nos movemos para trás através das camadas ocultas. Isso significa que os neurônios nas camadas anteriores aprendem</a:t>
            </a:r>
            <a:r>
              <a:rPr lang="pt-BR" sz="1200" b="0" i="0" kern="1200" baseline="0" dirty="0">
                <a:solidFill>
                  <a:schemeClr val="tx1"/>
                </a:solidFill>
                <a:effectLst/>
                <a:latin typeface="+mn-lt"/>
                <a:ea typeface="+mn-ea"/>
                <a:cs typeface="+mn-cs"/>
              </a:rPr>
              <a:t> mais vagarosamente ou nem aprendem.</a:t>
            </a:r>
            <a:endParaRPr lang="pt-BR" sz="1200" b="0" i="0" kern="1200" dirty="0">
              <a:solidFill>
                <a:schemeClr val="tx1"/>
              </a:solidFill>
              <a:effectLst/>
              <a:latin typeface="+mn-lt"/>
              <a:ea typeface="+mn-ea"/>
              <a:cs typeface="+mn-cs"/>
            </a:endParaRPr>
          </a:p>
          <a:p>
            <a:endParaRPr lang="pt-BR" sz="1200" b="0" i="0" kern="1200" dirty="0">
              <a:solidFill>
                <a:schemeClr val="tx1"/>
              </a:solidFill>
              <a:effectLst/>
              <a:latin typeface="+mn-lt"/>
              <a:ea typeface="+mn-ea"/>
              <a:cs typeface="+mn-cs"/>
            </a:endParaRPr>
          </a:p>
          <a:p>
            <a:r>
              <a:rPr lang="pt-BR" dirty="0"/>
              <a:t>o gradiente é multiplicado várias vezes com o algoritmo da </a:t>
            </a:r>
            <a:r>
              <a:rPr lang="pt-BR" b="1" i="1" dirty="0"/>
              <a:t>retropropagação</a:t>
            </a:r>
            <a:r>
              <a:rPr lang="pt-BR" dirty="0"/>
              <a:t>, o que faz com que o gradiente se torne menor para as camadas inferiores, levando a uma mudança muito pequena ou até mesmo nenhuma mudança nos pesos das camadas inferiores</a:t>
            </a:r>
            <a:r>
              <a:rPr lang="pt-BR" sz="1200" b="0" i="0" kern="1200" dirty="0">
                <a:solidFill>
                  <a:schemeClr val="tx1"/>
                </a:solidFill>
                <a:effectLst/>
                <a:latin typeface="+mn-lt"/>
                <a:ea typeface="+mn-ea"/>
                <a:cs typeface="+mn-cs"/>
              </a:rPr>
              <a:t>endem muito mais lentamente que os neurônios nas camadas posteriores.</a:t>
            </a:r>
          </a:p>
          <a:p>
            <a:endParaRPr lang="pt-BR" sz="1200" b="0" i="0" kern="1200" dirty="0">
              <a:solidFill>
                <a:schemeClr val="tx1"/>
              </a:solidFill>
              <a:effectLst/>
              <a:latin typeface="+mn-lt"/>
              <a:ea typeface="+mn-ea"/>
              <a:cs typeface="+mn-cs"/>
            </a:endParaRPr>
          </a:p>
          <a:p>
            <a:r>
              <a:rPr lang="pt-BR" dirty="0"/>
              <a:t>Como os gradientes frequentemente se tornam menores até ficarem próximos de zero, os novos pesos do modelo (das camadas iniciais) serão praticamente idênticos aos pesos antigos sem nenhuma atualização. Como resultado, o algoritmo do gradiente descendente nunca converge para a solução ótima.</a:t>
            </a:r>
          </a:p>
        </p:txBody>
      </p:sp>
      <p:sp>
        <p:nvSpPr>
          <p:cNvPr id="4" name="Slide Number Placeholder 3"/>
          <p:cNvSpPr>
            <a:spLocks noGrp="1"/>
          </p:cNvSpPr>
          <p:nvPr>
            <p:ph type="sldNum" sz="quarter" idx="10"/>
          </p:nvPr>
        </p:nvSpPr>
        <p:spPr/>
        <p:txBody>
          <a:bodyPr/>
          <a:lstStyle/>
          <a:p>
            <a:fld id="{F430A2A4-8C14-4B1A-AD48-7B6401078BF7}" type="slidenum">
              <a:rPr lang="pt-BR" smtClean="0"/>
              <a:t>23</a:t>
            </a:fld>
            <a:endParaRPr lang="pt-BR"/>
          </a:p>
        </p:txBody>
      </p:sp>
    </p:spTree>
    <p:extLst>
      <p:ext uri="{BB962C8B-B14F-4D97-AF65-F5344CB8AC3E}">
        <p14:creationId xmlns:p14="http://schemas.microsoft.com/office/powerpoint/2010/main" val="185076680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O problema é que, em alguns casos, o gradiente em camadas iniciais será extremamente pequeno, fazendo</a:t>
            </a:r>
            <a:r>
              <a:rPr lang="pt-BR" baseline="0" dirty="0"/>
              <a:t> com </a:t>
            </a:r>
            <a:r>
              <a:rPr lang="pt-BR" dirty="0"/>
              <a:t>que os pesos desta camada praticamente não mudem de valor. </a:t>
            </a:r>
          </a:p>
          <a:p>
            <a:endParaRPr lang="pt-BR" dirty="0"/>
          </a:p>
          <a:p>
            <a:r>
              <a:rPr lang="pt-BR" dirty="0"/>
              <a:t>Na pior das hipóteses, isso pode impedir completamente o aprendizado da rede neural.</a:t>
            </a:r>
          </a:p>
          <a:p>
            <a:r>
              <a:rPr lang="pt-BR" sz="1200" b="0" i="0" kern="1200" dirty="0">
                <a:solidFill>
                  <a:schemeClr val="tx1"/>
                </a:solidFill>
                <a:effectLst/>
                <a:latin typeface="+mn-lt"/>
                <a:ea typeface="+mn-ea"/>
                <a:cs typeface="+mn-cs"/>
              </a:rPr>
              <a:t>Temos aqui uma observação importante: em pelo menos algumas redes neurais profundas, o gradiente tende a diminuir à medida que nos movemos para trás através das camadas ocultas. Isso significa que os neurônios nas camadas anteriores aprendem</a:t>
            </a:r>
            <a:r>
              <a:rPr lang="pt-BR" sz="1200" b="0" i="0" kern="1200" baseline="0" dirty="0">
                <a:solidFill>
                  <a:schemeClr val="tx1"/>
                </a:solidFill>
                <a:effectLst/>
                <a:latin typeface="+mn-lt"/>
                <a:ea typeface="+mn-ea"/>
                <a:cs typeface="+mn-cs"/>
              </a:rPr>
              <a:t> mais vagarosamente ou nem aprendem.</a:t>
            </a:r>
            <a:endParaRPr lang="pt-BR" sz="1200" b="0" i="0" kern="1200" dirty="0">
              <a:solidFill>
                <a:schemeClr val="tx1"/>
              </a:solidFill>
              <a:effectLst/>
              <a:latin typeface="+mn-lt"/>
              <a:ea typeface="+mn-ea"/>
              <a:cs typeface="+mn-cs"/>
            </a:endParaRPr>
          </a:p>
          <a:p>
            <a:endParaRPr lang="pt-BR" sz="1200" b="0" i="0" kern="1200" dirty="0">
              <a:solidFill>
                <a:schemeClr val="tx1"/>
              </a:solidFill>
              <a:effectLst/>
              <a:latin typeface="+mn-lt"/>
              <a:ea typeface="+mn-ea"/>
              <a:cs typeface="+mn-cs"/>
            </a:endParaRPr>
          </a:p>
          <a:p>
            <a:r>
              <a:rPr lang="pt-BR" dirty="0"/>
              <a:t>o gradiente é multiplicado várias vezes com o algoritmo da </a:t>
            </a:r>
            <a:r>
              <a:rPr lang="pt-BR" b="1" i="1" dirty="0"/>
              <a:t>retropropagação</a:t>
            </a:r>
            <a:r>
              <a:rPr lang="pt-BR" dirty="0"/>
              <a:t>, o que faz com que o gradiente se torne menor para as camadas inferiores, levando a uma mudança muito pequena ou até mesmo nenhuma mudança nos pesos das camadas inferiores</a:t>
            </a:r>
            <a:r>
              <a:rPr lang="pt-BR" sz="1200" b="0" i="0" kern="1200" dirty="0">
                <a:solidFill>
                  <a:schemeClr val="tx1"/>
                </a:solidFill>
                <a:effectLst/>
                <a:latin typeface="+mn-lt"/>
                <a:ea typeface="+mn-ea"/>
                <a:cs typeface="+mn-cs"/>
              </a:rPr>
              <a:t>endem muito mais lentamente que os neurônios nas camadas posteriores.</a:t>
            </a:r>
          </a:p>
          <a:p>
            <a:endParaRPr lang="pt-BR" sz="1200" b="0" i="0" kern="1200" dirty="0">
              <a:solidFill>
                <a:schemeClr val="tx1"/>
              </a:solidFill>
              <a:effectLst/>
              <a:latin typeface="+mn-lt"/>
              <a:ea typeface="+mn-ea"/>
              <a:cs typeface="+mn-cs"/>
            </a:endParaRPr>
          </a:p>
          <a:p>
            <a:r>
              <a:rPr lang="pt-BR" dirty="0"/>
              <a:t>Como os gradientes frequentemente se tornam menores até ficarem próximos de zero, os novos pesos do modelo (das camadas iniciais) serão praticamente idênticos aos pesos antigos sem nenhuma atualização. Como resultado, o algoritmo do gradiente descendente nunca converge para a solução ótima.</a:t>
            </a:r>
          </a:p>
        </p:txBody>
      </p:sp>
      <p:sp>
        <p:nvSpPr>
          <p:cNvPr id="4" name="Slide Number Placeholder 3"/>
          <p:cNvSpPr>
            <a:spLocks noGrp="1"/>
          </p:cNvSpPr>
          <p:nvPr>
            <p:ph type="sldNum" sz="quarter" idx="10"/>
          </p:nvPr>
        </p:nvSpPr>
        <p:spPr/>
        <p:txBody>
          <a:bodyPr/>
          <a:lstStyle/>
          <a:p>
            <a:fld id="{F430A2A4-8C14-4B1A-AD48-7B6401078BF7}" type="slidenum">
              <a:rPr lang="pt-BR" smtClean="0"/>
              <a:t>24</a:t>
            </a:fld>
            <a:endParaRPr lang="pt-BR"/>
          </a:p>
        </p:txBody>
      </p:sp>
    </p:spTree>
    <p:extLst>
      <p:ext uri="{BB962C8B-B14F-4D97-AF65-F5344CB8AC3E}">
        <p14:creationId xmlns:p14="http://schemas.microsoft.com/office/powerpoint/2010/main" val="24366601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sz="1200" b="0" i="0" kern="1200" dirty="0">
                <a:solidFill>
                  <a:schemeClr val="tx1"/>
                </a:solidFill>
                <a:effectLst/>
                <a:latin typeface="+mn-lt"/>
                <a:ea typeface="+mn-ea"/>
                <a:cs typeface="+mn-cs"/>
              </a:rPr>
              <a:t>In some cases, the opposite</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can happen: the gradients can grow bigger and bigger, so many layers get insanely</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large weight updates and the algorithm diverges. This is the </a:t>
            </a:r>
            <a:r>
              <a:rPr lang="en-US" sz="1200" b="0" i="1" kern="1200" dirty="0">
                <a:solidFill>
                  <a:schemeClr val="tx1"/>
                </a:solidFill>
                <a:effectLst/>
                <a:latin typeface="+mn-lt"/>
                <a:ea typeface="+mn-ea"/>
                <a:cs typeface="+mn-cs"/>
              </a:rPr>
              <a:t>exploding gradients </a:t>
            </a:r>
            <a:r>
              <a:rPr lang="en-US" sz="1200" b="0" i="0" kern="1200" dirty="0">
                <a:solidFill>
                  <a:schemeClr val="tx1"/>
                </a:solidFill>
                <a:effectLst/>
                <a:latin typeface="+mn-lt"/>
                <a:ea typeface="+mn-ea"/>
                <a:cs typeface="+mn-cs"/>
              </a:rPr>
              <a:t>problem, which is mostly encountered in recurrent neural networks (see Chapter 14).</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More generally, deep neural networks suffer from unstable gradients; different layers</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may learn at widely different speeds.</a:t>
            </a:r>
            <a:r>
              <a:rPr lang="en-US" dirty="0"/>
              <a:t> </a:t>
            </a:r>
            <a:br>
              <a:rPr lang="en-US" dirty="0"/>
            </a:br>
            <a:endParaRPr lang="pt-BR" dirty="0"/>
          </a:p>
        </p:txBody>
      </p:sp>
      <p:sp>
        <p:nvSpPr>
          <p:cNvPr id="4" name="Espaço Reservado para Número de Slide 3"/>
          <p:cNvSpPr>
            <a:spLocks noGrp="1"/>
          </p:cNvSpPr>
          <p:nvPr>
            <p:ph type="sldNum" sz="quarter" idx="10"/>
          </p:nvPr>
        </p:nvSpPr>
        <p:spPr/>
        <p:txBody>
          <a:bodyPr/>
          <a:lstStyle/>
          <a:p>
            <a:fld id="{F430A2A4-8C14-4B1A-AD48-7B6401078BF7}" type="slidenum">
              <a:rPr lang="pt-BR" smtClean="0"/>
              <a:t>25</a:t>
            </a:fld>
            <a:endParaRPr lang="pt-BR"/>
          </a:p>
        </p:txBody>
      </p:sp>
    </p:spTree>
    <p:extLst>
      <p:ext uri="{BB962C8B-B14F-4D97-AF65-F5344CB8AC3E}">
        <p14:creationId xmlns:p14="http://schemas.microsoft.com/office/powerpoint/2010/main" val="271050197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sz="1200" b="0" i="0" kern="1200" dirty="0">
                <a:solidFill>
                  <a:schemeClr val="tx1"/>
                </a:solidFill>
                <a:effectLst/>
                <a:latin typeface="+mn-lt"/>
                <a:ea typeface="+mn-ea"/>
                <a:cs typeface="+mn-cs"/>
              </a:rPr>
              <a:t>In some cases, the opposite</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can happen: the gradients can grow bigger and bigger, so many layers get insanely</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large weight updates and the algorithm diverges. This is the </a:t>
            </a:r>
            <a:r>
              <a:rPr lang="en-US" sz="1200" b="0" i="1" kern="1200" dirty="0">
                <a:solidFill>
                  <a:schemeClr val="tx1"/>
                </a:solidFill>
                <a:effectLst/>
                <a:latin typeface="+mn-lt"/>
                <a:ea typeface="+mn-ea"/>
                <a:cs typeface="+mn-cs"/>
              </a:rPr>
              <a:t>exploding gradients </a:t>
            </a:r>
            <a:r>
              <a:rPr lang="en-US" sz="1200" b="0" i="0" kern="1200" dirty="0">
                <a:solidFill>
                  <a:schemeClr val="tx1"/>
                </a:solidFill>
                <a:effectLst/>
                <a:latin typeface="+mn-lt"/>
                <a:ea typeface="+mn-ea"/>
                <a:cs typeface="+mn-cs"/>
              </a:rPr>
              <a:t>problem, which is mostly encountered in recurrent neural networks (see Chapter 14).</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More generally, deep neural networks suffer from unstable gradients; different layers</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may learn at widely different speeds.</a:t>
            </a:r>
            <a:r>
              <a:rPr lang="en-US" dirty="0"/>
              <a:t> </a:t>
            </a:r>
            <a:br>
              <a:rPr lang="en-US" dirty="0"/>
            </a:br>
            <a:endParaRPr lang="pt-BR" dirty="0"/>
          </a:p>
        </p:txBody>
      </p:sp>
      <p:sp>
        <p:nvSpPr>
          <p:cNvPr id="4" name="Espaço Reservado para Número de Slide 3"/>
          <p:cNvSpPr>
            <a:spLocks noGrp="1"/>
          </p:cNvSpPr>
          <p:nvPr>
            <p:ph type="sldNum" sz="quarter" idx="10"/>
          </p:nvPr>
        </p:nvSpPr>
        <p:spPr/>
        <p:txBody>
          <a:bodyPr/>
          <a:lstStyle/>
          <a:p>
            <a:fld id="{F430A2A4-8C14-4B1A-AD48-7B6401078BF7}" type="slidenum">
              <a:rPr lang="pt-BR" smtClean="0"/>
              <a:t>26</a:t>
            </a:fld>
            <a:endParaRPr lang="pt-BR"/>
          </a:p>
        </p:txBody>
      </p:sp>
    </p:spTree>
    <p:extLst>
      <p:ext uri="{BB962C8B-B14F-4D97-AF65-F5344CB8AC3E}">
        <p14:creationId xmlns:p14="http://schemas.microsoft.com/office/powerpoint/2010/main" val="153041379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sz="1200" b="0" i="0" kern="1200" dirty="0">
                <a:solidFill>
                  <a:schemeClr val="tx1"/>
                </a:solidFill>
                <a:effectLst/>
                <a:latin typeface="+mn-lt"/>
                <a:ea typeface="+mn-ea"/>
                <a:cs typeface="+mn-cs"/>
              </a:rPr>
              <a:t>In some cases, the opposite</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can happen: the gradients can grow bigger and bigger, so many layers get insanely</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large weight updates and the algorithm diverges. This is the </a:t>
            </a:r>
            <a:r>
              <a:rPr lang="en-US" sz="1200" b="0" i="1" kern="1200" dirty="0">
                <a:solidFill>
                  <a:schemeClr val="tx1"/>
                </a:solidFill>
                <a:effectLst/>
                <a:latin typeface="+mn-lt"/>
                <a:ea typeface="+mn-ea"/>
                <a:cs typeface="+mn-cs"/>
              </a:rPr>
              <a:t>exploding gradients </a:t>
            </a:r>
            <a:r>
              <a:rPr lang="en-US" sz="1200" b="0" i="0" kern="1200" dirty="0">
                <a:solidFill>
                  <a:schemeClr val="tx1"/>
                </a:solidFill>
                <a:effectLst/>
                <a:latin typeface="+mn-lt"/>
                <a:ea typeface="+mn-ea"/>
                <a:cs typeface="+mn-cs"/>
              </a:rPr>
              <a:t>problem, which is mostly encountered in recurrent neural networks (see Chapter 14).</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More generally, deep neural networks suffer from unstable gradients; different layers</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may learn at widely different speeds.</a:t>
            </a:r>
            <a:r>
              <a:rPr lang="en-US" dirty="0"/>
              <a:t> </a:t>
            </a:r>
            <a:br>
              <a:rPr lang="en-US" dirty="0"/>
            </a:br>
            <a:endParaRPr lang="pt-BR" dirty="0"/>
          </a:p>
        </p:txBody>
      </p:sp>
      <p:sp>
        <p:nvSpPr>
          <p:cNvPr id="4" name="Espaço Reservado para Número de Slide 3"/>
          <p:cNvSpPr>
            <a:spLocks noGrp="1"/>
          </p:cNvSpPr>
          <p:nvPr>
            <p:ph type="sldNum" sz="quarter" idx="10"/>
          </p:nvPr>
        </p:nvSpPr>
        <p:spPr/>
        <p:txBody>
          <a:bodyPr/>
          <a:lstStyle/>
          <a:p>
            <a:fld id="{F430A2A4-8C14-4B1A-AD48-7B6401078BF7}" type="slidenum">
              <a:rPr lang="pt-BR" smtClean="0"/>
              <a:t>27</a:t>
            </a:fld>
            <a:endParaRPr lang="pt-BR"/>
          </a:p>
        </p:txBody>
      </p:sp>
    </p:spTree>
    <p:extLst>
      <p:ext uri="{BB962C8B-B14F-4D97-AF65-F5344CB8AC3E}">
        <p14:creationId xmlns:p14="http://schemas.microsoft.com/office/powerpoint/2010/main" val="307416212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Existem vários</a:t>
            </a:r>
            <a:r>
              <a:rPr lang="pt-BR" baseline="0" dirty="0"/>
              <a:t> outros tipos de funções de ativação, cada uma com suas vantagens e desvantagens.</a:t>
            </a:r>
          </a:p>
          <a:p>
            <a:r>
              <a:rPr lang="pt-BR" baseline="0" dirty="0"/>
              <a:t>O link abaixo contem uma lista com vários tipos de funções de ativação.</a:t>
            </a:r>
          </a:p>
          <a:p>
            <a:r>
              <a:rPr lang="pt-BR" dirty="0">
                <a:hlinkClick r:id="rId3"/>
              </a:rPr>
              <a:t>https://en.wikipedia.org/wiki/Activation_function#Comparison_of_activation_functions</a:t>
            </a:r>
            <a:endParaRPr lang="pt-BR" dirty="0"/>
          </a:p>
          <a:p>
            <a:endParaRPr lang="pt-BR" dirty="0"/>
          </a:p>
          <a:p>
            <a:r>
              <a:rPr lang="pt-BR" dirty="0"/>
              <a:t>Referências</a:t>
            </a:r>
          </a:p>
          <a:p>
            <a:r>
              <a:rPr lang="pt-BR" dirty="0"/>
              <a:t>[1] https://en.wikipedia.org/wiki/Activation_function</a:t>
            </a:r>
          </a:p>
          <a:p>
            <a:endParaRPr lang="pt-BR" dirty="0"/>
          </a:p>
          <a:p>
            <a:endParaRPr lang="pt-BR" dirty="0"/>
          </a:p>
        </p:txBody>
      </p:sp>
      <p:sp>
        <p:nvSpPr>
          <p:cNvPr id="4" name="Espaço Reservado para Número de Slide 3"/>
          <p:cNvSpPr>
            <a:spLocks noGrp="1"/>
          </p:cNvSpPr>
          <p:nvPr>
            <p:ph type="sldNum" sz="quarter" idx="5"/>
          </p:nvPr>
        </p:nvSpPr>
        <p:spPr/>
        <p:txBody>
          <a:bodyPr/>
          <a:lstStyle/>
          <a:p>
            <a:fld id="{F430A2A4-8C14-4B1A-AD48-7B6401078BF7}" type="slidenum">
              <a:rPr lang="pt-BR" smtClean="0"/>
              <a:t>29</a:t>
            </a:fld>
            <a:endParaRPr lang="pt-BR"/>
          </a:p>
        </p:txBody>
      </p:sp>
    </p:spTree>
    <p:extLst>
      <p:ext uri="{BB962C8B-B14F-4D97-AF65-F5344CB8AC3E}">
        <p14:creationId xmlns:p14="http://schemas.microsoft.com/office/powerpoint/2010/main" val="143162855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r>
              <a:rPr lang="pt-BR" b="0" i="0" dirty="0">
                <a:solidFill>
                  <a:srgbClr val="374151"/>
                </a:solidFill>
                <a:effectLst/>
                <a:latin typeface="Söhne"/>
              </a:rPr>
              <a:t/>
            </a:r>
            <a:br>
              <a:rPr lang="pt-BR" b="0" i="0" dirty="0">
                <a:solidFill>
                  <a:srgbClr val="374151"/>
                </a:solidFill>
                <a:effectLst/>
                <a:latin typeface="Söhne"/>
              </a:rPr>
            </a:br>
            <a:r>
              <a:rPr lang="pt-BR" b="0" i="0" dirty="0">
                <a:solidFill>
                  <a:srgbClr val="374151"/>
                </a:solidFill>
                <a:effectLst/>
                <a:latin typeface="Söhne"/>
              </a:rPr>
              <a:t>O problema da "</a:t>
            </a:r>
            <a:r>
              <a:rPr lang="pt-BR" b="0" i="0" dirty="0" err="1">
                <a:solidFill>
                  <a:srgbClr val="374151"/>
                </a:solidFill>
                <a:effectLst/>
                <a:latin typeface="Söhne"/>
              </a:rPr>
              <a:t>ReLU</a:t>
            </a:r>
            <a:r>
              <a:rPr lang="pt-BR" b="0" i="0" dirty="0">
                <a:solidFill>
                  <a:srgbClr val="374151"/>
                </a:solidFill>
                <a:effectLst/>
                <a:latin typeface="Söhne"/>
              </a:rPr>
              <a:t> agonizante", conhecido como "</a:t>
            </a:r>
            <a:r>
              <a:rPr lang="pt-BR" b="0" i="0" dirty="0" err="1">
                <a:solidFill>
                  <a:srgbClr val="374151"/>
                </a:solidFill>
                <a:effectLst/>
                <a:latin typeface="Söhne"/>
              </a:rPr>
              <a:t>dying</a:t>
            </a:r>
            <a:r>
              <a:rPr lang="pt-BR" b="0" i="0" dirty="0">
                <a:solidFill>
                  <a:srgbClr val="374151"/>
                </a:solidFill>
                <a:effectLst/>
                <a:latin typeface="Söhne"/>
              </a:rPr>
              <a:t> </a:t>
            </a:r>
            <a:r>
              <a:rPr lang="pt-BR" b="0" i="0" dirty="0" err="1">
                <a:solidFill>
                  <a:srgbClr val="374151"/>
                </a:solidFill>
                <a:effectLst/>
                <a:latin typeface="Söhne"/>
              </a:rPr>
              <a:t>ReLU</a:t>
            </a:r>
            <a:r>
              <a:rPr lang="pt-BR" b="0" i="0" dirty="0">
                <a:solidFill>
                  <a:srgbClr val="374151"/>
                </a:solidFill>
                <a:effectLst/>
                <a:latin typeface="Söhne"/>
              </a:rPr>
              <a:t> </a:t>
            </a:r>
            <a:r>
              <a:rPr lang="pt-BR" b="0" i="0" dirty="0" err="1">
                <a:solidFill>
                  <a:srgbClr val="374151"/>
                </a:solidFill>
                <a:effectLst/>
                <a:latin typeface="Söhne"/>
              </a:rPr>
              <a:t>problem</a:t>
            </a:r>
            <a:r>
              <a:rPr lang="pt-BR" b="0" i="0" dirty="0">
                <a:solidFill>
                  <a:srgbClr val="374151"/>
                </a:solidFill>
                <a:effectLst/>
                <a:latin typeface="Söhne"/>
              </a:rPr>
              <a:t>" em inglês, é uma desvantagem associada à função de ativação </a:t>
            </a:r>
            <a:r>
              <a:rPr lang="pt-BR" b="0" i="0" dirty="0" err="1">
                <a:solidFill>
                  <a:srgbClr val="374151"/>
                </a:solidFill>
                <a:effectLst/>
                <a:latin typeface="Söhne"/>
              </a:rPr>
              <a:t>ReLU</a:t>
            </a:r>
            <a:r>
              <a:rPr lang="pt-BR" b="0" i="0" dirty="0">
                <a:solidFill>
                  <a:srgbClr val="374151"/>
                </a:solidFill>
                <a:effectLst/>
                <a:latin typeface="Söhne"/>
              </a:rPr>
              <a:t> (</a:t>
            </a:r>
            <a:r>
              <a:rPr lang="pt-BR" b="0" i="0" dirty="0" err="1">
                <a:solidFill>
                  <a:srgbClr val="374151"/>
                </a:solidFill>
                <a:effectLst/>
                <a:latin typeface="Söhne"/>
              </a:rPr>
              <a:t>Rectified</a:t>
            </a:r>
            <a:r>
              <a:rPr lang="pt-BR" b="0" i="0" dirty="0">
                <a:solidFill>
                  <a:srgbClr val="374151"/>
                </a:solidFill>
                <a:effectLst/>
                <a:latin typeface="Söhne"/>
              </a:rPr>
              <a:t> Linear </a:t>
            </a:r>
            <a:r>
              <a:rPr lang="pt-BR" b="0" i="0" dirty="0" err="1">
                <a:solidFill>
                  <a:srgbClr val="374151"/>
                </a:solidFill>
                <a:effectLst/>
                <a:latin typeface="Söhne"/>
              </a:rPr>
              <a:t>Activation</a:t>
            </a:r>
            <a:r>
              <a:rPr lang="pt-BR" b="0" i="0" dirty="0">
                <a:solidFill>
                  <a:srgbClr val="374151"/>
                </a:solidFill>
                <a:effectLst/>
                <a:latin typeface="Söhne"/>
              </a:rPr>
              <a:t>) em redes neurais. Esse problema ocorre quando um grande número de neurônios em uma rede neural ativam para zero durante o treinamento e não conseguem atualizar seus pesos durante a retropropagação.</a:t>
            </a:r>
          </a:p>
          <a:p>
            <a:pPr algn="l"/>
            <a:endParaRPr lang="pt-BR" b="0" i="0" dirty="0">
              <a:solidFill>
                <a:srgbClr val="374151"/>
              </a:solidFill>
              <a:effectLst/>
              <a:latin typeface="Söhne"/>
            </a:endParaRPr>
          </a:p>
          <a:p>
            <a:pPr algn="l"/>
            <a:r>
              <a:rPr lang="pt-BR" b="0" i="0" dirty="0">
                <a:solidFill>
                  <a:srgbClr val="374151"/>
                </a:solidFill>
                <a:effectLst/>
                <a:latin typeface="Söhne"/>
              </a:rPr>
              <a:t>Quando a saída de um neurônio </a:t>
            </a:r>
            <a:r>
              <a:rPr lang="pt-BR" b="0" i="0" dirty="0" err="1">
                <a:solidFill>
                  <a:srgbClr val="374151"/>
                </a:solidFill>
                <a:effectLst/>
                <a:latin typeface="Söhne"/>
              </a:rPr>
              <a:t>ReLU</a:t>
            </a:r>
            <a:r>
              <a:rPr lang="pt-BR" b="0" i="0" dirty="0">
                <a:solidFill>
                  <a:srgbClr val="374151"/>
                </a:solidFill>
                <a:effectLst/>
                <a:latin typeface="Söhne"/>
              </a:rPr>
              <a:t> é sempre zero (ou quase zero) para todos os exemplos do conjunto de dados, isso resulta em uma falta de atualização dos pesos desse neurônio durante o processo de otimização. Como resultado, o neurônio permanece inativo e não contribui para o aprendizado da rede.</a:t>
            </a:r>
          </a:p>
          <a:p>
            <a:pPr algn="l"/>
            <a:endParaRPr lang="pt-BR" b="0" i="0" dirty="0">
              <a:solidFill>
                <a:srgbClr val="374151"/>
              </a:solidFill>
              <a:effectLst/>
              <a:latin typeface="Söhne"/>
            </a:endParaRPr>
          </a:p>
          <a:p>
            <a:pPr algn="l"/>
            <a:r>
              <a:rPr lang="pt-BR" b="0" i="0" dirty="0">
                <a:solidFill>
                  <a:srgbClr val="374151"/>
                </a:solidFill>
                <a:effectLst/>
                <a:latin typeface="Söhne"/>
              </a:rPr>
              <a:t>Isso pode levar a uma redução na capacidade da rede de aprender padrões complexos e representações úteis dos dados. A rede pode não ser capaz de modelar relações importantes nos dados e pode levar a um desempenho </a:t>
            </a:r>
            <a:r>
              <a:rPr lang="pt-BR" b="0" i="0" dirty="0" err="1">
                <a:solidFill>
                  <a:srgbClr val="374151"/>
                </a:solidFill>
                <a:effectLst/>
                <a:latin typeface="Söhne"/>
              </a:rPr>
              <a:t>subótimo</a:t>
            </a:r>
            <a:r>
              <a:rPr lang="pt-BR" b="0" i="0" dirty="0">
                <a:solidFill>
                  <a:srgbClr val="374151"/>
                </a:solidFill>
                <a:effectLst/>
                <a:latin typeface="Söhne"/>
              </a:rPr>
              <a:t>.</a:t>
            </a:r>
          </a:p>
          <a:p>
            <a:pPr algn="l"/>
            <a:endParaRPr lang="pt-BR" b="0" i="0" dirty="0">
              <a:solidFill>
                <a:srgbClr val="374151"/>
              </a:solidFill>
              <a:effectLst/>
              <a:latin typeface="Söhne"/>
            </a:endParaRPr>
          </a:p>
          <a:p>
            <a:pPr algn="l"/>
            <a:r>
              <a:rPr lang="pt-BR" b="0" i="0" dirty="0">
                <a:solidFill>
                  <a:srgbClr val="374151"/>
                </a:solidFill>
                <a:effectLst/>
                <a:latin typeface="Söhne"/>
              </a:rPr>
              <a:t>Para mitigar o problema da </a:t>
            </a:r>
            <a:r>
              <a:rPr lang="pt-BR" b="0" i="0" dirty="0" err="1">
                <a:solidFill>
                  <a:srgbClr val="374151"/>
                </a:solidFill>
                <a:effectLst/>
                <a:latin typeface="Söhne"/>
              </a:rPr>
              <a:t>ReLU</a:t>
            </a:r>
            <a:r>
              <a:rPr lang="pt-BR" b="0" i="0" dirty="0">
                <a:solidFill>
                  <a:srgbClr val="374151"/>
                </a:solidFill>
                <a:effectLst/>
                <a:latin typeface="Söhne"/>
              </a:rPr>
              <a:t> agonizante, variantes da </a:t>
            </a:r>
            <a:r>
              <a:rPr lang="pt-BR" b="0" i="0" dirty="0" err="1">
                <a:solidFill>
                  <a:srgbClr val="374151"/>
                </a:solidFill>
                <a:effectLst/>
                <a:latin typeface="Söhne"/>
              </a:rPr>
              <a:t>ReLU</a:t>
            </a:r>
            <a:r>
              <a:rPr lang="pt-BR" b="0" i="0" dirty="0">
                <a:solidFill>
                  <a:srgbClr val="374151"/>
                </a:solidFill>
                <a:effectLst/>
                <a:latin typeface="Söhne"/>
              </a:rPr>
              <a:t>, como a </a:t>
            </a:r>
            <a:r>
              <a:rPr lang="pt-BR" b="0" i="0" dirty="0" err="1">
                <a:solidFill>
                  <a:srgbClr val="374151"/>
                </a:solidFill>
                <a:effectLst/>
                <a:latin typeface="Söhne"/>
              </a:rPr>
              <a:t>Leaky</a:t>
            </a:r>
            <a:r>
              <a:rPr lang="pt-BR" b="0" i="0" dirty="0">
                <a:solidFill>
                  <a:srgbClr val="374151"/>
                </a:solidFill>
                <a:effectLst/>
                <a:latin typeface="Söhne"/>
              </a:rPr>
              <a:t> </a:t>
            </a:r>
            <a:r>
              <a:rPr lang="pt-BR" b="0" i="0" dirty="0" err="1">
                <a:solidFill>
                  <a:srgbClr val="374151"/>
                </a:solidFill>
                <a:effectLst/>
                <a:latin typeface="Söhne"/>
              </a:rPr>
              <a:t>ReLU</a:t>
            </a:r>
            <a:r>
              <a:rPr lang="pt-BR" b="0" i="0" dirty="0">
                <a:solidFill>
                  <a:srgbClr val="374151"/>
                </a:solidFill>
                <a:effectLst/>
                <a:latin typeface="Söhne"/>
              </a:rPr>
              <a:t>, </a:t>
            </a:r>
            <a:r>
              <a:rPr lang="pt-BR" b="0" i="0" dirty="0" err="1">
                <a:solidFill>
                  <a:srgbClr val="374151"/>
                </a:solidFill>
                <a:effectLst/>
                <a:latin typeface="Söhne"/>
              </a:rPr>
              <a:t>Parametric</a:t>
            </a:r>
            <a:r>
              <a:rPr lang="pt-BR" b="0" i="0" dirty="0">
                <a:solidFill>
                  <a:srgbClr val="374151"/>
                </a:solidFill>
                <a:effectLst/>
                <a:latin typeface="Söhne"/>
              </a:rPr>
              <a:t> </a:t>
            </a:r>
            <a:r>
              <a:rPr lang="pt-BR" b="0" i="0" dirty="0" err="1">
                <a:solidFill>
                  <a:srgbClr val="374151"/>
                </a:solidFill>
                <a:effectLst/>
                <a:latin typeface="Söhne"/>
              </a:rPr>
              <a:t>ReLU</a:t>
            </a:r>
            <a:r>
              <a:rPr lang="pt-BR" b="0" i="0" dirty="0">
                <a:solidFill>
                  <a:srgbClr val="374151"/>
                </a:solidFill>
                <a:effectLst/>
                <a:latin typeface="Söhne"/>
              </a:rPr>
              <a:t> e </a:t>
            </a:r>
            <a:r>
              <a:rPr lang="pt-BR" b="0" i="0" dirty="0" err="1">
                <a:solidFill>
                  <a:srgbClr val="374151"/>
                </a:solidFill>
                <a:effectLst/>
                <a:latin typeface="Söhne"/>
              </a:rPr>
              <a:t>Exponential</a:t>
            </a:r>
            <a:r>
              <a:rPr lang="pt-BR" b="0" i="0" dirty="0">
                <a:solidFill>
                  <a:srgbClr val="374151"/>
                </a:solidFill>
                <a:effectLst/>
                <a:latin typeface="Söhne"/>
              </a:rPr>
              <a:t> Linear </a:t>
            </a:r>
            <a:r>
              <a:rPr lang="pt-BR" b="0" i="0" dirty="0" err="1">
                <a:solidFill>
                  <a:srgbClr val="374151"/>
                </a:solidFill>
                <a:effectLst/>
                <a:latin typeface="Söhne"/>
              </a:rPr>
              <a:t>Units</a:t>
            </a:r>
            <a:r>
              <a:rPr lang="pt-BR" b="0" i="0" dirty="0">
                <a:solidFill>
                  <a:srgbClr val="374151"/>
                </a:solidFill>
                <a:effectLst/>
                <a:latin typeface="Söhne"/>
              </a:rPr>
              <a:t> (ELU), foram propostas. Essas variantes buscam resolver o problema de ativação constante igual a zero, permitindo que os neurônios continuem aprendendo mesmo quando estão desativados para algumas entradas.</a:t>
            </a:r>
          </a:p>
          <a:p>
            <a:pPr algn="l"/>
            <a:endParaRPr lang="pt-BR" b="0" i="0" dirty="0">
              <a:solidFill>
                <a:srgbClr val="374151"/>
              </a:solidFill>
              <a:effectLst/>
              <a:latin typeface="Söhne"/>
            </a:endParaRPr>
          </a:p>
          <a:p>
            <a:pPr algn="l"/>
            <a:r>
              <a:rPr lang="pt-BR" b="0" i="0" dirty="0">
                <a:solidFill>
                  <a:srgbClr val="374151"/>
                </a:solidFill>
                <a:effectLst/>
                <a:latin typeface="Söhne"/>
              </a:rPr>
              <a:t>Em resumo, o problema da </a:t>
            </a:r>
            <a:r>
              <a:rPr lang="pt-BR" b="0" i="0" dirty="0" err="1">
                <a:solidFill>
                  <a:srgbClr val="374151"/>
                </a:solidFill>
                <a:effectLst/>
                <a:latin typeface="Söhne"/>
              </a:rPr>
              <a:t>ReLU</a:t>
            </a:r>
            <a:r>
              <a:rPr lang="pt-BR" b="0" i="0" dirty="0">
                <a:solidFill>
                  <a:srgbClr val="374151"/>
                </a:solidFill>
                <a:effectLst/>
                <a:latin typeface="Söhne"/>
              </a:rPr>
              <a:t> agonizante refere-se à inatividade permanente de neurônios </a:t>
            </a:r>
            <a:r>
              <a:rPr lang="pt-BR" b="0" i="0" dirty="0" err="1">
                <a:solidFill>
                  <a:srgbClr val="374151"/>
                </a:solidFill>
                <a:effectLst/>
                <a:latin typeface="Söhne"/>
              </a:rPr>
              <a:t>ReLU</a:t>
            </a:r>
            <a:r>
              <a:rPr lang="pt-BR" b="0" i="0" dirty="0">
                <a:solidFill>
                  <a:srgbClr val="374151"/>
                </a:solidFill>
                <a:effectLst/>
                <a:latin typeface="Söhne"/>
              </a:rPr>
              <a:t> durante o treinamento, o que pode prejudicar o desempenho da rede neural. Variantes da </a:t>
            </a:r>
            <a:r>
              <a:rPr lang="pt-BR" b="0" i="0" dirty="0" err="1">
                <a:solidFill>
                  <a:srgbClr val="374151"/>
                </a:solidFill>
                <a:effectLst/>
                <a:latin typeface="Söhne"/>
              </a:rPr>
              <a:t>ReLU</a:t>
            </a:r>
            <a:r>
              <a:rPr lang="pt-BR" b="0" i="0" dirty="0">
                <a:solidFill>
                  <a:srgbClr val="374151"/>
                </a:solidFill>
                <a:effectLst/>
                <a:latin typeface="Söhne"/>
              </a:rPr>
              <a:t> foram desenvolvidas para contornar esse problema e permitir uma aprendizagem mais eficaz.</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30</a:t>
            </a:fld>
            <a:endParaRPr lang="pt-BR"/>
          </a:p>
        </p:txBody>
      </p:sp>
    </p:spTree>
    <p:extLst>
      <p:ext uri="{BB962C8B-B14F-4D97-AF65-F5344CB8AC3E}">
        <p14:creationId xmlns:p14="http://schemas.microsoft.com/office/powerpoint/2010/main" val="413157972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r>
              <a:rPr lang="pt-BR" b="0" i="0" dirty="0">
                <a:solidFill>
                  <a:srgbClr val="374151"/>
                </a:solidFill>
                <a:effectLst/>
                <a:latin typeface="Söhne"/>
              </a:rPr>
              <a:t/>
            </a:r>
            <a:br>
              <a:rPr lang="pt-BR" b="0" i="0" dirty="0">
                <a:solidFill>
                  <a:srgbClr val="374151"/>
                </a:solidFill>
                <a:effectLst/>
                <a:latin typeface="Söhne"/>
              </a:rPr>
            </a:br>
            <a:r>
              <a:rPr lang="pt-BR" b="0" i="0" dirty="0">
                <a:solidFill>
                  <a:srgbClr val="374151"/>
                </a:solidFill>
                <a:effectLst/>
                <a:latin typeface="Söhne"/>
              </a:rPr>
              <a:t>O problema da "</a:t>
            </a:r>
            <a:r>
              <a:rPr lang="pt-BR" b="0" i="0" dirty="0" err="1">
                <a:solidFill>
                  <a:srgbClr val="374151"/>
                </a:solidFill>
                <a:effectLst/>
                <a:latin typeface="Söhne"/>
              </a:rPr>
              <a:t>ReLU</a:t>
            </a:r>
            <a:r>
              <a:rPr lang="pt-BR" b="0" i="0" dirty="0">
                <a:solidFill>
                  <a:srgbClr val="374151"/>
                </a:solidFill>
                <a:effectLst/>
                <a:latin typeface="Söhne"/>
              </a:rPr>
              <a:t> agonizante", conhecido como "</a:t>
            </a:r>
            <a:r>
              <a:rPr lang="pt-BR" b="0" i="0" dirty="0" err="1">
                <a:solidFill>
                  <a:srgbClr val="374151"/>
                </a:solidFill>
                <a:effectLst/>
                <a:latin typeface="Söhne"/>
              </a:rPr>
              <a:t>dying</a:t>
            </a:r>
            <a:r>
              <a:rPr lang="pt-BR" b="0" i="0" dirty="0">
                <a:solidFill>
                  <a:srgbClr val="374151"/>
                </a:solidFill>
                <a:effectLst/>
                <a:latin typeface="Söhne"/>
              </a:rPr>
              <a:t> </a:t>
            </a:r>
            <a:r>
              <a:rPr lang="pt-BR" b="0" i="0" dirty="0" err="1">
                <a:solidFill>
                  <a:srgbClr val="374151"/>
                </a:solidFill>
                <a:effectLst/>
                <a:latin typeface="Söhne"/>
              </a:rPr>
              <a:t>ReLU</a:t>
            </a:r>
            <a:r>
              <a:rPr lang="pt-BR" b="0" i="0" dirty="0">
                <a:solidFill>
                  <a:srgbClr val="374151"/>
                </a:solidFill>
                <a:effectLst/>
                <a:latin typeface="Söhne"/>
              </a:rPr>
              <a:t> </a:t>
            </a:r>
            <a:r>
              <a:rPr lang="pt-BR" b="0" i="0" dirty="0" err="1">
                <a:solidFill>
                  <a:srgbClr val="374151"/>
                </a:solidFill>
                <a:effectLst/>
                <a:latin typeface="Söhne"/>
              </a:rPr>
              <a:t>problem</a:t>
            </a:r>
            <a:r>
              <a:rPr lang="pt-BR" b="0" i="0" dirty="0">
                <a:solidFill>
                  <a:srgbClr val="374151"/>
                </a:solidFill>
                <a:effectLst/>
                <a:latin typeface="Söhne"/>
              </a:rPr>
              <a:t>" em inglês, é uma desvantagem associada à função de ativação </a:t>
            </a:r>
            <a:r>
              <a:rPr lang="pt-BR" b="0" i="0" dirty="0" err="1">
                <a:solidFill>
                  <a:srgbClr val="374151"/>
                </a:solidFill>
                <a:effectLst/>
                <a:latin typeface="Söhne"/>
              </a:rPr>
              <a:t>ReLU</a:t>
            </a:r>
            <a:r>
              <a:rPr lang="pt-BR" b="0" i="0" dirty="0">
                <a:solidFill>
                  <a:srgbClr val="374151"/>
                </a:solidFill>
                <a:effectLst/>
                <a:latin typeface="Söhne"/>
              </a:rPr>
              <a:t> (</a:t>
            </a:r>
            <a:r>
              <a:rPr lang="pt-BR" b="0" i="0" dirty="0" err="1">
                <a:solidFill>
                  <a:srgbClr val="374151"/>
                </a:solidFill>
                <a:effectLst/>
                <a:latin typeface="Söhne"/>
              </a:rPr>
              <a:t>Rectified</a:t>
            </a:r>
            <a:r>
              <a:rPr lang="pt-BR" b="0" i="0" dirty="0">
                <a:solidFill>
                  <a:srgbClr val="374151"/>
                </a:solidFill>
                <a:effectLst/>
                <a:latin typeface="Söhne"/>
              </a:rPr>
              <a:t> Linear </a:t>
            </a:r>
            <a:r>
              <a:rPr lang="pt-BR" b="0" i="0" dirty="0" err="1">
                <a:solidFill>
                  <a:srgbClr val="374151"/>
                </a:solidFill>
                <a:effectLst/>
                <a:latin typeface="Söhne"/>
              </a:rPr>
              <a:t>Activation</a:t>
            </a:r>
            <a:r>
              <a:rPr lang="pt-BR" b="0" i="0" dirty="0">
                <a:solidFill>
                  <a:srgbClr val="374151"/>
                </a:solidFill>
                <a:effectLst/>
                <a:latin typeface="Söhne"/>
              </a:rPr>
              <a:t>) em redes neurais. Esse problema ocorre quando um grande número de neurônios em uma rede neural ativam para zero durante o treinamento e não conseguem atualizar seus pesos durante a retropropagação.</a:t>
            </a:r>
          </a:p>
          <a:p>
            <a:pPr algn="l"/>
            <a:endParaRPr lang="pt-BR" b="0" i="0" dirty="0">
              <a:solidFill>
                <a:srgbClr val="374151"/>
              </a:solidFill>
              <a:effectLst/>
              <a:latin typeface="Söhne"/>
            </a:endParaRPr>
          </a:p>
          <a:p>
            <a:pPr algn="l"/>
            <a:r>
              <a:rPr lang="pt-BR" b="0" i="0" dirty="0">
                <a:solidFill>
                  <a:srgbClr val="374151"/>
                </a:solidFill>
                <a:effectLst/>
                <a:latin typeface="Söhne"/>
              </a:rPr>
              <a:t>Quando a saída de um neurônio </a:t>
            </a:r>
            <a:r>
              <a:rPr lang="pt-BR" b="0" i="0" dirty="0" err="1">
                <a:solidFill>
                  <a:srgbClr val="374151"/>
                </a:solidFill>
                <a:effectLst/>
                <a:latin typeface="Söhne"/>
              </a:rPr>
              <a:t>ReLU</a:t>
            </a:r>
            <a:r>
              <a:rPr lang="pt-BR" b="0" i="0" dirty="0">
                <a:solidFill>
                  <a:srgbClr val="374151"/>
                </a:solidFill>
                <a:effectLst/>
                <a:latin typeface="Söhne"/>
              </a:rPr>
              <a:t> é sempre zero (ou quase zero) para todos os exemplos do conjunto de dados, isso resulta em uma falta de atualização dos pesos desse neurônio durante o processo de otimização. Como resultado, o neurônio permanece inativo e não contribui para o aprendizado da rede.</a:t>
            </a:r>
          </a:p>
          <a:p>
            <a:pPr algn="l"/>
            <a:endParaRPr lang="pt-BR" b="0" i="0" dirty="0">
              <a:solidFill>
                <a:srgbClr val="374151"/>
              </a:solidFill>
              <a:effectLst/>
              <a:latin typeface="Söhne"/>
            </a:endParaRPr>
          </a:p>
          <a:p>
            <a:pPr algn="l"/>
            <a:r>
              <a:rPr lang="pt-BR" b="0" i="0" dirty="0">
                <a:solidFill>
                  <a:srgbClr val="374151"/>
                </a:solidFill>
                <a:effectLst/>
                <a:latin typeface="Söhne"/>
              </a:rPr>
              <a:t>Isso pode levar a uma redução na capacidade da rede de aprender padrões complexos e representações úteis dos dados. A rede pode não ser capaz de modelar relações importantes nos dados e pode levar a um desempenho </a:t>
            </a:r>
            <a:r>
              <a:rPr lang="pt-BR" b="0" i="0" dirty="0" err="1">
                <a:solidFill>
                  <a:srgbClr val="374151"/>
                </a:solidFill>
                <a:effectLst/>
                <a:latin typeface="Söhne"/>
              </a:rPr>
              <a:t>subótimo</a:t>
            </a:r>
            <a:r>
              <a:rPr lang="pt-BR" b="0" i="0" dirty="0">
                <a:solidFill>
                  <a:srgbClr val="374151"/>
                </a:solidFill>
                <a:effectLst/>
                <a:latin typeface="Söhne"/>
              </a:rPr>
              <a:t>.</a:t>
            </a:r>
          </a:p>
          <a:p>
            <a:pPr algn="l"/>
            <a:endParaRPr lang="pt-BR" b="0" i="0" dirty="0">
              <a:solidFill>
                <a:srgbClr val="374151"/>
              </a:solidFill>
              <a:effectLst/>
              <a:latin typeface="Söhne"/>
            </a:endParaRPr>
          </a:p>
          <a:p>
            <a:pPr algn="l"/>
            <a:r>
              <a:rPr lang="pt-BR" b="0" i="0" dirty="0">
                <a:solidFill>
                  <a:srgbClr val="374151"/>
                </a:solidFill>
                <a:effectLst/>
                <a:latin typeface="Söhne"/>
              </a:rPr>
              <a:t>Para mitigar o problema da </a:t>
            </a:r>
            <a:r>
              <a:rPr lang="pt-BR" b="0" i="0" dirty="0" err="1">
                <a:solidFill>
                  <a:srgbClr val="374151"/>
                </a:solidFill>
                <a:effectLst/>
                <a:latin typeface="Söhne"/>
              </a:rPr>
              <a:t>ReLU</a:t>
            </a:r>
            <a:r>
              <a:rPr lang="pt-BR" b="0" i="0" dirty="0">
                <a:solidFill>
                  <a:srgbClr val="374151"/>
                </a:solidFill>
                <a:effectLst/>
                <a:latin typeface="Söhne"/>
              </a:rPr>
              <a:t> agonizante, variantes da </a:t>
            </a:r>
            <a:r>
              <a:rPr lang="pt-BR" b="0" i="0" dirty="0" err="1">
                <a:solidFill>
                  <a:srgbClr val="374151"/>
                </a:solidFill>
                <a:effectLst/>
                <a:latin typeface="Söhne"/>
              </a:rPr>
              <a:t>ReLU</a:t>
            </a:r>
            <a:r>
              <a:rPr lang="pt-BR" b="0" i="0" dirty="0">
                <a:solidFill>
                  <a:srgbClr val="374151"/>
                </a:solidFill>
                <a:effectLst/>
                <a:latin typeface="Söhne"/>
              </a:rPr>
              <a:t>, como a </a:t>
            </a:r>
            <a:r>
              <a:rPr lang="pt-BR" b="0" i="0" dirty="0" err="1">
                <a:solidFill>
                  <a:srgbClr val="374151"/>
                </a:solidFill>
                <a:effectLst/>
                <a:latin typeface="Söhne"/>
              </a:rPr>
              <a:t>Leaky</a:t>
            </a:r>
            <a:r>
              <a:rPr lang="pt-BR" b="0" i="0" dirty="0">
                <a:solidFill>
                  <a:srgbClr val="374151"/>
                </a:solidFill>
                <a:effectLst/>
                <a:latin typeface="Söhne"/>
              </a:rPr>
              <a:t> </a:t>
            </a:r>
            <a:r>
              <a:rPr lang="pt-BR" b="0" i="0" dirty="0" err="1">
                <a:solidFill>
                  <a:srgbClr val="374151"/>
                </a:solidFill>
                <a:effectLst/>
                <a:latin typeface="Söhne"/>
              </a:rPr>
              <a:t>ReLU</a:t>
            </a:r>
            <a:r>
              <a:rPr lang="pt-BR" b="0" i="0" dirty="0">
                <a:solidFill>
                  <a:srgbClr val="374151"/>
                </a:solidFill>
                <a:effectLst/>
                <a:latin typeface="Söhne"/>
              </a:rPr>
              <a:t>, </a:t>
            </a:r>
            <a:r>
              <a:rPr lang="pt-BR" b="0" i="0" dirty="0" err="1">
                <a:solidFill>
                  <a:srgbClr val="374151"/>
                </a:solidFill>
                <a:effectLst/>
                <a:latin typeface="Söhne"/>
              </a:rPr>
              <a:t>Parametric</a:t>
            </a:r>
            <a:r>
              <a:rPr lang="pt-BR" b="0" i="0" dirty="0">
                <a:solidFill>
                  <a:srgbClr val="374151"/>
                </a:solidFill>
                <a:effectLst/>
                <a:latin typeface="Söhne"/>
              </a:rPr>
              <a:t> </a:t>
            </a:r>
            <a:r>
              <a:rPr lang="pt-BR" b="0" i="0" dirty="0" err="1">
                <a:solidFill>
                  <a:srgbClr val="374151"/>
                </a:solidFill>
                <a:effectLst/>
                <a:latin typeface="Söhne"/>
              </a:rPr>
              <a:t>ReLU</a:t>
            </a:r>
            <a:r>
              <a:rPr lang="pt-BR" b="0" i="0" dirty="0">
                <a:solidFill>
                  <a:srgbClr val="374151"/>
                </a:solidFill>
                <a:effectLst/>
                <a:latin typeface="Söhne"/>
              </a:rPr>
              <a:t> e </a:t>
            </a:r>
            <a:r>
              <a:rPr lang="pt-BR" b="0" i="0" dirty="0" err="1">
                <a:solidFill>
                  <a:srgbClr val="374151"/>
                </a:solidFill>
                <a:effectLst/>
                <a:latin typeface="Söhne"/>
              </a:rPr>
              <a:t>Exponential</a:t>
            </a:r>
            <a:r>
              <a:rPr lang="pt-BR" b="0" i="0" dirty="0">
                <a:solidFill>
                  <a:srgbClr val="374151"/>
                </a:solidFill>
                <a:effectLst/>
                <a:latin typeface="Söhne"/>
              </a:rPr>
              <a:t> Linear </a:t>
            </a:r>
            <a:r>
              <a:rPr lang="pt-BR" b="0" i="0" dirty="0" err="1">
                <a:solidFill>
                  <a:srgbClr val="374151"/>
                </a:solidFill>
                <a:effectLst/>
                <a:latin typeface="Söhne"/>
              </a:rPr>
              <a:t>Units</a:t>
            </a:r>
            <a:r>
              <a:rPr lang="pt-BR" b="0" i="0" dirty="0">
                <a:solidFill>
                  <a:srgbClr val="374151"/>
                </a:solidFill>
                <a:effectLst/>
                <a:latin typeface="Söhne"/>
              </a:rPr>
              <a:t> (ELU), foram propostas. Essas variantes buscam resolver o problema de ativação constante igual a zero, permitindo que os neurônios continuem aprendendo mesmo quando estão desativados para algumas entradas.</a:t>
            </a:r>
          </a:p>
          <a:p>
            <a:pPr algn="l"/>
            <a:endParaRPr lang="pt-BR" b="0" i="0" dirty="0">
              <a:solidFill>
                <a:srgbClr val="374151"/>
              </a:solidFill>
              <a:effectLst/>
              <a:latin typeface="Söhne"/>
            </a:endParaRPr>
          </a:p>
          <a:p>
            <a:pPr algn="l"/>
            <a:r>
              <a:rPr lang="pt-BR" b="0" i="0" dirty="0">
                <a:solidFill>
                  <a:srgbClr val="374151"/>
                </a:solidFill>
                <a:effectLst/>
                <a:latin typeface="Söhne"/>
              </a:rPr>
              <a:t>Em resumo, o problema da </a:t>
            </a:r>
            <a:r>
              <a:rPr lang="pt-BR" b="0" i="0" dirty="0" err="1">
                <a:solidFill>
                  <a:srgbClr val="374151"/>
                </a:solidFill>
                <a:effectLst/>
                <a:latin typeface="Söhne"/>
              </a:rPr>
              <a:t>ReLU</a:t>
            </a:r>
            <a:r>
              <a:rPr lang="pt-BR" b="0" i="0" dirty="0">
                <a:solidFill>
                  <a:srgbClr val="374151"/>
                </a:solidFill>
                <a:effectLst/>
                <a:latin typeface="Söhne"/>
              </a:rPr>
              <a:t> agonizante refere-se à inatividade permanente de neurônios </a:t>
            </a:r>
            <a:r>
              <a:rPr lang="pt-BR" b="0" i="0" dirty="0" err="1">
                <a:solidFill>
                  <a:srgbClr val="374151"/>
                </a:solidFill>
                <a:effectLst/>
                <a:latin typeface="Söhne"/>
              </a:rPr>
              <a:t>ReLU</a:t>
            </a:r>
            <a:r>
              <a:rPr lang="pt-BR" b="0" i="0" dirty="0">
                <a:solidFill>
                  <a:srgbClr val="374151"/>
                </a:solidFill>
                <a:effectLst/>
                <a:latin typeface="Söhne"/>
              </a:rPr>
              <a:t> durante o treinamento, o que pode prejudicar o desempenho da rede neural. Variantes da </a:t>
            </a:r>
            <a:r>
              <a:rPr lang="pt-BR" b="0" i="0" dirty="0" err="1">
                <a:solidFill>
                  <a:srgbClr val="374151"/>
                </a:solidFill>
                <a:effectLst/>
                <a:latin typeface="Söhne"/>
              </a:rPr>
              <a:t>ReLU</a:t>
            </a:r>
            <a:r>
              <a:rPr lang="pt-BR" b="0" i="0" dirty="0">
                <a:solidFill>
                  <a:srgbClr val="374151"/>
                </a:solidFill>
                <a:effectLst/>
                <a:latin typeface="Söhne"/>
              </a:rPr>
              <a:t> foram desenvolvidas para contornar esse problema e permitir uma aprendizagem mais eficaz.</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31</a:t>
            </a:fld>
            <a:endParaRPr lang="pt-BR"/>
          </a:p>
        </p:txBody>
      </p:sp>
    </p:spTree>
    <p:extLst>
      <p:ext uri="{BB962C8B-B14F-4D97-AF65-F5344CB8AC3E}">
        <p14:creationId xmlns:p14="http://schemas.microsoft.com/office/powerpoint/2010/main" val="379254348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sz="1200" b="0" i="0" kern="1200" dirty="0">
                <a:solidFill>
                  <a:schemeClr val="tx1"/>
                </a:solidFill>
                <a:effectLst/>
                <a:latin typeface="+mn-lt"/>
                <a:ea typeface="+mn-ea"/>
                <a:cs typeface="+mn-cs"/>
              </a:rPr>
              <a:t>Para lidar com o</a:t>
            </a:r>
            <a:r>
              <a:rPr lang="pt-BR" sz="1200" b="0" i="0" kern="1200" baseline="0" dirty="0">
                <a:solidFill>
                  <a:schemeClr val="tx1"/>
                </a:solidFill>
                <a:effectLst/>
                <a:latin typeface="+mn-lt"/>
                <a:ea typeface="+mn-ea"/>
                <a:cs typeface="+mn-cs"/>
              </a:rPr>
              <a:t> problema da derivada igual a zero para valores de ativação negativos</a:t>
            </a:r>
            <a:r>
              <a:rPr lang="pt-BR" sz="1200" b="0" i="0" kern="1200" dirty="0">
                <a:solidFill>
                  <a:schemeClr val="tx1"/>
                </a:solidFill>
                <a:effectLst/>
                <a:latin typeface="+mn-lt"/>
                <a:ea typeface="+mn-ea"/>
                <a:cs typeface="+mn-cs"/>
              </a:rPr>
              <a:t>, algumas variações da função </a:t>
            </a:r>
            <a:r>
              <a:rPr lang="pt-BR" sz="1200" b="0" i="0" kern="1200" dirty="0" err="1">
                <a:solidFill>
                  <a:schemeClr val="tx1"/>
                </a:solidFill>
                <a:effectLst/>
                <a:latin typeface="+mn-lt"/>
                <a:ea typeface="+mn-ea"/>
                <a:cs typeface="+mn-cs"/>
              </a:rPr>
              <a:t>ReLU</a:t>
            </a:r>
            <a:r>
              <a:rPr lang="pt-BR" sz="1200" b="0" i="0" kern="1200" dirty="0">
                <a:solidFill>
                  <a:schemeClr val="tx1"/>
                </a:solidFill>
                <a:effectLst/>
                <a:latin typeface="+mn-lt"/>
                <a:ea typeface="+mn-ea"/>
                <a:cs typeface="+mn-cs"/>
              </a:rPr>
              <a:t> foram propostas, como a </a:t>
            </a:r>
            <a:r>
              <a:rPr lang="pt-BR" sz="1200" b="0" i="0" kern="1200" dirty="0" err="1">
                <a:solidFill>
                  <a:schemeClr val="tx1"/>
                </a:solidFill>
                <a:effectLst/>
                <a:latin typeface="+mn-lt"/>
                <a:ea typeface="+mn-ea"/>
                <a:cs typeface="+mn-cs"/>
              </a:rPr>
              <a:t>Leaky</a:t>
            </a:r>
            <a:r>
              <a:rPr lang="pt-BR" sz="1200" b="0" i="0" kern="1200" dirty="0">
                <a:solidFill>
                  <a:schemeClr val="tx1"/>
                </a:solidFill>
                <a:effectLst/>
                <a:latin typeface="+mn-lt"/>
                <a:ea typeface="+mn-ea"/>
                <a:cs typeface="+mn-cs"/>
              </a:rPr>
              <a:t> </a:t>
            </a:r>
            <a:r>
              <a:rPr lang="pt-BR" sz="1200" b="0" i="0" kern="1200" dirty="0" err="1">
                <a:solidFill>
                  <a:schemeClr val="tx1"/>
                </a:solidFill>
                <a:effectLst/>
                <a:latin typeface="+mn-lt"/>
                <a:ea typeface="+mn-ea"/>
                <a:cs typeface="+mn-cs"/>
              </a:rPr>
              <a:t>ReLU</a:t>
            </a:r>
            <a:r>
              <a:rPr lang="pt-BR" sz="1200" b="0" i="0" kern="1200" dirty="0">
                <a:solidFill>
                  <a:schemeClr val="tx1"/>
                </a:solidFill>
                <a:effectLst/>
                <a:latin typeface="+mn-lt"/>
                <a:ea typeface="+mn-ea"/>
                <a:cs typeface="+mn-cs"/>
              </a:rPr>
              <a:t> e a ELU, que tentam preservar o gradiente para entradas negativas. Além disso, técnicas de normalização de batch, </a:t>
            </a:r>
            <a:r>
              <a:rPr lang="pt-BR" sz="1200" b="0" i="0" kern="1200" dirty="0" err="1">
                <a:solidFill>
                  <a:schemeClr val="tx1"/>
                </a:solidFill>
                <a:effectLst/>
                <a:latin typeface="+mn-lt"/>
                <a:ea typeface="+mn-ea"/>
                <a:cs typeface="+mn-cs"/>
              </a:rPr>
              <a:t>dropout</a:t>
            </a:r>
            <a:r>
              <a:rPr lang="pt-BR" sz="1200" b="0" i="0" kern="1200" dirty="0">
                <a:solidFill>
                  <a:schemeClr val="tx1"/>
                </a:solidFill>
                <a:effectLst/>
                <a:latin typeface="+mn-lt"/>
                <a:ea typeface="+mn-ea"/>
                <a:cs typeface="+mn-cs"/>
              </a:rPr>
              <a:t> e outras técnicas de regularização podem ser usadas para ajudar a mitigar o problema de dissipação do gradiente.</a:t>
            </a:r>
            <a:endParaRPr lang="en-US" dirty="0"/>
          </a:p>
          <a:p>
            <a:endParaRPr lang="en-US" dirty="0"/>
          </a:p>
          <a:p>
            <a:r>
              <a:rPr lang="en-US" dirty="0"/>
              <a:t>What are the advantages of </a:t>
            </a:r>
            <a:r>
              <a:rPr lang="en-US" dirty="0" err="1"/>
              <a:t>ReLU</a:t>
            </a:r>
            <a:r>
              <a:rPr lang="en-US" dirty="0"/>
              <a:t> over sigmoid function in deep neural networks?</a:t>
            </a:r>
            <a:endParaRPr lang="pt-BR" dirty="0"/>
          </a:p>
          <a:p>
            <a:r>
              <a:rPr lang="pt-BR" dirty="0">
                <a:hlinkClick r:id="rId3"/>
              </a:rPr>
              <a:t>https://stats.stackexchange.com/</a:t>
            </a:r>
            <a:r>
              <a:rPr lang="pt-BR" dirty="0" err="1">
                <a:hlinkClick r:id="rId3"/>
              </a:rPr>
              <a:t>questions</a:t>
            </a:r>
            <a:r>
              <a:rPr lang="pt-BR" dirty="0">
                <a:hlinkClick r:id="rId3"/>
              </a:rPr>
              <a:t>/126238/what-are-the-advantages-of-relu-over-sigmoid-function-in-deep-neural-networks#:~:</a:t>
            </a:r>
            <a:r>
              <a:rPr lang="pt-BR" dirty="0" err="1">
                <a:hlinkClick r:id="rId3"/>
              </a:rPr>
              <a:t>text</a:t>
            </a:r>
            <a:r>
              <a:rPr lang="pt-BR" dirty="0">
                <a:hlinkClick r:id="rId3"/>
              </a:rPr>
              <a:t>=The%20main%20reason%20why%20ReLu,deep%20network%20with%20sigmoid%20activation.</a:t>
            </a:r>
            <a:endParaRPr lang="pt-BR" dirty="0"/>
          </a:p>
          <a:p>
            <a:endParaRPr lang="pt-BR" dirty="0"/>
          </a:p>
          <a:p>
            <a:r>
              <a:rPr lang="en-US" sz="1200" b="0" i="0" kern="1200" dirty="0">
                <a:solidFill>
                  <a:schemeClr val="tx1"/>
                </a:solidFill>
                <a:effectLst/>
                <a:latin typeface="+mn-lt"/>
                <a:ea typeface="+mn-ea"/>
                <a:cs typeface="+mn-cs"/>
              </a:rPr>
              <a:t>The problem with the use of </a:t>
            </a:r>
            <a:r>
              <a:rPr lang="en-US" sz="1200" b="0" i="0" kern="1200" dirty="0" err="1">
                <a:solidFill>
                  <a:schemeClr val="tx1"/>
                </a:solidFill>
                <a:effectLst/>
                <a:latin typeface="+mn-lt"/>
                <a:ea typeface="+mn-ea"/>
                <a:cs typeface="+mn-cs"/>
              </a:rPr>
              <a:t>ReLU</a:t>
            </a:r>
            <a:r>
              <a:rPr lang="en-US" sz="1200" b="0" i="0" kern="1200" dirty="0">
                <a:solidFill>
                  <a:schemeClr val="tx1"/>
                </a:solidFill>
                <a:effectLst/>
                <a:latin typeface="+mn-lt"/>
                <a:ea typeface="+mn-ea"/>
                <a:cs typeface="+mn-cs"/>
              </a:rPr>
              <a:t> is when the gradient has a value of 0. In such cases, the node is considered as a dead node since the old and new values of the weights remain the same. This situation can be avoided by the use of a leaky </a:t>
            </a:r>
            <a:r>
              <a:rPr lang="en-US" sz="1200" b="0" i="0" kern="1200" dirty="0" err="1">
                <a:solidFill>
                  <a:schemeClr val="tx1"/>
                </a:solidFill>
                <a:effectLst/>
                <a:latin typeface="+mn-lt"/>
                <a:ea typeface="+mn-ea"/>
                <a:cs typeface="+mn-cs"/>
              </a:rPr>
              <a:t>ReLU</a:t>
            </a:r>
            <a:r>
              <a:rPr lang="en-US" sz="1200" b="0" i="0" kern="1200" dirty="0">
                <a:solidFill>
                  <a:schemeClr val="tx1"/>
                </a:solidFill>
                <a:effectLst/>
                <a:latin typeface="+mn-lt"/>
                <a:ea typeface="+mn-ea"/>
                <a:cs typeface="+mn-cs"/>
              </a:rPr>
              <a:t> function which prevents the gradient from falling to the zero value.</a:t>
            </a:r>
          </a:p>
          <a:p>
            <a:endParaRPr lang="en-US" sz="1200" b="0" i="0" kern="1200" dirty="0">
              <a:solidFill>
                <a:schemeClr val="tx1"/>
              </a:solidFill>
              <a:effectLst/>
              <a:latin typeface="+mn-lt"/>
              <a:ea typeface="+mn-ea"/>
              <a:cs typeface="+mn-cs"/>
            </a:endParaRPr>
          </a:p>
          <a:p>
            <a:r>
              <a:rPr lang="en-US" sz="1200" b="0" i="0" kern="1200" dirty="0" err="1">
                <a:solidFill>
                  <a:schemeClr val="tx1"/>
                </a:solidFill>
                <a:effectLst/>
                <a:latin typeface="+mn-lt"/>
                <a:ea typeface="+mn-ea"/>
                <a:cs typeface="+mn-cs"/>
              </a:rPr>
              <a:t>ReLUs</a:t>
            </a:r>
            <a:r>
              <a:rPr lang="en-US" sz="1200" b="0" i="0" kern="1200" dirty="0">
                <a:solidFill>
                  <a:schemeClr val="tx1"/>
                </a:solidFill>
                <a:effectLst/>
                <a:latin typeface="+mn-lt"/>
                <a:ea typeface="+mn-ea"/>
                <a:cs typeface="+mn-cs"/>
              </a:rPr>
              <a:t> have one caveat though: they “die” (output zero) when the input to it is negative. This can, in many cases, completely block backpropagation because the gradients will just be zero after one negative value has been inputted to the </a:t>
            </a:r>
            <a:r>
              <a:rPr lang="en-US" sz="1200" b="0" i="0" kern="1200" dirty="0" err="1">
                <a:solidFill>
                  <a:schemeClr val="tx1"/>
                </a:solidFill>
                <a:effectLst/>
                <a:latin typeface="+mn-lt"/>
                <a:ea typeface="+mn-ea"/>
                <a:cs typeface="+mn-cs"/>
              </a:rPr>
              <a:t>ReLU</a:t>
            </a:r>
            <a:r>
              <a:rPr lang="en-US" sz="1200" b="0" i="0" kern="1200" dirty="0">
                <a:solidFill>
                  <a:schemeClr val="tx1"/>
                </a:solidFill>
                <a:effectLst/>
                <a:latin typeface="+mn-lt"/>
                <a:ea typeface="+mn-ea"/>
                <a:cs typeface="+mn-cs"/>
              </a:rPr>
              <a:t> function. This would also be an issue if a large negative bias term / constant term is learned — the weighted sum fed into neurons may end up being negative because the positive weights cannot compensate for the significance of the bias term. Negative weights also come to mind, or negative input (or some combination that gives a negative weighted sum). The dead </a:t>
            </a:r>
            <a:r>
              <a:rPr lang="en-US" sz="1200" b="0" i="0" kern="1200" dirty="0" err="1">
                <a:solidFill>
                  <a:schemeClr val="tx1"/>
                </a:solidFill>
                <a:effectLst/>
                <a:latin typeface="+mn-lt"/>
                <a:ea typeface="+mn-ea"/>
                <a:cs typeface="+mn-cs"/>
              </a:rPr>
              <a:t>ReLU</a:t>
            </a:r>
            <a:r>
              <a:rPr lang="en-US" sz="1200" b="0" i="0" kern="1200" dirty="0">
                <a:solidFill>
                  <a:schemeClr val="tx1"/>
                </a:solidFill>
                <a:effectLst/>
                <a:latin typeface="+mn-lt"/>
                <a:ea typeface="+mn-ea"/>
                <a:cs typeface="+mn-cs"/>
              </a:rPr>
              <a:t> will hence output the same value for almost all of your activities — zero. </a:t>
            </a:r>
            <a:r>
              <a:rPr lang="en-US" sz="1200" b="0" i="0" kern="1200" dirty="0" err="1">
                <a:solidFill>
                  <a:schemeClr val="tx1"/>
                </a:solidFill>
                <a:effectLst/>
                <a:latin typeface="+mn-lt"/>
                <a:ea typeface="+mn-ea"/>
                <a:cs typeface="+mn-cs"/>
              </a:rPr>
              <a:t>ReLUs</a:t>
            </a:r>
            <a:r>
              <a:rPr lang="en-US" sz="1200" b="0" i="0" kern="1200" dirty="0">
                <a:solidFill>
                  <a:schemeClr val="tx1"/>
                </a:solidFill>
                <a:effectLst/>
                <a:latin typeface="+mn-lt"/>
                <a:ea typeface="+mn-ea"/>
                <a:cs typeface="+mn-cs"/>
              </a:rPr>
              <a:t> cannot “recover” from this problem because they will not modify the weights in anyway, since not only is the output for any negative input zero, the </a:t>
            </a:r>
            <a:r>
              <a:rPr lang="en-US" sz="1200" b="1" i="0" kern="1200" dirty="0">
                <a:solidFill>
                  <a:schemeClr val="tx1"/>
                </a:solidFill>
                <a:effectLst/>
                <a:latin typeface="+mn-lt"/>
                <a:ea typeface="+mn-ea"/>
                <a:cs typeface="+mn-cs"/>
              </a:rPr>
              <a:t>derivative </a:t>
            </a:r>
            <a:r>
              <a:rPr lang="en-US" sz="1200" b="0" i="0" kern="1200" dirty="0">
                <a:solidFill>
                  <a:schemeClr val="tx1"/>
                </a:solidFill>
                <a:effectLst/>
                <a:latin typeface="+mn-lt"/>
                <a:ea typeface="+mn-ea"/>
                <a:cs typeface="+mn-cs"/>
              </a:rPr>
              <a:t>is too. No updates will be made to modify the (for example) bias term to be a lesser magnitude of negative such that the neural net can escape from corruption of the entire network. It doesn’t happen </a:t>
            </a:r>
            <a:r>
              <a:rPr lang="en-US" sz="1200" b="0" i="1" kern="1200" dirty="0">
                <a:solidFill>
                  <a:schemeClr val="tx1"/>
                </a:solidFill>
                <a:effectLst/>
                <a:latin typeface="+mn-lt"/>
                <a:ea typeface="+mn-ea"/>
                <a:cs typeface="+mn-cs"/>
              </a:rPr>
              <a:t>all </a:t>
            </a:r>
            <a:r>
              <a:rPr lang="en-US" sz="1200" b="0" i="0" kern="1200" dirty="0">
                <a:solidFill>
                  <a:schemeClr val="tx1"/>
                </a:solidFill>
                <a:effectLst/>
                <a:latin typeface="+mn-lt"/>
                <a:ea typeface="+mn-ea"/>
                <a:cs typeface="+mn-cs"/>
              </a:rPr>
              <a:t>that often that the weighted sum ends up negative, though; and we can indeed initialize weights to be only positive and/or normalize input between 0 and 1 if we are concerned about the chance of an issue like this occurring.</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References</a:t>
            </a:r>
          </a:p>
          <a:p>
            <a:r>
              <a:rPr lang="en-US" sz="1200" b="0" i="0" kern="1200" dirty="0">
                <a:solidFill>
                  <a:schemeClr val="tx1"/>
                </a:solidFill>
                <a:effectLst/>
                <a:latin typeface="+mn-lt"/>
                <a:ea typeface="+mn-ea"/>
                <a:cs typeface="+mn-cs"/>
              </a:rPr>
              <a:t>[1]</a:t>
            </a:r>
            <a:r>
              <a:rPr lang="en-US" sz="1200" b="0" i="0" kern="1200" baseline="0" dirty="0">
                <a:solidFill>
                  <a:schemeClr val="tx1"/>
                </a:solidFill>
                <a:effectLst/>
                <a:latin typeface="+mn-lt"/>
                <a:ea typeface="+mn-ea"/>
                <a:cs typeface="+mn-cs"/>
              </a:rPr>
              <a:t> https://www.kdnuggets.com/2022/02/vanishing-gradient-problem.html</a:t>
            </a:r>
          </a:p>
          <a:p>
            <a:r>
              <a:rPr lang="en-US" sz="1200" b="0" i="0" kern="1200" baseline="0" dirty="0">
                <a:solidFill>
                  <a:schemeClr val="tx1"/>
                </a:solidFill>
                <a:effectLst/>
                <a:latin typeface="+mn-lt"/>
                <a:ea typeface="+mn-ea"/>
                <a:cs typeface="+mn-cs"/>
              </a:rPr>
              <a:t>[2] https://ayearofai.com/rohan-4-the-vanishing-gradient-problem-ec68f76ffb9b</a:t>
            </a:r>
          </a:p>
          <a:p>
            <a:r>
              <a:rPr lang="en-US" sz="1200" b="0" i="0" kern="1200" baseline="0" dirty="0">
                <a:solidFill>
                  <a:schemeClr val="tx1"/>
                </a:solidFill>
                <a:effectLst/>
                <a:latin typeface="+mn-lt"/>
                <a:ea typeface="+mn-ea"/>
                <a:cs typeface="+mn-cs"/>
              </a:rPr>
              <a:t>[3] https://adventuresinmachinelearning.com/vanishing-gradient-problem-tensorflow/</a:t>
            </a:r>
            <a:endParaRPr lang="pt-BR" dirty="0"/>
          </a:p>
          <a:p>
            <a:endParaRPr lang="pt-BR" dirty="0"/>
          </a:p>
          <a:p>
            <a:pPr fontAlgn="base"/>
            <a:r>
              <a:rPr lang="en-US" sz="1200" b="1" i="0" kern="1200" dirty="0">
                <a:solidFill>
                  <a:schemeClr val="tx1"/>
                </a:solidFill>
                <a:effectLst/>
                <a:latin typeface="+mn-lt"/>
                <a:ea typeface="+mn-ea"/>
                <a:cs typeface="+mn-cs"/>
              </a:rPr>
              <a:t>Advantage:</a:t>
            </a:r>
          </a:p>
          <a:p>
            <a:pPr fontAlgn="base"/>
            <a:endParaRPr lang="en-US" sz="1200" b="0" i="0" kern="1200" dirty="0">
              <a:solidFill>
                <a:schemeClr val="tx1"/>
              </a:solidFill>
              <a:effectLst/>
              <a:latin typeface="+mn-lt"/>
              <a:ea typeface="+mn-ea"/>
              <a:cs typeface="+mn-cs"/>
            </a:endParaRPr>
          </a:p>
          <a:p>
            <a:pPr fontAlgn="base"/>
            <a:r>
              <a:rPr lang="en-US" sz="1200" b="0" i="0" kern="1200" dirty="0">
                <a:solidFill>
                  <a:schemeClr val="tx1"/>
                </a:solidFill>
                <a:effectLst/>
                <a:latin typeface="+mn-lt"/>
                <a:ea typeface="+mn-ea"/>
                <a:cs typeface="+mn-cs"/>
              </a:rPr>
              <a:t>Sigmoid: not blowing up activation</a:t>
            </a:r>
          </a:p>
          <a:p>
            <a:pPr fontAlgn="base"/>
            <a:r>
              <a:rPr lang="en-US" sz="1200" b="0" i="0" kern="1200" dirty="0" err="1">
                <a:solidFill>
                  <a:schemeClr val="tx1"/>
                </a:solidFill>
                <a:effectLst/>
                <a:latin typeface="+mn-lt"/>
                <a:ea typeface="+mn-ea"/>
                <a:cs typeface="+mn-cs"/>
              </a:rPr>
              <a:t>Relu</a:t>
            </a:r>
            <a:r>
              <a:rPr lang="en-US" sz="1200" b="0" i="0" kern="1200" dirty="0">
                <a:solidFill>
                  <a:schemeClr val="tx1"/>
                </a:solidFill>
                <a:effectLst/>
                <a:latin typeface="+mn-lt"/>
                <a:ea typeface="+mn-ea"/>
                <a:cs typeface="+mn-cs"/>
              </a:rPr>
              <a:t> : not vanishing gradient</a:t>
            </a:r>
          </a:p>
          <a:p>
            <a:pPr fontAlgn="base"/>
            <a:r>
              <a:rPr lang="en-US" sz="1200" b="0" i="0" kern="1200" dirty="0" err="1">
                <a:solidFill>
                  <a:schemeClr val="tx1"/>
                </a:solidFill>
                <a:effectLst/>
                <a:latin typeface="+mn-lt"/>
                <a:ea typeface="+mn-ea"/>
                <a:cs typeface="+mn-cs"/>
              </a:rPr>
              <a:t>Relu</a:t>
            </a:r>
            <a:r>
              <a:rPr lang="en-US" sz="1200" b="0" i="0" kern="1200" dirty="0">
                <a:solidFill>
                  <a:schemeClr val="tx1"/>
                </a:solidFill>
                <a:effectLst/>
                <a:latin typeface="+mn-lt"/>
                <a:ea typeface="+mn-ea"/>
                <a:cs typeface="+mn-cs"/>
              </a:rPr>
              <a:t> : More computationally efficient to compute than Sigmoid like functions since </a:t>
            </a:r>
            <a:r>
              <a:rPr lang="en-US" sz="1200" b="0" i="0" kern="1200" dirty="0" err="1">
                <a:solidFill>
                  <a:schemeClr val="tx1"/>
                </a:solidFill>
                <a:effectLst/>
                <a:latin typeface="+mn-lt"/>
                <a:ea typeface="+mn-ea"/>
                <a:cs typeface="+mn-cs"/>
              </a:rPr>
              <a:t>Relu</a:t>
            </a:r>
            <a:r>
              <a:rPr lang="en-US" sz="1200" b="0" i="0" kern="1200" dirty="0">
                <a:solidFill>
                  <a:schemeClr val="tx1"/>
                </a:solidFill>
                <a:effectLst/>
                <a:latin typeface="+mn-lt"/>
                <a:ea typeface="+mn-ea"/>
                <a:cs typeface="+mn-cs"/>
              </a:rPr>
              <a:t> just needs to pick max(0,</a:t>
            </a:r>
            <a:r>
              <a:rPr lang="en-US" sz="1200" b="0" i="0" u="none" strike="noStrike" kern="1200" dirty="0">
                <a:solidFill>
                  <a:schemeClr val="tx1"/>
                </a:solidFill>
                <a:effectLst/>
                <a:latin typeface="+mn-lt"/>
                <a:ea typeface="+mn-ea"/>
                <a:cs typeface="+mn-cs"/>
              </a:rPr>
              <a:t>xx</a:t>
            </a:r>
            <a:r>
              <a:rPr lang="en-US" sz="1200" b="0" i="0" kern="1200" dirty="0">
                <a:solidFill>
                  <a:schemeClr val="tx1"/>
                </a:solidFill>
                <a:effectLst/>
                <a:latin typeface="+mn-lt"/>
                <a:ea typeface="+mn-ea"/>
                <a:cs typeface="+mn-cs"/>
              </a:rPr>
              <a:t>) and not perform expensive exponential operations as in </a:t>
            </a:r>
            <a:r>
              <a:rPr lang="en-US" sz="1200" b="0" i="0" kern="1200" dirty="0" err="1">
                <a:solidFill>
                  <a:schemeClr val="tx1"/>
                </a:solidFill>
                <a:effectLst/>
                <a:latin typeface="+mn-lt"/>
                <a:ea typeface="+mn-ea"/>
                <a:cs typeface="+mn-cs"/>
              </a:rPr>
              <a:t>Sigmoids</a:t>
            </a:r>
            <a:endParaRPr lang="en-US" sz="1200" b="0" i="0" kern="1200" dirty="0">
              <a:solidFill>
                <a:schemeClr val="tx1"/>
              </a:solidFill>
              <a:effectLst/>
              <a:latin typeface="+mn-lt"/>
              <a:ea typeface="+mn-ea"/>
              <a:cs typeface="+mn-cs"/>
            </a:endParaRPr>
          </a:p>
          <a:p>
            <a:pPr fontAlgn="base"/>
            <a:r>
              <a:rPr lang="en-US" sz="1200" b="0" i="0" kern="1200" dirty="0" err="1">
                <a:solidFill>
                  <a:schemeClr val="tx1"/>
                </a:solidFill>
                <a:effectLst/>
                <a:latin typeface="+mn-lt"/>
                <a:ea typeface="+mn-ea"/>
                <a:cs typeface="+mn-cs"/>
              </a:rPr>
              <a:t>Relu</a:t>
            </a:r>
            <a:r>
              <a:rPr lang="en-US" sz="1200" b="0" i="0" kern="1200" dirty="0">
                <a:solidFill>
                  <a:schemeClr val="tx1"/>
                </a:solidFill>
                <a:effectLst/>
                <a:latin typeface="+mn-lt"/>
                <a:ea typeface="+mn-ea"/>
                <a:cs typeface="+mn-cs"/>
              </a:rPr>
              <a:t> : In practice, networks with </a:t>
            </a:r>
            <a:r>
              <a:rPr lang="en-US" sz="1200" b="0" i="0" kern="1200" dirty="0" err="1">
                <a:solidFill>
                  <a:schemeClr val="tx1"/>
                </a:solidFill>
                <a:effectLst/>
                <a:latin typeface="+mn-lt"/>
                <a:ea typeface="+mn-ea"/>
                <a:cs typeface="+mn-cs"/>
              </a:rPr>
              <a:t>Relu</a:t>
            </a:r>
            <a:r>
              <a:rPr lang="en-US" sz="1200" b="0" i="0" kern="1200" dirty="0">
                <a:solidFill>
                  <a:schemeClr val="tx1"/>
                </a:solidFill>
                <a:effectLst/>
                <a:latin typeface="+mn-lt"/>
                <a:ea typeface="+mn-ea"/>
                <a:cs typeface="+mn-cs"/>
              </a:rPr>
              <a:t> tend to show better convergence performance than sigmoid. (</a:t>
            </a:r>
            <a:r>
              <a:rPr lang="en-US" sz="1200" b="0" i="0" u="sng" kern="1200" dirty="0" err="1">
                <a:solidFill>
                  <a:schemeClr val="tx1"/>
                </a:solidFill>
                <a:effectLst/>
                <a:latin typeface="+mn-lt"/>
                <a:ea typeface="+mn-ea"/>
                <a:cs typeface="+mn-cs"/>
                <a:hlinkClick r:id="rId4"/>
              </a:rPr>
              <a:t>Krizhevsky</a:t>
            </a:r>
            <a:r>
              <a:rPr lang="en-US" sz="1200" b="0" i="0" u="sng" kern="1200" dirty="0">
                <a:solidFill>
                  <a:schemeClr val="tx1"/>
                </a:solidFill>
                <a:effectLst/>
                <a:latin typeface="+mn-lt"/>
                <a:ea typeface="+mn-ea"/>
                <a:cs typeface="+mn-cs"/>
                <a:hlinkClick r:id="rId4"/>
              </a:rPr>
              <a:t> et al.</a:t>
            </a:r>
            <a:r>
              <a:rPr lang="en-US" sz="1200" b="0" i="0" kern="1200" dirty="0">
                <a:solidFill>
                  <a:schemeClr val="tx1"/>
                </a:solidFill>
                <a:effectLst/>
                <a:latin typeface="+mn-lt"/>
                <a:ea typeface="+mn-ea"/>
                <a:cs typeface="+mn-cs"/>
              </a:rPr>
              <a:t>)</a:t>
            </a:r>
          </a:p>
          <a:p>
            <a:pPr fontAlgn="base"/>
            <a:endParaRPr lang="en-US" sz="1200" b="0" i="0" kern="1200" dirty="0">
              <a:solidFill>
                <a:schemeClr val="tx1"/>
              </a:solidFill>
              <a:effectLst/>
              <a:latin typeface="+mn-lt"/>
              <a:ea typeface="+mn-ea"/>
              <a:cs typeface="+mn-cs"/>
            </a:endParaRPr>
          </a:p>
          <a:p>
            <a:pPr fontAlgn="base"/>
            <a:r>
              <a:rPr lang="en-US" sz="1200" b="1" i="0" kern="1200" dirty="0">
                <a:solidFill>
                  <a:schemeClr val="tx1"/>
                </a:solidFill>
                <a:effectLst/>
                <a:latin typeface="+mn-lt"/>
                <a:ea typeface="+mn-ea"/>
                <a:cs typeface="+mn-cs"/>
              </a:rPr>
              <a:t>Disadvantage:</a:t>
            </a:r>
            <a:endParaRPr lang="en-US" sz="1200" b="0" i="0" kern="1200" dirty="0">
              <a:solidFill>
                <a:schemeClr val="tx1"/>
              </a:solidFill>
              <a:effectLst/>
              <a:latin typeface="+mn-lt"/>
              <a:ea typeface="+mn-ea"/>
              <a:cs typeface="+mn-cs"/>
            </a:endParaRPr>
          </a:p>
          <a:p>
            <a:pPr fontAlgn="base"/>
            <a:r>
              <a:rPr lang="en-US" sz="1200" b="0" i="0" kern="1200" dirty="0">
                <a:solidFill>
                  <a:schemeClr val="tx1"/>
                </a:solidFill>
                <a:effectLst/>
                <a:latin typeface="+mn-lt"/>
                <a:ea typeface="+mn-ea"/>
                <a:cs typeface="+mn-cs"/>
              </a:rPr>
              <a:t>Sigmoid: tends to vanish gradient (cause there is a mechanism to reduce the gradient as "</a:t>
            </a:r>
            <a:r>
              <a:rPr lang="en-US" sz="1200" b="0" i="0" u="none" strike="noStrike" kern="1200" dirty="0">
                <a:solidFill>
                  <a:schemeClr val="tx1"/>
                </a:solidFill>
                <a:effectLst/>
                <a:latin typeface="+mn-lt"/>
                <a:ea typeface="+mn-ea"/>
                <a:cs typeface="+mn-cs"/>
              </a:rPr>
              <a:t>aa</a:t>
            </a:r>
            <a:r>
              <a:rPr lang="en-US" sz="1200" b="0" i="0" kern="1200" dirty="0">
                <a:solidFill>
                  <a:schemeClr val="tx1"/>
                </a:solidFill>
                <a:effectLst/>
                <a:latin typeface="+mn-lt"/>
                <a:ea typeface="+mn-ea"/>
                <a:cs typeface="+mn-cs"/>
              </a:rPr>
              <a:t>" increase, where "</a:t>
            </a:r>
            <a:r>
              <a:rPr lang="en-US" sz="1200" b="0" i="0" u="none" strike="noStrike" kern="1200" dirty="0">
                <a:solidFill>
                  <a:schemeClr val="tx1"/>
                </a:solidFill>
                <a:effectLst/>
                <a:latin typeface="+mn-lt"/>
                <a:ea typeface="+mn-ea"/>
                <a:cs typeface="+mn-cs"/>
              </a:rPr>
              <a:t>aa</a:t>
            </a:r>
            <a:r>
              <a:rPr lang="en-US" sz="1200" b="0" i="0" kern="1200" dirty="0">
                <a:solidFill>
                  <a:schemeClr val="tx1"/>
                </a:solidFill>
                <a:effectLst/>
                <a:latin typeface="+mn-lt"/>
                <a:ea typeface="+mn-ea"/>
                <a:cs typeface="+mn-cs"/>
              </a:rPr>
              <a:t>" is the input of a sigmoid function. Gradient of Sigmoid: </a:t>
            </a:r>
            <a:r>
              <a:rPr lang="en-US" sz="1200" b="0" i="0" u="none" strike="noStrike" kern="1200" dirty="0">
                <a:solidFill>
                  <a:schemeClr val="tx1"/>
                </a:solidFill>
                <a:effectLst/>
                <a:latin typeface="+mn-lt"/>
                <a:ea typeface="+mn-ea"/>
                <a:cs typeface="+mn-cs"/>
              </a:rPr>
              <a:t>S′(a)=S(a)(1−S(a))S′(a)=S(a)(1−S(a))</a:t>
            </a:r>
            <a:r>
              <a:rPr lang="en-US" sz="1200" b="0" i="0" kern="1200" dirty="0">
                <a:solidFill>
                  <a:schemeClr val="tx1"/>
                </a:solidFill>
                <a:effectLst/>
                <a:latin typeface="+mn-lt"/>
                <a:ea typeface="+mn-ea"/>
                <a:cs typeface="+mn-cs"/>
              </a:rPr>
              <a:t>. When "</a:t>
            </a:r>
            <a:r>
              <a:rPr lang="en-US" sz="1200" b="0" i="0" u="none" strike="noStrike" kern="1200" dirty="0">
                <a:solidFill>
                  <a:schemeClr val="tx1"/>
                </a:solidFill>
                <a:effectLst/>
                <a:latin typeface="+mn-lt"/>
                <a:ea typeface="+mn-ea"/>
                <a:cs typeface="+mn-cs"/>
              </a:rPr>
              <a:t>aa</a:t>
            </a:r>
            <a:r>
              <a:rPr lang="en-US" sz="1200" b="0" i="0" kern="1200" dirty="0">
                <a:solidFill>
                  <a:schemeClr val="tx1"/>
                </a:solidFill>
                <a:effectLst/>
                <a:latin typeface="+mn-lt"/>
                <a:ea typeface="+mn-ea"/>
                <a:cs typeface="+mn-cs"/>
              </a:rPr>
              <a:t>" grows to infinite large , </a:t>
            </a:r>
            <a:r>
              <a:rPr lang="en-US" sz="1200" b="0" i="0" u="none" strike="noStrike" kern="1200" dirty="0">
                <a:solidFill>
                  <a:schemeClr val="tx1"/>
                </a:solidFill>
                <a:effectLst/>
                <a:latin typeface="+mn-lt"/>
                <a:ea typeface="+mn-ea"/>
                <a:cs typeface="+mn-cs"/>
              </a:rPr>
              <a:t>S′(a)=S(a)(1−S(a))=1×(1−1)=0S′(a)=S(a)(1−S(a))=1×(1−1)=0</a:t>
            </a:r>
            <a:r>
              <a:rPr lang="en-US" sz="1200" b="0" i="0" kern="1200" dirty="0">
                <a:solidFill>
                  <a:schemeClr val="tx1"/>
                </a:solidFill>
                <a:effectLst/>
                <a:latin typeface="+mn-lt"/>
                <a:ea typeface="+mn-ea"/>
                <a:cs typeface="+mn-cs"/>
              </a:rPr>
              <a:t>).</a:t>
            </a:r>
          </a:p>
          <a:p>
            <a:pPr fontAlgn="base"/>
            <a:r>
              <a:rPr lang="en-US" sz="1200" b="0" i="0" kern="1200" dirty="0" err="1">
                <a:solidFill>
                  <a:schemeClr val="tx1"/>
                </a:solidFill>
                <a:effectLst/>
                <a:latin typeface="+mn-lt"/>
                <a:ea typeface="+mn-ea"/>
                <a:cs typeface="+mn-cs"/>
              </a:rPr>
              <a:t>Relu</a:t>
            </a:r>
            <a:r>
              <a:rPr lang="en-US" sz="1200" b="0" i="0" kern="1200" dirty="0">
                <a:solidFill>
                  <a:schemeClr val="tx1"/>
                </a:solidFill>
                <a:effectLst/>
                <a:latin typeface="+mn-lt"/>
                <a:ea typeface="+mn-ea"/>
                <a:cs typeface="+mn-cs"/>
              </a:rPr>
              <a:t> : tend to blow up activation (there is no mechanism to constrain the output of the neuron, as "</a:t>
            </a:r>
            <a:r>
              <a:rPr lang="en-US" sz="1200" b="0" i="0" u="none" strike="noStrike" kern="1200" dirty="0">
                <a:solidFill>
                  <a:schemeClr val="tx1"/>
                </a:solidFill>
                <a:effectLst/>
                <a:latin typeface="+mn-lt"/>
                <a:ea typeface="+mn-ea"/>
                <a:cs typeface="+mn-cs"/>
              </a:rPr>
              <a:t>aa</a:t>
            </a:r>
            <a:r>
              <a:rPr lang="en-US" sz="1200" b="0" i="0" kern="1200" dirty="0">
                <a:solidFill>
                  <a:schemeClr val="tx1"/>
                </a:solidFill>
                <a:effectLst/>
                <a:latin typeface="+mn-lt"/>
                <a:ea typeface="+mn-ea"/>
                <a:cs typeface="+mn-cs"/>
              </a:rPr>
              <a:t>" itself is the output)</a:t>
            </a:r>
          </a:p>
          <a:p>
            <a:pPr fontAlgn="base"/>
            <a:r>
              <a:rPr lang="en-US" sz="1200" b="0" i="0" kern="1200" dirty="0" err="1">
                <a:solidFill>
                  <a:schemeClr val="tx1"/>
                </a:solidFill>
                <a:effectLst/>
                <a:latin typeface="+mn-lt"/>
                <a:ea typeface="+mn-ea"/>
                <a:cs typeface="+mn-cs"/>
              </a:rPr>
              <a:t>Relu</a:t>
            </a:r>
            <a:r>
              <a:rPr lang="en-US" sz="1200" b="0" i="0" kern="1200" dirty="0">
                <a:solidFill>
                  <a:schemeClr val="tx1"/>
                </a:solidFill>
                <a:effectLst/>
                <a:latin typeface="+mn-lt"/>
                <a:ea typeface="+mn-ea"/>
                <a:cs typeface="+mn-cs"/>
              </a:rPr>
              <a:t> : Dying </a:t>
            </a:r>
            <a:r>
              <a:rPr lang="en-US" sz="1200" b="0" i="0" kern="1200" dirty="0" err="1">
                <a:solidFill>
                  <a:schemeClr val="tx1"/>
                </a:solidFill>
                <a:effectLst/>
                <a:latin typeface="+mn-lt"/>
                <a:ea typeface="+mn-ea"/>
                <a:cs typeface="+mn-cs"/>
              </a:rPr>
              <a:t>Relu</a:t>
            </a:r>
            <a:r>
              <a:rPr lang="en-US" sz="1200" b="0" i="0" kern="1200" dirty="0">
                <a:solidFill>
                  <a:schemeClr val="tx1"/>
                </a:solidFill>
                <a:effectLst/>
                <a:latin typeface="+mn-lt"/>
                <a:ea typeface="+mn-ea"/>
                <a:cs typeface="+mn-cs"/>
              </a:rPr>
              <a:t> problem - if too many activations get below zero then most of the units(neurons) in network with </a:t>
            </a:r>
            <a:r>
              <a:rPr lang="en-US" sz="1200" b="0" i="0" kern="1200" dirty="0" err="1">
                <a:solidFill>
                  <a:schemeClr val="tx1"/>
                </a:solidFill>
                <a:effectLst/>
                <a:latin typeface="+mn-lt"/>
                <a:ea typeface="+mn-ea"/>
                <a:cs typeface="+mn-cs"/>
              </a:rPr>
              <a:t>Relu</a:t>
            </a:r>
            <a:r>
              <a:rPr lang="en-US" sz="1200" b="0" i="0" kern="1200" dirty="0">
                <a:solidFill>
                  <a:schemeClr val="tx1"/>
                </a:solidFill>
                <a:effectLst/>
                <a:latin typeface="+mn-lt"/>
                <a:ea typeface="+mn-ea"/>
                <a:cs typeface="+mn-cs"/>
              </a:rPr>
              <a:t> will simply output zero, in other words, die and thereby prohibiting learning.(This can be handled, to some extent, by using Leaky-</a:t>
            </a:r>
            <a:r>
              <a:rPr lang="en-US" sz="1200" b="0" i="0" kern="1200" dirty="0" err="1">
                <a:solidFill>
                  <a:schemeClr val="tx1"/>
                </a:solidFill>
                <a:effectLst/>
                <a:latin typeface="+mn-lt"/>
                <a:ea typeface="+mn-ea"/>
                <a:cs typeface="+mn-cs"/>
              </a:rPr>
              <a:t>Relu</a:t>
            </a:r>
            <a:r>
              <a:rPr lang="en-US" sz="1200" b="0" i="0" kern="1200" dirty="0">
                <a:solidFill>
                  <a:schemeClr val="tx1"/>
                </a:solidFill>
                <a:effectLst/>
                <a:latin typeface="+mn-lt"/>
                <a:ea typeface="+mn-ea"/>
                <a:cs typeface="+mn-cs"/>
              </a:rPr>
              <a:t> instead.)</a:t>
            </a:r>
          </a:p>
          <a:p>
            <a:pPr fontAlgn="base"/>
            <a:endParaRPr lang="en-US" sz="1200" b="0" i="0" kern="1200" dirty="0">
              <a:solidFill>
                <a:schemeClr val="tx1"/>
              </a:solidFill>
              <a:effectLst/>
              <a:latin typeface="+mn-lt"/>
              <a:ea typeface="+mn-ea"/>
              <a:cs typeface="+mn-cs"/>
            </a:endParaRPr>
          </a:p>
          <a:p>
            <a:pPr fontAlgn="base"/>
            <a:r>
              <a:rPr lang="en-US" sz="1200" b="0" i="0" kern="1200" dirty="0">
                <a:solidFill>
                  <a:schemeClr val="tx1"/>
                </a:solidFill>
                <a:effectLst/>
                <a:latin typeface="+mn-lt"/>
                <a:ea typeface="+mn-ea"/>
                <a:cs typeface="+mn-cs"/>
              </a:rPr>
              <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Just complementing the other answers:</a:t>
            </a:r>
          </a:p>
          <a:p>
            <a:pPr fontAlgn="base"/>
            <a:r>
              <a:rPr lang="en-US" sz="1200" b="1" i="0" kern="1200" dirty="0">
                <a:solidFill>
                  <a:schemeClr val="tx1"/>
                </a:solidFill>
                <a:effectLst/>
                <a:latin typeface="+mn-lt"/>
                <a:ea typeface="+mn-ea"/>
                <a:cs typeface="+mn-cs"/>
              </a:rPr>
              <a:t>Vanishing Gradients</a:t>
            </a:r>
            <a:endParaRPr lang="en-US" sz="1200" b="0" i="0" kern="1200" dirty="0">
              <a:solidFill>
                <a:schemeClr val="tx1"/>
              </a:solidFill>
              <a:effectLst/>
              <a:latin typeface="+mn-lt"/>
              <a:ea typeface="+mn-ea"/>
              <a:cs typeface="+mn-cs"/>
            </a:endParaRPr>
          </a:p>
          <a:p>
            <a:pPr fontAlgn="base"/>
            <a:r>
              <a:rPr lang="en-US" sz="1200" b="0" i="0" kern="1200" dirty="0">
                <a:solidFill>
                  <a:schemeClr val="tx1"/>
                </a:solidFill>
                <a:effectLst/>
                <a:latin typeface="+mn-lt"/>
                <a:ea typeface="+mn-ea"/>
                <a:cs typeface="+mn-cs"/>
              </a:rPr>
              <a:t>The other answers are right to point out that the bigger the input (in absolute value) the smaller the gradient of the sigmoid function. But, probably an even more important effect is that the derivative of the sigmoid function is </a:t>
            </a:r>
            <a:r>
              <a:rPr lang="en-US" sz="1200" b="1" i="0" kern="1200" dirty="0">
                <a:solidFill>
                  <a:schemeClr val="tx1"/>
                </a:solidFill>
                <a:effectLst/>
                <a:latin typeface="+mn-lt"/>
                <a:ea typeface="+mn-ea"/>
                <a:cs typeface="+mn-cs"/>
              </a:rPr>
              <a:t>ALWAYS smaller than one</a:t>
            </a:r>
            <a:r>
              <a:rPr lang="en-US" sz="1200" b="0" i="0" kern="1200" dirty="0">
                <a:solidFill>
                  <a:schemeClr val="tx1"/>
                </a:solidFill>
                <a:effectLst/>
                <a:latin typeface="+mn-lt"/>
                <a:ea typeface="+mn-ea"/>
                <a:cs typeface="+mn-cs"/>
              </a:rPr>
              <a:t>. In fact it is at most 0.25!</a:t>
            </a:r>
          </a:p>
          <a:p>
            <a:pPr fontAlgn="base"/>
            <a:r>
              <a:rPr lang="en-US" sz="1200" b="0" i="0" kern="1200" dirty="0">
                <a:solidFill>
                  <a:schemeClr val="tx1"/>
                </a:solidFill>
                <a:effectLst/>
                <a:latin typeface="+mn-lt"/>
                <a:ea typeface="+mn-ea"/>
                <a:cs typeface="+mn-cs"/>
              </a:rPr>
              <a:t>The down side of this is that if you have many layers, you will multiply these gradients, and the product of many smaller than 1 values goes to zero very quickly.</a:t>
            </a:r>
          </a:p>
          <a:p>
            <a:pPr fontAlgn="base"/>
            <a:r>
              <a:rPr lang="en-US" sz="1200" b="0" i="0" kern="1200" dirty="0">
                <a:solidFill>
                  <a:schemeClr val="tx1"/>
                </a:solidFill>
                <a:effectLst/>
                <a:latin typeface="+mn-lt"/>
                <a:ea typeface="+mn-ea"/>
                <a:cs typeface="+mn-cs"/>
              </a:rPr>
              <a:t>Since the state of the art of for Deep Learning has shown that more layers helps a lot, then this disadvantage of the Sigmoid function is a game killer. </a:t>
            </a:r>
            <a:r>
              <a:rPr lang="en-US" sz="1200" b="1" i="0" kern="1200" dirty="0">
                <a:solidFill>
                  <a:schemeClr val="tx1"/>
                </a:solidFill>
                <a:effectLst/>
                <a:latin typeface="+mn-lt"/>
                <a:ea typeface="+mn-ea"/>
                <a:cs typeface="+mn-cs"/>
              </a:rPr>
              <a:t>You just can't do Deep Learning with Sigmoid.</a:t>
            </a:r>
            <a:endParaRPr lang="en-US" sz="1200" b="0" i="0" kern="1200" dirty="0">
              <a:solidFill>
                <a:schemeClr val="tx1"/>
              </a:solidFill>
              <a:effectLst/>
              <a:latin typeface="+mn-lt"/>
              <a:ea typeface="+mn-ea"/>
              <a:cs typeface="+mn-cs"/>
            </a:endParaRPr>
          </a:p>
          <a:p>
            <a:pPr fontAlgn="base"/>
            <a:r>
              <a:rPr lang="en-US" sz="1200" b="0" i="0" kern="1200" dirty="0">
                <a:solidFill>
                  <a:schemeClr val="tx1"/>
                </a:solidFill>
                <a:effectLst/>
                <a:latin typeface="+mn-lt"/>
                <a:ea typeface="+mn-ea"/>
                <a:cs typeface="+mn-cs"/>
              </a:rPr>
              <a:t>On the other hand the gradient of the </a:t>
            </a:r>
            <a:r>
              <a:rPr lang="en-US" sz="1200" b="0" i="0" kern="1200" dirty="0" err="1">
                <a:solidFill>
                  <a:schemeClr val="tx1"/>
                </a:solidFill>
                <a:effectLst/>
                <a:latin typeface="+mn-lt"/>
                <a:ea typeface="+mn-ea"/>
                <a:cs typeface="+mn-cs"/>
              </a:rPr>
              <a:t>ReLu</a:t>
            </a:r>
            <a:r>
              <a:rPr lang="en-US" sz="1200" b="0" i="0" kern="1200" dirty="0">
                <a:solidFill>
                  <a:schemeClr val="tx1"/>
                </a:solidFill>
                <a:effectLst/>
                <a:latin typeface="+mn-lt"/>
                <a:ea typeface="+mn-ea"/>
                <a:cs typeface="+mn-cs"/>
              </a:rPr>
              <a:t> function is either </a:t>
            </a:r>
            <a:r>
              <a:rPr lang="en-US" sz="1200" b="0" i="0" u="none" strike="noStrike" kern="1200" dirty="0">
                <a:solidFill>
                  <a:schemeClr val="tx1"/>
                </a:solidFill>
                <a:effectLst/>
                <a:latin typeface="+mn-lt"/>
                <a:ea typeface="+mn-ea"/>
                <a:cs typeface="+mn-cs"/>
              </a:rPr>
              <a:t>00</a:t>
            </a:r>
            <a:r>
              <a:rPr lang="en-US" sz="1200" b="0" i="0" kern="1200" dirty="0">
                <a:solidFill>
                  <a:schemeClr val="tx1"/>
                </a:solidFill>
                <a:effectLst/>
                <a:latin typeface="+mn-lt"/>
                <a:ea typeface="+mn-ea"/>
                <a:cs typeface="+mn-cs"/>
              </a:rPr>
              <a:t> for </a:t>
            </a:r>
            <a:r>
              <a:rPr lang="en-US" sz="1200" b="0" i="0" u="none" strike="noStrike" kern="1200" dirty="0">
                <a:solidFill>
                  <a:schemeClr val="tx1"/>
                </a:solidFill>
                <a:effectLst/>
                <a:latin typeface="+mn-lt"/>
                <a:ea typeface="+mn-ea"/>
                <a:cs typeface="+mn-cs"/>
              </a:rPr>
              <a:t>a&lt;0a&lt;0</a:t>
            </a:r>
            <a:r>
              <a:rPr lang="en-US" sz="1200" b="0" i="0" kern="1200" dirty="0">
                <a:solidFill>
                  <a:schemeClr val="tx1"/>
                </a:solidFill>
                <a:effectLst/>
                <a:latin typeface="+mn-lt"/>
                <a:ea typeface="+mn-ea"/>
                <a:cs typeface="+mn-cs"/>
              </a:rPr>
              <a:t> or </a:t>
            </a:r>
            <a:r>
              <a:rPr lang="en-US" sz="1200" b="0" i="0" u="none" strike="noStrike" kern="1200" dirty="0">
                <a:solidFill>
                  <a:schemeClr val="tx1"/>
                </a:solidFill>
                <a:effectLst/>
                <a:latin typeface="+mn-lt"/>
                <a:ea typeface="+mn-ea"/>
                <a:cs typeface="+mn-cs"/>
              </a:rPr>
              <a:t>11</a:t>
            </a:r>
            <a:r>
              <a:rPr lang="en-US" sz="1200" b="0" i="0" kern="1200" dirty="0">
                <a:solidFill>
                  <a:schemeClr val="tx1"/>
                </a:solidFill>
                <a:effectLst/>
                <a:latin typeface="+mn-lt"/>
                <a:ea typeface="+mn-ea"/>
                <a:cs typeface="+mn-cs"/>
              </a:rPr>
              <a:t> for </a:t>
            </a:r>
            <a:r>
              <a:rPr lang="en-US" sz="1200" b="0" i="0" u="none" strike="noStrike" kern="1200" dirty="0">
                <a:solidFill>
                  <a:schemeClr val="tx1"/>
                </a:solidFill>
                <a:effectLst/>
                <a:latin typeface="+mn-lt"/>
                <a:ea typeface="+mn-ea"/>
                <a:cs typeface="+mn-cs"/>
              </a:rPr>
              <a:t>a&gt;0a&gt;0</a:t>
            </a:r>
            <a:r>
              <a:rPr lang="en-US" sz="1200" b="0" i="0" kern="1200" dirty="0">
                <a:solidFill>
                  <a:schemeClr val="tx1"/>
                </a:solidFill>
                <a:effectLst/>
                <a:latin typeface="+mn-lt"/>
                <a:ea typeface="+mn-ea"/>
                <a:cs typeface="+mn-cs"/>
              </a:rPr>
              <a:t>. That means that you can put as many layers as you like, because multiplying the gradients will neither vanish nor explode.</a:t>
            </a:r>
          </a:p>
          <a:p>
            <a:pPr fontAlgn="base"/>
            <a:endParaRPr lang="en-US" sz="1200" b="0" i="0" kern="1200" dirty="0">
              <a:solidFill>
                <a:schemeClr val="tx1"/>
              </a:solidFill>
              <a:effectLst/>
              <a:latin typeface="+mn-lt"/>
              <a:ea typeface="+mn-ea"/>
              <a:cs typeface="+mn-cs"/>
            </a:endParaRPr>
          </a:p>
          <a:p>
            <a:pPr algn="l"/>
            <a:r>
              <a:rPr lang="pt-BR" b="0" i="0" dirty="0">
                <a:solidFill>
                  <a:srgbClr val="374151"/>
                </a:solidFill>
                <a:effectLst/>
                <a:latin typeface="Söhne"/>
              </a:rPr>
              <a:t/>
            </a:r>
            <a:br>
              <a:rPr lang="pt-BR" b="0" i="0" dirty="0">
                <a:solidFill>
                  <a:srgbClr val="374151"/>
                </a:solidFill>
                <a:effectLst/>
                <a:latin typeface="Söhne"/>
              </a:rPr>
            </a:br>
            <a:r>
              <a:rPr lang="pt-BR" b="0" i="0" dirty="0">
                <a:solidFill>
                  <a:srgbClr val="374151"/>
                </a:solidFill>
                <a:effectLst/>
                <a:latin typeface="Söhne"/>
              </a:rPr>
              <a:t>O problema da "</a:t>
            </a:r>
            <a:r>
              <a:rPr lang="pt-BR" b="0" i="0" dirty="0" err="1">
                <a:solidFill>
                  <a:srgbClr val="374151"/>
                </a:solidFill>
                <a:effectLst/>
                <a:latin typeface="Söhne"/>
              </a:rPr>
              <a:t>ReLU</a:t>
            </a:r>
            <a:r>
              <a:rPr lang="pt-BR" b="0" i="0" dirty="0">
                <a:solidFill>
                  <a:srgbClr val="374151"/>
                </a:solidFill>
                <a:effectLst/>
                <a:latin typeface="Söhne"/>
              </a:rPr>
              <a:t> agonizante", conhecido como "</a:t>
            </a:r>
            <a:r>
              <a:rPr lang="pt-BR" b="0" i="0" dirty="0" err="1">
                <a:solidFill>
                  <a:srgbClr val="374151"/>
                </a:solidFill>
                <a:effectLst/>
                <a:latin typeface="Söhne"/>
              </a:rPr>
              <a:t>dying</a:t>
            </a:r>
            <a:r>
              <a:rPr lang="pt-BR" b="0" i="0" dirty="0">
                <a:solidFill>
                  <a:srgbClr val="374151"/>
                </a:solidFill>
                <a:effectLst/>
                <a:latin typeface="Söhne"/>
              </a:rPr>
              <a:t> </a:t>
            </a:r>
            <a:r>
              <a:rPr lang="pt-BR" b="0" i="0" dirty="0" err="1">
                <a:solidFill>
                  <a:srgbClr val="374151"/>
                </a:solidFill>
                <a:effectLst/>
                <a:latin typeface="Söhne"/>
              </a:rPr>
              <a:t>ReLU</a:t>
            </a:r>
            <a:r>
              <a:rPr lang="pt-BR" b="0" i="0" dirty="0">
                <a:solidFill>
                  <a:srgbClr val="374151"/>
                </a:solidFill>
                <a:effectLst/>
                <a:latin typeface="Söhne"/>
              </a:rPr>
              <a:t> </a:t>
            </a:r>
            <a:r>
              <a:rPr lang="pt-BR" b="0" i="0" dirty="0" err="1">
                <a:solidFill>
                  <a:srgbClr val="374151"/>
                </a:solidFill>
                <a:effectLst/>
                <a:latin typeface="Söhne"/>
              </a:rPr>
              <a:t>problem</a:t>
            </a:r>
            <a:r>
              <a:rPr lang="pt-BR" b="0" i="0" dirty="0">
                <a:solidFill>
                  <a:srgbClr val="374151"/>
                </a:solidFill>
                <a:effectLst/>
                <a:latin typeface="Söhne"/>
              </a:rPr>
              <a:t>" em inglês, é uma desvantagem associada à função de ativação </a:t>
            </a:r>
            <a:r>
              <a:rPr lang="pt-BR" b="0" i="0" dirty="0" err="1">
                <a:solidFill>
                  <a:srgbClr val="374151"/>
                </a:solidFill>
                <a:effectLst/>
                <a:latin typeface="Söhne"/>
              </a:rPr>
              <a:t>ReLU</a:t>
            </a:r>
            <a:r>
              <a:rPr lang="pt-BR" b="0" i="0" dirty="0">
                <a:solidFill>
                  <a:srgbClr val="374151"/>
                </a:solidFill>
                <a:effectLst/>
                <a:latin typeface="Söhne"/>
              </a:rPr>
              <a:t> (</a:t>
            </a:r>
            <a:r>
              <a:rPr lang="pt-BR" b="0" i="0" dirty="0" err="1">
                <a:solidFill>
                  <a:srgbClr val="374151"/>
                </a:solidFill>
                <a:effectLst/>
                <a:latin typeface="Söhne"/>
              </a:rPr>
              <a:t>Rectified</a:t>
            </a:r>
            <a:r>
              <a:rPr lang="pt-BR" b="0" i="0" dirty="0">
                <a:solidFill>
                  <a:srgbClr val="374151"/>
                </a:solidFill>
                <a:effectLst/>
                <a:latin typeface="Söhne"/>
              </a:rPr>
              <a:t> Linear </a:t>
            </a:r>
            <a:r>
              <a:rPr lang="pt-BR" b="0" i="0" dirty="0" err="1">
                <a:solidFill>
                  <a:srgbClr val="374151"/>
                </a:solidFill>
                <a:effectLst/>
                <a:latin typeface="Söhne"/>
              </a:rPr>
              <a:t>Activation</a:t>
            </a:r>
            <a:r>
              <a:rPr lang="pt-BR" b="0" i="0" dirty="0">
                <a:solidFill>
                  <a:srgbClr val="374151"/>
                </a:solidFill>
                <a:effectLst/>
                <a:latin typeface="Söhne"/>
              </a:rPr>
              <a:t>) em redes neurais. Esse problema ocorre quando um grande número de neurônios em uma rede neural ativam para zero durante o treinamento e não conseguem atualizar seus pesos durante a retropropagação.</a:t>
            </a:r>
          </a:p>
          <a:p>
            <a:pPr algn="l"/>
            <a:endParaRPr lang="pt-BR" b="0" i="0" dirty="0">
              <a:solidFill>
                <a:srgbClr val="374151"/>
              </a:solidFill>
              <a:effectLst/>
              <a:latin typeface="Söhne"/>
            </a:endParaRPr>
          </a:p>
          <a:p>
            <a:pPr algn="l"/>
            <a:r>
              <a:rPr lang="pt-BR" b="0" i="0" dirty="0">
                <a:solidFill>
                  <a:srgbClr val="374151"/>
                </a:solidFill>
                <a:effectLst/>
                <a:latin typeface="Söhne"/>
              </a:rPr>
              <a:t>Quando a saída de um neurônio </a:t>
            </a:r>
            <a:r>
              <a:rPr lang="pt-BR" b="0" i="0" dirty="0" err="1">
                <a:solidFill>
                  <a:srgbClr val="374151"/>
                </a:solidFill>
                <a:effectLst/>
                <a:latin typeface="Söhne"/>
              </a:rPr>
              <a:t>ReLU</a:t>
            </a:r>
            <a:r>
              <a:rPr lang="pt-BR" b="0" i="0" dirty="0">
                <a:solidFill>
                  <a:srgbClr val="374151"/>
                </a:solidFill>
                <a:effectLst/>
                <a:latin typeface="Söhne"/>
              </a:rPr>
              <a:t> é sempre zero (ou quase zero) para todos os exemplos do conjunto de dados, isso resulta em uma falta de atualização dos pesos desse neurônio durante o processo de otimização. Como resultado, o neurônio permanece inativo e não contribui para o aprendizado da rede.</a:t>
            </a:r>
          </a:p>
          <a:p>
            <a:pPr algn="l"/>
            <a:endParaRPr lang="pt-BR" b="0" i="0" dirty="0">
              <a:solidFill>
                <a:srgbClr val="374151"/>
              </a:solidFill>
              <a:effectLst/>
              <a:latin typeface="Söhne"/>
            </a:endParaRPr>
          </a:p>
          <a:p>
            <a:pPr algn="l"/>
            <a:r>
              <a:rPr lang="pt-BR" b="0" i="0" dirty="0">
                <a:solidFill>
                  <a:srgbClr val="374151"/>
                </a:solidFill>
                <a:effectLst/>
                <a:latin typeface="Söhne"/>
              </a:rPr>
              <a:t>Isso pode levar a uma redução na capacidade da rede de aprender padrões complexos e representações úteis dos dados. A rede pode não ser capaz de modelar relações importantes nos dados e pode levar a um desempenho </a:t>
            </a:r>
            <a:r>
              <a:rPr lang="pt-BR" b="0" i="0" dirty="0" err="1">
                <a:solidFill>
                  <a:srgbClr val="374151"/>
                </a:solidFill>
                <a:effectLst/>
                <a:latin typeface="Söhne"/>
              </a:rPr>
              <a:t>subótimo</a:t>
            </a:r>
            <a:r>
              <a:rPr lang="pt-BR" b="0" i="0" dirty="0">
                <a:solidFill>
                  <a:srgbClr val="374151"/>
                </a:solidFill>
                <a:effectLst/>
                <a:latin typeface="Söhne"/>
              </a:rPr>
              <a:t>.</a:t>
            </a:r>
          </a:p>
          <a:p>
            <a:pPr algn="l"/>
            <a:endParaRPr lang="pt-BR" b="0" i="0" dirty="0">
              <a:solidFill>
                <a:srgbClr val="374151"/>
              </a:solidFill>
              <a:effectLst/>
              <a:latin typeface="Söhne"/>
            </a:endParaRPr>
          </a:p>
          <a:p>
            <a:pPr algn="l"/>
            <a:r>
              <a:rPr lang="pt-BR" b="0" i="0" dirty="0">
                <a:solidFill>
                  <a:srgbClr val="374151"/>
                </a:solidFill>
                <a:effectLst/>
                <a:latin typeface="Söhne"/>
              </a:rPr>
              <a:t>Para mitigar o problema da </a:t>
            </a:r>
            <a:r>
              <a:rPr lang="pt-BR" b="0" i="0" dirty="0" err="1">
                <a:solidFill>
                  <a:srgbClr val="374151"/>
                </a:solidFill>
                <a:effectLst/>
                <a:latin typeface="Söhne"/>
              </a:rPr>
              <a:t>ReLU</a:t>
            </a:r>
            <a:r>
              <a:rPr lang="pt-BR" b="0" i="0" dirty="0">
                <a:solidFill>
                  <a:srgbClr val="374151"/>
                </a:solidFill>
                <a:effectLst/>
                <a:latin typeface="Söhne"/>
              </a:rPr>
              <a:t> agonizante, variantes da </a:t>
            </a:r>
            <a:r>
              <a:rPr lang="pt-BR" b="0" i="0" dirty="0" err="1">
                <a:solidFill>
                  <a:srgbClr val="374151"/>
                </a:solidFill>
                <a:effectLst/>
                <a:latin typeface="Söhne"/>
              </a:rPr>
              <a:t>ReLU</a:t>
            </a:r>
            <a:r>
              <a:rPr lang="pt-BR" b="0" i="0" dirty="0">
                <a:solidFill>
                  <a:srgbClr val="374151"/>
                </a:solidFill>
                <a:effectLst/>
                <a:latin typeface="Söhne"/>
              </a:rPr>
              <a:t>, como a </a:t>
            </a:r>
            <a:r>
              <a:rPr lang="pt-BR" b="0" i="0" dirty="0" err="1">
                <a:solidFill>
                  <a:srgbClr val="374151"/>
                </a:solidFill>
                <a:effectLst/>
                <a:latin typeface="Söhne"/>
              </a:rPr>
              <a:t>Leaky</a:t>
            </a:r>
            <a:r>
              <a:rPr lang="pt-BR" b="0" i="0" dirty="0">
                <a:solidFill>
                  <a:srgbClr val="374151"/>
                </a:solidFill>
                <a:effectLst/>
                <a:latin typeface="Söhne"/>
              </a:rPr>
              <a:t> </a:t>
            </a:r>
            <a:r>
              <a:rPr lang="pt-BR" b="0" i="0" dirty="0" err="1">
                <a:solidFill>
                  <a:srgbClr val="374151"/>
                </a:solidFill>
                <a:effectLst/>
                <a:latin typeface="Söhne"/>
              </a:rPr>
              <a:t>ReLU</a:t>
            </a:r>
            <a:r>
              <a:rPr lang="pt-BR" b="0" i="0" dirty="0">
                <a:solidFill>
                  <a:srgbClr val="374151"/>
                </a:solidFill>
                <a:effectLst/>
                <a:latin typeface="Söhne"/>
              </a:rPr>
              <a:t>, </a:t>
            </a:r>
            <a:r>
              <a:rPr lang="pt-BR" b="0" i="0" dirty="0" err="1">
                <a:solidFill>
                  <a:srgbClr val="374151"/>
                </a:solidFill>
                <a:effectLst/>
                <a:latin typeface="Söhne"/>
              </a:rPr>
              <a:t>Parametric</a:t>
            </a:r>
            <a:r>
              <a:rPr lang="pt-BR" b="0" i="0" dirty="0">
                <a:solidFill>
                  <a:srgbClr val="374151"/>
                </a:solidFill>
                <a:effectLst/>
                <a:latin typeface="Söhne"/>
              </a:rPr>
              <a:t> </a:t>
            </a:r>
            <a:r>
              <a:rPr lang="pt-BR" b="0" i="0" dirty="0" err="1">
                <a:solidFill>
                  <a:srgbClr val="374151"/>
                </a:solidFill>
                <a:effectLst/>
                <a:latin typeface="Söhne"/>
              </a:rPr>
              <a:t>ReLU</a:t>
            </a:r>
            <a:r>
              <a:rPr lang="pt-BR" b="0" i="0" dirty="0">
                <a:solidFill>
                  <a:srgbClr val="374151"/>
                </a:solidFill>
                <a:effectLst/>
                <a:latin typeface="Söhne"/>
              </a:rPr>
              <a:t> e </a:t>
            </a:r>
            <a:r>
              <a:rPr lang="pt-BR" b="0" i="0" dirty="0" err="1">
                <a:solidFill>
                  <a:srgbClr val="374151"/>
                </a:solidFill>
                <a:effectLst/>
                <a:latin typeface="Söhne"/>
              </a:rPr>
              <a:t>Exponential</a:t>
            </a:r>
            <a:r>
              <a:rPr lang="pt-BR" b="0" i="0" dirty="0">
                <a:solidFill>
                  <a:srgbClr val="374151"/>
                </a:solidFill>
                <a:effectLst/>
                <a:latin typeface="Söhne"/>
              </a:rPr>
              <a:t> Linear </a:t>
            </a:r>
            <a:r>
              <a:rPr lang="pt-BR" b="0" i="0" dirty="0" err="1">
                <a:solidFill>
                  <a:srgbClr val="374151"/>
                </a:solidFill>
                <a:effectLst/>
                <a:latin typeface="Söhne"/>
              </a:rPr>
              <a:t>Units</a:t>
            </a:r>
            <a:r>
              <a:rPr lang="pt-BR" b="0" i="0" dirty="0">
                <a:solidFill>
                  <a:srgbClr val="374151"/>
                </a:solidFill>
                <a:effectLst/>
                <a:latin typeface="Söhne"/>
              </a:rPr>
              <a:t> (ELU), foram propostas. Essas variantes buscam resolver o problema de ativação constante igual a zero, permitindo que os neurônios continuem aprendendo mesmo quando estão desativados para algumas entradas.</a:t>
            </a:r>
          </a:p>
          <a:p>
            <a:pPr algn="l"/>
            <a:endParaRPr lang="pt-BR" b="0" i="0" dirty="0">
              <a:solidFill>
                <a:srgbClr val="374151"/>
              </a:solidFill>
              <a:effectLst/>
              <a:latin typeface="Söhne"/>
            </a:endParaRPr>
          </a:p>
          <a:p>
            <a:pPr algn="l"/>
            <a:r>
              <a:rPr lang="pt-BR" b="0" i="0" dirty="0">
                <a:solidFill>
                  <a:srgbClr val="374151"/>
                </a:solidFill>
                <a:effectLst/>
                <a:latin typeface="Söhne"/>
              </a:rPr>
              <a:t>Em resumo, o problema da </a:t>
            </a:r>
            <a:r>
              <a:rPr lang="pt-BR" b="0" i="0" dirty="0" err="1">
                <a:solidFill>
                  <a:srgbClr val="374151"/>
                </a:solidFill>
                <a:effectLst/>
                <a:latin typeface="Söhne"/>
              </a:rPr>
              <a:t>ReLU</a:t>
            </a:r>
            <a:r>
              <a:rPr lang="pt-BR" b="0" i="0" dirty="0">
                <a:solidFill>
                  <a:srgbClr val="374151"/>
                </a:solidFill>
                <a:effectLst/>
                <a:latin typeface="Söhne"/>
              </a:rPr>
              <a:t> agonizante refere-se à inatividade permanente de neurônios </a:t>
            </a:r>
            <a:r>
              <a:rPr lang="pt-BR" b="0" i="0" dirty="0" err="1">
                <a:solidFill>
                  <a:srgbClr val="374151"/>
                </a:solidFill>
                <a:effectLst/>
                <a:latin typeface="Söhne"/>
              </a:rPr>
              <a:t>ReLU</a:t>
            </a:r>
            <a:r>
              <a:rPr lang="pt-BR" b="0" i="0" dirty="0">
                <a:solidFill>
                  <a:srgbClr val="374151"/>
                </a:solidFill>
                <a:effectLst/>
                <a:latin typeface="Söhne"/>
              </a:rPr>
              <a:t> durante o treinamento, o que pode prejudicar o desempenho da rede neural. Variantes da </a:t>
            </a:r>
            <a:r>
              <a:rPr lang="pt-BR" b="0" i="0" dirty="0" err="1">
                <a:solidFill>
                  <a:srgbClr val="374151"/>
                </a:solidFill>
                <a:effectLst/>
                <a:latin typeface="Söhne"/>
              </a:rPr>
              <a:t>ReLU</a:t>
            </a:r>
            <a:r>
              <a:rPr lang="pt-BR" b="0" i="0" dirty="0">
                <a:solidFill>
                  <a:srgbClr val="374151"/>
                </a:solidFill>
                <a:effectLst/>
                <a:latin typeface="Söhne"/>
              </a:rPr>
              <a:t> foram desenvolvidas para contornar esse problema e permitir uma aprendizagem mais eficaz.</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32</a:t>
            </a:fld>
            <a:endParaRPr lang="pt-BR"/>
          </a:p>
        </p:txBody>
      </p:sp>
    </p:spTree>
    <p:extLst>
      <p:ext uri="{BB962C8B-B14F-4D97-AF65-F5344CB8AC3E}">
        <p14:creationId xmlns:p14="http://schemas.microsoft.com/office/powerpoint/2010/main" val="22229481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Em matemática, mais especificamente na teoria de grafos, um grafo direcionado (ou dígrafo) é um gráfico que é composto de um conjunto de vértices conectados por arestas, onde as arestas têm uma direção associada a eles.</a:t>
            </a:r>
          </a:p>
          <a:p>
            <a:endParaRPr lang="pt-BR" dirty="0"/>
          </a:p>
          <a:p>
            <a:r>
              <a:rPr lang="pt-BR" dirty="0"/>
              <a:t>Uma MLP é frequentemente usada para </a:t>
            </a:r>
            <a:r>
              <a:rPr lang="pt-BR" b="1" i="1" dirty="0"/>
              <a:t>classificação</a:t>
            </a:r>
            <a:r>
              <a:rPr lang="pt-BR" dirty="0"/>
              <a:t>, com cada saída correspondendo a uma classe binária diferente (por exemplo, spam/</a:t>
            </a:r>
            <a:r>
              <a:rPr lang="pt-BR" dirty="0" err="1"/>
              <a:t>ham</a:t>
            </a:r>
            <a:r>
              <a:rPr lang="pt-BR" dirty="0"/>
              <a:t>, urgente/não-urgente etc.). Quando as classes são exclusivas (por exemplo, classes 0 a 9 para classificação de dígitos), a camada de saída é tipicamente modificada substituindo as funções de ativação individuais por uma função softmax. A saída de cada neurônio corresponde à probabilidade estimada da classe correspondente. Observe que o sinal flui apenas em uma direção (das entradas às saídas); portanto, essa arquitetura é chamada</a:t>
            </a:r>
            <a:r>
              <a:rPr lang="pt-BR" baseline="0" dirty="0"/>
              <a:t> de </a:t>
            </a:r>
            <a:r>
              <a:rPr lang="pt-BR" dirty="0"/>
              <a:t>rede neural </a:t>
            </a:r>
            <a:r>
              <a:rPr lang="pt-BR" dirty="0" err="1"/>
              <a:t>feedforward</a:t>
            </a:r>
            <a:r>
              <a:rPr lang="pt-BR" dirty="0"/>
              <a:t> (FNN).</a:t>
            </a:r>
          </a:p>
          <a:p>
            <a:endParaRPr lang="pt-BR" dirty="0"/>
          </a:p>
          <a:p>
            <a:endParaRPr lang="pt-BR" dirty="0"/>
          </a:p>
        </p:txBody>
      </p:sp>
      <p:sp>
        <p:nvSpPr>
          <p:cNvPr id="4" name="Espaço Reservado para Número de Slide 3"/>
          <p:cNvSpPr>
            <a:spLocks noGrp="1"/>
          </p:cNvSpPr>
          <p:nvPr>
            <p:ph type="sldNum" sz="quarter" idx="5"/>
          </p:nvPr>
        </p:nvSpPr>
        <p:spPr/>
        <p:txBody>
          <a:bodyPr/>
          <a:lstStyle/>
          <a:p>
            <a:fld id="{F430A2A4-8C14-4B1A-AD48-7B6401078BF7}" type="slidenum">
              <a:rPr lang="pt-BR" smtClean="0"/>
              <a:t>3</a:t>
            </a:fld>
            <a:endParaRPr lang="pt-BR"/>
          </a:p>
        </p:txBody>
      </p:sp>
    </p:spTree>
    <p:extLst>
      <p:ext uri="{BB962C8B-B14F-4D97-AF65-F5344CB8AC3E}">
        <p14:creationId xmlns:p14="http://schemas.microsoft.com/office/powerpoint/2010/main" val="39031589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sz="1200" b="0" i="0" kern="1200" dirty="0">
                <a:solidFill>
                  <a:schemeClr val="tx1"/>
                </a:solidFill>
                <a:effectLst/>
                <a:latin typeface="+mn-lt"/>
                <a:ea typeface="+mn-ea"/>
                <a:cs typeface="+mn-cs"/>
              </a:rPr>
              <a:t>A explosão do gradiente (em inglês, "</a:t>
            </a:r>
            <a:r>
              <a:rPr lang="pt-BR" sz="1200" b="0" i="0" kern="1200" dirty="0" err="1">
                <a:solidFill>
                  <a:schemeClr val="tx1"/>
                </a:solidFill>
                <a:effectLst/>
                <a:latin typeface="+mn-lt"/>
                <a:ea typeface="+mn-ea"/>
                <a:cs typeface="+mn-cs"/>
              </a:rPr>
              <a:t>gradient</a:t>
            </a:r>
            <a:r>
              <a:rPr lang="pt-BR" sz="1200" b="0" i="0" kern="1200" dirty="0">
                <a:solidFill>
                  <a:schemeClr val="tx1"/>
                </a:solidFill>
                <a:effectLst/>
                <a:latin typeface="+mn-lt"/>
                <a:ea typeface="+mn-ea"/>
                <a:cs typeface="+mn-cs"/>
              </a:rPr>
              <a:t> </a:t>
            </a:r>
            <a:r>
              <a:rPr lang="pt-BR" sz="1200" b="0" i="0" kern="1200" dirty="0" err="1">
                <a:solidFill>
                  <a:schemeClr val="tx1"/>
                </a:solidFill>
                <a:effectLst/>
                <a:latin typeface="+mn-lt"/>
                <a:ea typeface="+mn-ea"/>
                <a:cs typeface="+mn-cs"/>
              </a:rPr>
              <a:t>explosion</a:t>
            </a:r>
            <a:r>
              <a:rPr lang="pt-BR" sz="1200" b="0" i="0" kern="1200" dirty="0">
                <a:solidFill>
                  <a:schemeClr val="tx1"/>
                </a:solidFill>
                <a:effectLst/>
                <a:latin typeface="+mn-lt"/>
                <a:ea typeface="+mn-ea"/>
                <a:cs typeface="+mn-cs"/>
              </a:rPr>
              <a:t>") é um problema que pode ocorrer durante o treinamento de redes neurais, especificamente durante o processo de retropropagação (</a:t>
            </a:r>
            <a:r>
              <a:rPr lang="pt-BR" sz="1200" b="0" i="0" kern="1200" dirty="0" err="1">
                <a:solidFill>
                  <a:schemeClr val="tx1"/>
                </a:solidFill>
                <a:effectLst/>
                <a:latin typeface="+mn-lt"/>
                <a:ea typeface="+mn-ea"/>
                <a:cs typeface="+mn-cs"/>
              </a:rPr>
              <a:t>backpropagation</a:t>
            </a:r>
            <a:r>
              <a:rPr lang="pt-BR" sz="1200" b="0" i="0" kern="1200" dirty="0">
                <a:solidFill>
                  <a:schemeClr val="tx1"/>
                </a:solidFill>
                <a:effectLst/>
                <a:latin typeface="+mn-lt"/>
                <a:ea typeface="+mn-ea"/>
                <a:cs typeface="+mn-cs"/>
              </a:rPr>
              <a:t>). Esse problema ocorre quando os gradientes das funções de perda em relação aos pesos da rede neural se tornam muito grandes à medida que são propagados para camadas anteriores da rede durante o treinamento. Consequentemente, os pesos da rede podem sofrer atualizações extremamente grandes, o que leva a instabilidades numéricas e a um treinamento ineficaz ou até mesmo ao colapso do treinamento.</a:t>
            </a:r>
          </a:p>
          <a:p>
            <a:endParaRPr lang="pt-BR" sz="1200" b="0" i="0" kern="1200" dirty="0">
              <a:solidFill>
                <a:schemeClr val="tx1"/>
              </a:solidFill>
              <a:effectLst/>
              <a:latin typeface="+mn-lt"/>
              <a:ea typeface="+mn-ea"/>
              <a:cs typeface="+mn-cs"/>
            </a:endParaRPr>
          </a:p>
          <a:p>
            <a:r>
              <a:rPr lang="pt-BR" sz="1200" b="0" i="0" kern="1200" dirty="0">
                <a:solidFill>
                  <a:schemeClr val="tx1"/>
                </a:solidFill>
                <a:effectLst/>
                <a:latin typeface="+mn-lt"/>
                <a:ea typeface="+mn-ea"/>
                <a:cs typeface="+mn-cs"/>
              </a:rPr>
              <a:t>A explosão do gradiente é o oposto do problema do desaparecimento do gradiente, em que os gradientes se tornam muito pequenos à medida que são propagados para camadas anteriores, dificultando o treinamento de camadas profundas.</a:t>
            </a:r>
          </a:p>
          <a:p>
            <a:endParaRPr lang="pt-BR" sz="1200" b="0" i="0" kern="1200" dirty="0">
              <a:solidFill>
                <a:schemeClr val="tx1"/>
              </a:solidFill>
              <a:effectLst/>
              <a:latin typeface="+mn-lt"/>
              <a:ea typeface="+mn-ea"/>
              <a:cs typeface="+mn-cs"/>
            </a:endParaRPr>
          </a:p>
          <a:p>
            <a:r>
              <a:rPr lang="pt-BR" sz="1200" b="0" i="0" kern="1200" dirty="0">
                <a:solidFill>
                  <a:schemeClr val="tx1"/>
                </a:solidFill>
                <a:effectLst/>
                <a:latin typeface="+mn-lt"/>
                <a:ea typeface="+mn-ea"/>
                <a:cs typeface="+mn-cs"/>
              </a:rPr>
              <a:t>As principais causas da explosão do gradiente incluem:</a:t>
            </a:r>
          </a:p>
          <a:p>
            <a:endParaRPr lang="pt-BR" sz="1200" b="0" i="0" kern="1200" dirty="0">
              <a:solidFill>
                <a:schemeClr val="tx1"/>
              </a:solidFill>
              <a:effectLst/>
              <a:latin typeface="+mn-lt"/>
              <a:ea typeface="+mn-ea"/>
              <a:cs typeface="+mn-cs"/>
            </a:endParaRPr>
          </a:p>
          <a:p>
            <a:r>
              <a:rPr lang="pt-BR" sz="1200" b="0" i="0" kern="1200" dirty="0">
                <a:solidFill>
                  <a:schemeClr val="tx1"/>
                </a:solidFill>
                <a:effectLst/>
                <a:latin typeface="+mn-lt"/>
                <a:ea typeface="+mn-ea"/>
                <a:cs typeface="+mn-cs"/>
              </a:rPr>
              <a:t>1. **Redes Profundas**: Quanto mais profunda for a rede neural, maior a probabilidade de ocorrer a explosão do gradiente, uma vez que os gradientes podem se acumular (aumentar) ao retroceder pelas camadas.</a:t>
            </a:r>
          </a:p>
          <a:p>
            <a:endParaRPr lang="pt-BR" sz="1200" b="0" i="0" kern="1200" dirty="0">
              <a:solidFill>
                <a:schemeClr val="tx1"/>
              </a:solidFill>
              <a:effectLst/>
              <a:latin typeface="+mn-lt"/>
              <a:ea typeface="+mn-ea"/>
              <a:cs typeface="+mn-cs"/>
            </a:endParaRPr>
          </a:p>
          <a:p>
            <a:r>
              <a:rPr lang="pt-BR" sz="1200" b="0" i="0" kern="1200" dirty="0">
                <a:solidFill>
                  <a:schemeClr val="tx1"/>
                </a:solidFill>
                <a:effectLst/>
                <a:latin typeface="+mn-lt"/>
                <a:ea typeface="+mn-ea"/>
                <a:cs typeface="+mn-cs"/>
              </a:rPr>
              <a:t>2. **Inicialização de Pesos**: Inicializações inadequadas dos pesos da rede podem contribuir para o problema. Se os pesos iniciais forem muito grandes, os gradientes podem se tornar grandes desde o início do treinamento.</a:t>
            </a:r>
          </a:p>
          <a:p>
            <a:endParaRPr lang="pt-BR" sz="1200" b="0" i="0" kern="1200" dirty="0">
              <a:solidFill>
                <a:schemeClr val="tx1"/>
              </a:solidFill>
              <a:effectLst/>
              <a:latin typeface="+mn-lt"/>
              <a:ea typeface="+mn-ea"/>
              <a:cs typeface="+mn-cs"/>
            </a:endParaRPr>
          </a:p>
          <a:p>
            <a:r>
              <a:rPr lang="pt-BR" sz="1200" b="0" i="0" kern="1200" dirty="0">
                <a:solidFill>
                  <a:schemeClr val="tx1"/>
                </a:solidFill>
                <a:effectLst/>
                <a:latin typeface="+mn-lt"/>
                <a:ea typeface="+mn-ea"/>
                <a:cs typeface="+mn-cs"/>
              </a:rPr>
              <a:t>3. **Taxa de Aprendizado**: Taxas de aprendizado muito altas podem agravar o problema, pois as atualizações de peso são mais amplificadas.</a:t>
            </a:r>
          </a:p>
          <a:p>
            <a:endParaRPr lang="pt-BR" sz="1200" b="0" i="0" kern="1200" dirty="0">
              <a:solidFill>
                <a:schemeClr val="tx1"/>
              </a:solidFill>
              <a:effectLst/>
              <a:latin typeface="+mn-lt"/>
              <a:ea typeface="+mn-ea"/>
              <a:cs typeface="+mn-cs"/>
            </a:endParaRPr>
          </a:p>
          <a:p>
            <a:r>
              <a:rPr lang="pt-BR" sz="1200" b="0" i="0" kern="1200" dirty="0">
                <a:solidFill>
                  <a:schemeClr val="tx1"/>
                </a:solidFill>
                <a:effectLst/>
                <a:latin typeface="+mn-lt"/>
                <a:ea typeface="+mn-ea"/>
                <a:cs typeface="+mn-cs"/>
              </a:rPr>
              <a:t>Para mitigar a explosão do gradiente, podem ser adotadas as seguintes técnicas:</a:t>
            </a:r>
          </a:p>
          <a:p>
            <a:endParaRPr lang="pt-BR" sz="1200" b="0" i="0" kern="1200" dirty="0">
              <a:solidFill>
                <a:schemeClr val="tx1"/>
              </a:solidFill>
              <a:effectLst/>
              <a:latin typeface="+mn-lt"/>
              <a:ea typeface="+mn-ea"/>
              <a:cs typeface="+mn-cs"/>
            </a:endParaRPr>
          </a:p>
          <a:p>
            <a:r>
              <a:rPr lang="pt-BR" sz="1200" b="0" i="0" kern="1200" dirty="0">
                <a:solidFill>
                  <a:schemeClr val="tx1"/>
                </a:solidFill>
                <a:effectLst/>
                <a:latin typeface="+mn-lt"/>
                <a:ea typeface="+mn-ea"/>
                <a:cs typeface="+mn-cs"/>
              </a:rPr>
              <a:t>1. **Clipping de Gradiente**: Uma abordagem comum é aplicar o clipping (limitação) dos gradientes. Isso envolve definir um limite superior para os gradientes durante a retropropagação. Se um gradiente exceder esse limite, ele é reduzido para o limite.</a:t>
            </a:r>
          </a:p>
          <a:p>
            <a:endParaRPr lang="pt-BR" sz="1200" b="0" i="0" kern="1200" dirty="0">
              <a:solidFill>
                <a:schemeClr val="tx1"/>
              </a:solidFill>
              <a:effectLst/>
              <a:latin typeface="+mn-lt"/>
              <a:ea typeface="+mn-ea"/>
              <a:cs typeface="+mn-cs"/>
            </a:endParaRPr>
          </a:p>
          <a:p>
            <a:r>
              <a:rPr lang="pt-BR" sz="1200" b="0" i="0" kern="1200" dirty="0">
                <a:solidFill>
                  <a:schemeClr val="tx1"/>
                </a:solidFill>
                <a:effectLst/>
                <a:latin typeface="+mn-lt"/>
                <a:ea typeface="+mn-ea"/>
                <a:cs typeface="+mn-cs"/>
              </a:rPr>
              <a:t>2. **Normalização em lote (Batch </a:t>
            </a:r>
            <a:r>
              <a:rPr lang="pt-BR" sz="1200" b="0" i="0" kern="1200" dirty="0" err="1">
                <a:solidFill>
                  <a:schemeClr val="tx1"/>
                </a:solidFill>
                <a:effectLst/>
                <a:latin typeface="+mn-lt"/>
                <a:ea typeface="+mn-ea"/>
                <a:cs typeface="+mn-cs"/>
              </a:rPr>
              <a:t>Normalization</a:t>
            </a:r>
            <a:r>
              <a:rPr lang="pt-BR" sz="1200" b="0" i="0" kern="1200" dirty="0">
                <a:solidFill>
                  <a:schemeClr val="tx1"/>
                </a:solidFill>
                <a:effectLst/>
                <a:latin typeface="+mn-lt"/>
                <a:ea typeface="+mn-ea"/>
                <a:cs typeface="+mn-cs"/>
              </a:rPr>
              <a:t>)**: A normalização em lote é uma técnica que normaliza as ativações das camadas intermediárias da rede durante o treinamento. Isso ajuda a manter os gradientes em uma faixa mais controlada.</a:t>
            </a:r>
          </a:p>
          <a:p>
            <a:endParaRPr lang="pt-BR" sz="1200" b="0" i="0" kern="1200" dirty="0">
              <a:solidFill>
                <a:schemeClr val="tx1"/>
              </a:solidFill>
              <a:effectLst/>
              <a:latin typeface="+mn-lt"/>
              <a:ea typeface="+mn-ea"/>
              <a:cs typeface="+mn-cs"/>
            </a:endParaRPr>
          </a:p>
          <a:p>
            <a:r>
              <a:rPr lang="pt-BR" sz="1200" b="0" i="0" kern="1200" dirty="0">
                <a:solidFill>
                  <a:schemeClr val="tx1"/>
                </a:solidFill>
                <a:effectLst/>
                <a:latin typeface="+mn-lt"/>
                <a:ea typeface="+mn-ea"/>
                <a:cs typeface="+mn-cs"/>
              </a:rPr>
              <a:t>3. **Inicialização de Pesos Adequada**: Escolher uma inicialização de peso adequada, como a inicialização He ou a inicialização Xavier, pode reduzir a probabilidade de gradientes explosivos.</a:t>
            </a:r>
          </a:p>
          <a:p>
            <a:endParaRPr lang="pt-BR" sz="1200" b="0" i="0" kern="1200" dirty="0">
              <a:solidFill>
                <a:schemeClr val="tx1"/>
              </a:solidFill>
              <a:effectLst/>
              <a:latin typeface="+mn-lt"/>
              <a:ea typeface="+mn-ea"/>
              <a:cs typeface="+mn-cs"/>
            </a:endParaRPr>
          </a:p>
          <a:p>
            <a:r>
              <a:rPr lang="pt-BR" sz="1200" b="0" i="0" kern="1200" dirty="0">
                <a:solidFill>
                  <a:schemeClr val="tx1"/>
                </a:solidFill>
                <a:effectLst/>
                <a:latin typeface="+mn-lt"/>
                <a:ea typeface="+mn-ea"/>
                <a:cs typeface="+mn-cs"/>
              </a:rPr>
              <a:t>4. **Taxa de Aprendizado Adaptativa**: Usar otimizadores com taxas de aprendizado adaptativas, como Adam ou </a:t>
            </a:r>
            <a:r>
              <a:rPr lang="pt-BR" sz="1200" b="0" i="0" kern="1200" dirty="0" err="1">
                <a:solidFill>
                  <a:schemeClr val="tx1"/>
                </a:solidFill>
                <a:effectLst/>
                <a:latin typeface="+mn-lt"/>
                <a:ea typeface="+mn-ea"/>
                <a:cs typeface="+mn-cs"/>
              </a:rPr>
              <a:t>RMSprop</a:t>
            </a:r>
            <a:r>
              <a:rPr lang="pt-BR" sz="1200" b="0" i="0" kern="1200" dirty="0">
                <a:solidFill>
                  <a:schemeClr val="tx1"/>
                </a:solidFill>
                <a:effectLst/>
                <a:latin typeface="+mn-lt"/>
                <a:ea typeface="+mn-ea"/>
                <a:cs typeface="+mn-cs"/>
              </a:rPr>
              <a:t>, pode ajudar a controlar as atualizações de peso, mesmo em cenários de gradientes explosivos.</a:t>
            </a:r>
          </a:p>
          <a:p>
            <a:endParaRPr lang="pt-BR" sz="1200" b="0" i="0" kern="1200" dirty="0">
              <a:solidFill>
                <a:schemeClr val="tx1"/>
              </a:solidFill>
              <a:effectLst/>
              <a:latin typeface="+mn-lt"/>
              <a:ea typeface="+mn-ea"/>
              <a:cs typeface="+mn-cs"/>
            </a:endParaRPr>
          </a:p>
          <a:p>
            <a:r>
              <a:rPr lang="pt-BR" sz="1200" b="0" i="0" kern="1200" dirty="0">
                <a:solidFill>
                  <a:schemeClr val="tx1"/>
                </a:solidFill>
                <a:effectLst/>
                <a:latin typeface="+mn-lt"/>
                <a:ea typeface="+mn-ea"/>
                <a:cs typeface="+mn-cs"/>
              </a:rPr>
              <a:t>5. **Reduzir a Profundidade da Rede**: Em alguns casos, pode ser útil reduzir a profundidade da rede neural ou simplificar a arquitetura para mitigar o problema.</a:t>
            </a:r>
          </a:p>
          <a:p>
            <a:endParaRPr lang="pt-BR" sz="1200" b="0" i="0" kern="1200" dirty="0">
              <a:solidFill>
                <a:schemeClr val="tx1"/>
              </a:solidFill>
              <a:effectLst/>
              <a:latin typeface="+mn-lt"/>
              <a:ea typeface="+mn-ea"/>
              <a:cs typeface="+mn-cs"/>
            </a:endParaRPr>
          </a:p>
          <a:p>
            <a:r>
              <a:rPr lang="pt-BR" sz="1200" b="0" i="0" kern="1200" dirty="0">
                <a:solidFill>
                  <a:schemeClr val="tx1"/>
                </a:solidFill>
                <a:effectLst/>
                <a:latin typeface="+mn-lt"/>
                <a:ea typeface="+mn-ea"/>
                <a:cs typeface="+mn-cs"/>
              </a:rPr>
              <a:t>A explosão do gradiente é um problema que pode ocorrer em redes neurais profundas e complexas, mas com as técnicas adequadas de regularização e configuração de hiperparâmetros, é possível controlar esse problema e treinar modelos de forma estável.</a:t>
            </a:r>
            <a:endParaRPr lang="pt-BR" dirty="0"/>
          </a:p>
          <a:p>
            <a:endParaRPr lang="pt-BR" dirty="0"/>
          </a:p>
        </p:txBody>
      </p:sp>
      <p:sp>
        <p:nvSpPr>
          <p:cNvPr id="4" name="Espaço Reservado para Número de Slide 3"/>
          <p:cNvSpPr>
            <a:spLocks noGrp="1"/>
          </p:cNvSpPr>
          <p:nvPr>
            <p:ph type="sldNum" sz="quarter" idx="5"/>
          </p:nvPr>
        </p:nvSpPr>
        <p:spPr/>
        <p:txBody>
          <a:bodyPr/>
          <a:lstStyle/>
          <a:p>
            <a:fld id="{F430A2A4-8C14-4B1A-AD48-7B6401078BF7}" type="slidenum">
              <a:rPr lang="pt-BR" smtClean="0"/>
              <a:t>33</a:t>
            </a:fld>
            <a:endParaRPr lang="pt-BR"/>
          </a:p>
        </p:txBody>
      </p:sp>
    </p:spTree>
    <p:extLst>
      <p:ext uri="{BB962C8B-B14F-4D97-AF65-F5344CB8AC3E}">
        <p14:creationId xmlns:p14="http://schemas.microsoft.com/office/powerpoint/2010/main" val="205811426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sz="1200" b="0" i="0" kern="1200" dirty="0">
                <a:solidFill>
                  <a:schemeClr val="tx1"/>
                </a:solidFill>
                <a:effectLst/>
                <a:latin typeface="+mn-lt"/>
                <a:ea typeface="+mn-ea"/>
                <a:cs typeface="+mn-cs"/>
              </a:rPr>
              <a:t>A explosão do gradiente (em inglês, "</a:t>
            </a:r>
            <a:r>
              <a:rPr lang="pt-BR" sz="1200" b="0" i="0" kern="1200" dirty="0" err="1">
                <a:solidFill>
                  <a:schemeClr val="tx1"/>
                </a:solidFill>
                <a:effectLst/>
                <a:latin typeface="+mn-lt"/>
                <a:ea typeface="+mn-ea"/>
                <a:cs typeface="+mn-cs"/>
              </a:rPr>
              <a:t>gradient</a:t>
            </a:r>
            <a:r>
              <a:rPr lang="pt-BR" sz="1200" b="0" i="0" kern="1200" dirty="0">
                <a:solidFill>
                  <a:schemeClr val="tx1"/>
                </a:solidFill>
                <a:effectLst/>
                <a:latin typeface="+mn-lt"/>
                <a:ea typeface="+mn-ea"/>
                <a:cs typeface="+mn-cs"/>
              </a:rPr>
              <a:t> </a:t>
            </a:r>
            <a:r>
              <a:rPr lang="pt-BR" sz="1200" b="0" i="0" kern="1200" dirty="0" err="1">
                <a:solidFill>
                  <a:schemeClr val="tx1"/>
                </a:solidFill>
                <a:effectLst/>
                <a:latin typeface="+mn-lt"/>
                <a:ea typeface="+mn-ea"/>
                <a:cs typeface="+mn-cs"/>
              </a:rPr>
              <a:t>explosion</a:t>
            </a:r>
            <a:r>
              <a:rPr lang="pt-BR" sz="1200" b="0" i="0" kern="1200" dirty="0">
                <a:solidFill>
                  <a:schemeClr val="tx1"/>
                </a:solidFill>
                <a:effectLst/>
                <a:latin typeface="+mn-lt"/>
                <a:ea typeface="+mn-ea"/>
                <a:cs typeface="+mn-cs"/>
              </a:rPr>
              <a:t>") é um problema que pode ocorrer durante o treinamento de redes neurais, especificamente durante o processo de retropropagação (</a:t>
            </a:r>
            <a:r>
              <a:rPr lang="pt-BR" sz="1200" b="0" i="0" kern="1200" dirty="0" err="1">
                <a:solidFill>
                  <a:schemeClr val="tx1"/>
                </a:solidFill>
                <a:effectLst/>
                <a:latin typeface="+mn-lt"/>
                <a:ea typeface="+mn-ea"/>
                <a:cs typeface="+mn-cs"/>
              </a:rPr>
              <a:t>backpropagation</a:t>
            </a:r>
            <a:r>
              <a:rPr lang="pt-BR" sz="1200" b="0" i="0" kern="1200" dirty="0">
                <a:solidFill>
                  <a:schemeClr val="tx1"/>
                </a:solidFill>
                <a:effectLst/>
                <a:latin typeface="+mn-lt"/>
                <a:ea typeface="+mn-ea"/>
                <a:cs typeface="+mn-cs"/>
              </a:rPr>
              <a:t>). Esse problema ocorre quando os gradientes das funções de perda em relação aos pesos da rede neural se tornam muito grandes à medida que são propagados para camadas anteriores da rede durante o treinamento. Consequentemente, os pesos da rede podem sofrer atualizações extremamente grandes, o que leva a instabilidades numéricas e a um treinamento ineficaz ou até mesmo ao colapso do treinamento.</a:t>
            </a:r>
          </a:p>
          <a:p>
            <a:endParaRPr lang="pt-BR" sz="1200" b="0" i="0" kern="1200" dirty="0">
              <a:solidFill>
                <a:schemeClr val="tx1"/>
              </a:solidFill>
              <a:effectLst/>
              <a:latin typeface="+mn-lt"/>
              <a:ea typeface="+mn-ea"/>
              <a:cs typeface="+mn-cs"/>
            </a:endParaRPr>
          </a:p>
          <a:p>
            <a:r>
              <a:rPr lang="pt-BR" sz="1200" b="0" i="0" kern="1200" dirty="0">
                <a:solidFill>
                  <a:schemeClr val="tx1"/>
                </a:solidFill>
                <a:effectLst/>
                <a:latin typeface="+mn-lt"/>
                <a:ea typeface="+mn-ea"/>
                <a:cs typeface="+mn-cs"/>
              </a:rPr>
              <a:t>A explosão do gradiente é o oposto do problema do desaparecimento do gradiente, em que os gradientes se tornam muito pequenos à medida que são propagados para camadas anteriores, dificultando o treinamento de camadas profundas.</a:t>
            </a:r>
          </a:p>
          <a:p>
            <a:endParaRPr lang="pt-BR" sz="1200" b="0" i="0" kern="1200" dirty="0">
              <a:solidFill>
                <a:schemeClr val="tx1"/>
              </a:solidFill>
              <a:effectLst/>
              <a:latin typeface="+mn-lt"/>
              <a:ea typeface="+mn-ea"/>
              <a:cs typeface="+mn-cs"/>
            </a:endParaRPr>
          </a:p>
          <a:p>
            <a:r>
              <a:rPr lang="pt-BR" sz="1200" b="0" i="0" kern="1200" dirty="0">
                <a:solidFill>
                  <a:schemeClr val="tx1"/>
                </a:solidFill>
                <a:effectLst/>
                <a:latin typeface="+mn-lt"/>
                <a:ea typeface="+mn-ea"/>
                <a:cs typeface="+mn-cs"/>
              </a:rPr>
              <a:t>As principais causas da explosão do gradiente incluem:</a:t>
            </a:r>
          </a:p>
          <a:p>
            <a:endParaRPr lang="pt-BR" sz="1200" b="0" i="0" kern="1200" dirty="0">
              <a:solidFill>
                <a:schemeClr val="tx1"/>
              </a:solidFill>
              <a:effectLst/>
              <a:latin typeface="+mn-lt"/>
              <a:ea typeface="+mn-ea"/>
              <a:cs typeface="+mn-cs"/>
            </a:endParaRPr>
          </a:p>
          <a:p>
            <a:r>
              <a:rPr lang="pt-BR" sz="1200" b="0" i="0" kern="1200" dirty="0">
                <a:solidFill>
                  <a:schemeClr val="tx1"/>
                </a:solidFill>
                <a:effectLst/>
                <a:latin typeface="+mn-lt"/>
                <a:ea typeface="+mn-ea"/>
                <a:cs typeface="+mn-cs"/>
              </a:rPr>
              <a:t>1. **Redes Profundas**: Quanto mais profunda for a rede neural, maior a probabilidade de ocorrer a explosão do gradiente, uma vez que os gradientes podem se acumular (aumentar) ao retroceder pelas camadas.</a:t>
            </a:r>
          </a:p>
          <a:p>
            <a:endParaRPr lang="pt-BR" sz="1200" b="0" i="0" kern="1200" dirty="0">
              <a:solidFill>
                <a:schemeClr val="tx1"/>
              </a:solidFill>
              <a:effectLst/>
              <a:latin typeface="+mn-lt"/>
              <a:ea typeface="+mn-ea"/>
              <a:cs typeface="+mn-cs"/>
            </a:endParaRPr>
          </a:p>
          <a:p>
            <a:r>
              <a:rPr lang="pt-BR" sz="1200" b="0" i="0" kern="1200" dirty="0">
                <a:solidFill>
                  <a:schemeClr val="tx1"/>
                </a:solidFill>
                <a:effectLst/>
                <a:latin typeface="+mn-lt"/>
                <a:ea typeface="+mn-ea"/>
                <a:cs typeface="+mn-cs"/>
              </a:rPr>
              <a:t>2. **Inicialização de Pesos**: Inicializações inadequadas dos pesos da rede podem contribuir para o problema. Se os pesos iniciais forem muito grandes, os gradientes podem se tornar grandes desde o início do treinamento.</a:t>
            </a:r>
          </a:p>
          <a:p>
            <a:endParaRPr lang="pt-BR" sz="1200" b="0" i="0" kern="1200" dirty="0">
              <a:solidFill>
                <a:schemeClr val="tx1"/>
              </a:solidFill>
              <a:effectLst/>
              <a:latin typeface="+mn-lt"/>
              <a:ea typeface="+mn-ea"/>
              <a:cs typeface="+mn-cs"/>
            </a:endParaRPr>
          </a:p>
          <a:p>
            <a:r>
              <a:rPr lang="pt-BR" sz="1200" b="0" i="0" kern="1200" dirty="0">
                <a:solidFill>
                  <a:schemeClr val="tx1"/>
                </a:solidFill>
                <a:effectLst/>
                <a:latin typeface="+mn-lt"/>
                <a:ea typeface="+mn-ea"/>
                <a:cs typeface="+mn-cs"/>
              </a:rPr>
              <a:t>3. **Taxa de Aprendizado**: Taxas de aprendizado muito altas podem agravar o problema, pois as atualizações de peso são mais amplificadas.</a:t>
            </a:r>
          </a:p>
          <a:p>
            <a:endParaRPr lang="pt-BR" sz="1200" b="0" i="0" kern="1200" dirty="0">
              <a:solidFill>
                <a:schemeClr val="tx1"/>
              </a:solidFill>
              <a:effectLst/>
              <a:latin typeface="+mn-lt"/>
              <a:ea typeface="+mn-ea"/>
              <a:cs typeface="+mn-cs"/>
            </a:endParaRPr>
          </a:p>
          <a:p>
            <a:r>
              <a:rPr lang="pt-BR" sz="1200" b="0" i="0" kern="1200" dirty="0">
                <a:solidFill>
                  <a:schemeClr val="tx1"/>
                </a:solidFill>
                <a:effectLst/>
                <a:latin typeface="+mn-lt"/>
                <a:ea typeface="+mn-ea"/>
                <a:cs typeface="+mn-cs"/>
              </a:rPr>
              <a:t>Para mitigar a explosão do gradiente, podem ser adotadas as seguintes técnicas:</a:t>
            </a:r>
          </a:p>
          <a:p>
            <a:endParaRPr lang="pt-BR" sz="1200" b="0" i="0" kern="1200" dirty="0">
              <a:solidFill>
                <a:schemeClr val="tx1"/>
              </a:solidFill>
              <a:effectLst/>
              <a:latin typeface="+mn-lt"/>
              <a:ea typeface="+mn-ea"/>
              <a:cs typeface="+mn-cs"/>
            </a:endParaRPr>
          </a:p>
          <a:p>
            <a:r>
              <a:rPr lang="pt-BR" sz="1200" b="0" i="0" kern="1200" dirty="0">
                <a:solidFill>
                  <a:schemeClr val="tx1"/>
                </a:solidFill>
                <a:effectLst/>
                <a:latin typeface="+mn-lt"/>
                <a:ea typeface="+mn-ea"/>
                <a:cs typeface="+mn-cs"/>
              </a:rPr>
              <a:t>1. **Clipping de Gradiente**: Uma abordagem comum é aplicar o clipping (limitação) dos gradientes. Isso envolve definir um limite superior para os gradientes durante a retropropagação. Se um gradiente exceder esse limite, ele é reduzido para o limite.</a:t>
            </a:r>
          </a:p>
          <a:p>
            <a:endParaRPr lang="pt-BR" sz="1200" b="0" i="0" kern="1200" dirty="0">
              <a:solidFill>
                <a:schemeClr val="tx1"/>
              </a:solidFill>
              <a:effectLst/>
              <a:latin typeface="+mn-lt"/>
              <a:ea typeface="+mn-ea"/>
              <a:cs typeface="+mn-cs"/>
            </a:endParaRPr>
          </a:p>
          <a:p>
            <a:r>
              <a:rPr lang="pt-BR" sz="1200" b="0" i="0" kern="1200" dirty="0">
                <a:solidFill>
                  <a:schemeClr val="tx1"/>
                </a:solidFill>
                <a:effectLst/>
                <a:latin typeface="+mn-lt"/>
                <a:ea typeface="+mn-ea"/>
                <a:cs typeface="+mn-cs"/>
              </a:rPr>
              <a:t>2. **Normalização em lote (Batch </a:t>
            </a:r>
            <a:r>
              <a:rPr lang="pt-BR" sz="1200" b="0" i="0" kern="1200" dirty="0" err="1">
                <a:solidFill>
                  <a:schemeClr val="tx1"/>
                </a:solidFill>
                <a:effectLst/>
                <a:latin typeface="+mn-lt"/>
                <a:ea typeface="+mn-ea"/>
                <a:cs typeface="+mn-cs"/>
              </a:rPr>
              <a:t>Normalization</a:t>
            </a:r>
            <a:r>
              <a:rPr lang="pt-BR" sz="1200" b="0" i="0" kern="1200" dirty="0">
                <a:solidFill>
                  <a:schemeClr val="tx1"/>
                </a:solidFill>
                <a:effectLst/>
                <a:latin typeface="+mn-lt"/>
                <a:ea typeface="+mn-ea"/>
                <a:cs typeface="+mn-cs"/>
              </a:rPr>
              <a:t>)**: A normalização em lote é uma técnica que normaliza as ativações das camadas intermediárias da rede durante o treinamento. Isso ajuda a manter os gradientes em uma faixa mais controlada.</a:t>
            </a:r>
          </a:p>
          <a:p>
            <a:endParaRPr lang="pt-BR" sz="1200" b="0" i="0" kern="1200" dirty="0">
              <a:solidFill>
                <a:schemeClr val="tx1"/>
              </a:solidFill>
              <a:effectLst/>
              <a:latin typeface="+mn-lt"/>
              <a:ea typeface="+mn-ea"/>
              <a:cs typeface="+mn-cs"/>
            </a:endParaRPr>
          </a:p>
          <a:p>
            <a:r>
              <a:rPr lang="pt-BR" sz="1200" b="0" i="0" kern="1200" dirty="0">
                <a:solidFill>
                  <a:schemeClr val="tx1"/>
                </a:solidFill>
                <a:effectLst/>
                <a:latin typeface="+mn-lt"/>
                <a:ea typeface="+mn-ea"/>
                <a:cs typeface="+mn-cs"/>
              </a:rPr>
              <a:t>3. **Inicialização de Pesos Adequada**: Escolher uma inicialização de peso adequada, como a inicialização He ou a inicialização Xavier, pode reduzir a probabilidade de gradientes explosivos.</a:t>
            </a:r>
          </a:p>
          <a:p>
            <a:endParaRPr lang="pt-BR" sz="1200" b="0" i="0" kern="1200" dirty="0">
              <a:solidFill>
                <a:schemeClr val="tx1"/>
              </a:solidFill>
              <a:effectLst/>
              <a:latin typeface="+mn-lt"/>
              <a:ea typeface="+mn-ea"/>
              <a:cs typeface="+mn-cs"/>
            </a:endParaRPr>
          </a:p>
          <a:p>
            <a:r>
              <a:rPr lang="pt-BR" sz="1200" b="0" i="0" kern="1200" dirty="0">
                <a:solidFill>
                  <a:schemeClr val="tx1"/>
                </a:solidFill>
                <a:effectLst/>
                <a:latin typeface="+mn-lt"/>
                <a:ea typeface="+mn-ea"/>
                <a:cs typeface="+mn-cs"/>
              </a:rPr>
              <a:t>4. **Taxa de Aprendizado Adaptativa**: Usar otimizadores com taxas de aprendizado adaptativas, como Adam ou </a:t>
            </a:r>
            <a:r>
              <a:rPr lang="pt-BR" sz="1200" b="0" i="0" kern="1200" dirty="0" err="1">
                <a:solidFill>
                  <a:schemeClr val="tx1"/>
                </a:solidFill>
                <a:effectLst/>
                <a:latin typeface="+mn-lt"/>
                <a:ea typeface="+mn-ea"/>
                <a:cs typeface="+mn-cs"/>
              </a:rPr>
              <a:t>RMSprop</a:t>
            </a:r>
            <a:r>
              <a:rPr lang="pt-BR" sz="1200" b="0" i="0" kern="1200" dirty="0">
                <a:solidFill>
                  <a:schemeClr val="tx1"/>
                </a:solidFill>
                <a:effectLst/>
                <a:latin typeface="+mn-lt"/>
                <a:ea typeface="+mn-ea"/>
                <a:cs typeface="+mn-cs"/>
              </a:rPr>
              <a:t>, pode ajudar a controlar as atualizações de peso, mesmo em cenários de gradientes explosivos.</a:t>
            </a:r>
          </a:p>
          <a:p>
            <a:endParaRPr lang="pt-BR" sz="1200" b="0" i="0" kern="1200" dirty="0">
              <a:solidFill>
                <a:schemeClr val="tx1"/>
              </a:solidFill>
              <a:effectLst/>
              <a:latin typeface="+mn-lt"/>
              <a:ea typeface="+mn-ea"/>
              <a:cs typeface="+mn-cs"/>
            </a:endParaRPr>
          </a:p>
          <a:p>
            <a:r>
              <a:rPr lang="pt-BR" sz="1200" b="0" i="0" kern="1200" dirty="0">
                <a:solidFill>
                  <a:schemeClr val="tx1"/>
                </a:solidFill>
                <a:effectLst/>
                <a:latin typeface="+mn-lt"/>
                <a:ea typeface="+mn-ea"/>
                <a:cs typeface="+mn-cs"/>
              </a:rPr>
              <a:t>5. **Reduzir a Profundidade da Rede**: Em alguns casos, pode ser útil reduzir a profundidade da rede neural ou simplificar a arquitetura para mitigar o problema.</a:t>
            </a:r>
          </a:p>
          <a:p>
            <a:endParaRPr lang="pt-BR" sz="1200" b="0" i="0" kern="1200" dirty="0">
              <a:solidFill>
                <a:schemeClr val="tx1"/>
              </a:solidFill>
              <a:effectLst/>
              <a:latin typeface="+mn-lt"/>
              <a:ea typeface="+mn-ea"/>
              <a:cs typeface="+mn-cs"/>
            </a:endParaRPr>
          </a:p>
          <a:p>
            <a:r>
              <a:rPr lang="pt-BR" sz="1200" b="0" i="0" kern="1200" dirty="0">
                <a:solidFill>
                  <a:schemeClr val="tx1"/>
                </a:solidFill>
                <a:effectLst/>
                <a:latin typeface="+mn-lt"/>
                <a:ea typeface="+mn-ea"/>
                <a:cs typeface="+mn-cs"/>
              </a:rPr>
              <a:t>A explosão do gradiente é um problema que pode ocorrer em redes neurais profundas e complexas, mas com as técnicas adequadas de regularização e configuração de hiperparâmetros, é possível controlar esse problema e treinar modelos de forma estável.</a:t>
            </a:r>
            <a:endParaRPr lang="pt-BR" dirty="0"/>
          </a:p>
        </p:txBody>
      </p:sp>
      <p:sp>
        <p:nvSpPr>
          <p:cNvPr id="4" name="Espaço Reservado para Número de Slide 3"/>
          <p:cNvSpPr>
            <a:spLocks noGrp="1"/>
          </p:cNvSpPr>
          <p:nvPr>
            <p:ph type="sldNum" sz="quarter" idx="10"/>
          </p:nvPr>
        </p:nvSpPr>
        <p:spPr/>
        <p:txBody>
          <a:bodyPr/>
          <a:lstStyle/>
          <a:p>
            <a:fld id="{F430A2A4-8C14-4B1A-AD48-7B6401078BF7}" type="slidenum">
              <a:rPr lang="pt-BR" smtClean="0"/>
              <a:t>34</a:t>
            </a:fld>
            <a:endParaRPr lang="pt-BR"/>
          </a:p>
        </p:txBody>
      </p:sp>
    </p:spTree>
    <p:extLst>
      <p:ext uri="{BB962C8B-B14F-4D97-AF65-F5344CB8AC3E}">
        <p14:creationId xmlns:p14="http://schemas.microsoft.com/office/powerpoint/2010/main" val="220936309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sz="1200" b="0" i="0" kern="1200" dirty="0">
                <a:solidFill>
                  <a:schemeClr val="tx1"/>
                </a:solidFill>
                <a:effectLst/>
                <a:latin typeface="+mn-lt"/>
                <a:ea typeface="+mn-ea"/>
                <a:cs typeface="+mn-cs"/>
              </a:rPr>
              <a:t>A normalização de batch (</a:t>
            </a:r>
            <a:r>
              <a:rPr lang="pt-BR" sz="1200" b="1" i="1" kern="1200" dirty="0">
                <a:solidFill>
                  <a:schemeClr val="tx1"/>
                </a:solidFill>
                <a:effectLst/>
                <a:latin typeface="+mn-lt"/>
                <a:ea typeface="+mn-ea"/>
                <a:cs typeface="+mn-cs"/>
              </a:rPr>
              <a:t>batch </a:t>
            </a:r>
            <a:r>
              <a:rPr lang="pt-BR" sz="1200" b="1" i="1" kern="1200" dirty="0" err="1">
                <a:solidFill>
                  <a:schemeClr val="tx1"/>
                </a:solidFill>
                <a:effectLst/>
                <a:latin typeface="+mn-lt"/>
                <a:ea typeface="+mn-ea"/>
                <a:cs typeface="+mn-cs"/>
              </a:rPr>
              <a:t>normalization</a:t>
            </a:r>
            <a:r>
              <a:rPr lang="pt-BR" sz="1200" b="0" i="0" kern="1200" dirty="0">
                <a:solidFill>
                  <a:schemeClr val="tx1"/>
                </a:solidFill>
                <a:effectLst/>
                <a:latin typeface="+mn-lt"/>
                <a:ea typeface="+mn-ea"/>
                <a:cs typeface="+mn-cs"/>
              </a:rPr>
              <a:t>) é uma técnica usada em redes neurais para estabilizar e acelerar o treinamento, reduzindo a </a:t>
            </a:r>
            <a:r>
              <a:rPr lang="pt-BR" sz="1200" b="1" i="0" kern="1200" dirty="0">
                <a:solidFill>
                  <a:schemeClr val="tx1"/>
                </a:solidFill>
                <a:effectLst/>
                <a:latin typeface="+mn-lt"/>
                <a:ea typeface="+mn-ea"/>
                <a:cs typeface="+mn-cs"/>
              </a:rPr>
              <a:t>covariância interna</a:t>
            </a:r>
            <a:r>
              <a:rPr lang="pt-BR" sz="1200" b="0" i="0" kern="1200" dirty="0">
                <a:solidFill>
                  <a:schemeClr val="tx1"/>
                </a:solidFill>
                <a:effectLst/>
                <a:latin typeface="+mn-lt"/>
                <a:ea typeface="+mn-ea"/>
                <a:cs typeface="+mn-cs"/>
              </a:rPr>
              <a:t> (mudanças na distribuição das entradas de cada camada durante o treinamento). Ela opera em </a:t>
            </a:r>
            <a:r>
              <a:rPr lang="pt-BR" sz="1200" b="1" i="0" kern="1200" dirty="0" err="1">
                <a:solidFill>
                  <a:schemeClr val="tx1"/>
                </a:solidFill>
                <a:effectLst/>
                <a:latin typeface="+mn-lt"/>
                <a:ea typeface="+mn-ea"/>
                <a:cs typeface="+mn-cs"/>
              </a:rPr>
              <a:t>minibatches</a:t>
            </a:r>
            <a:r>
              <a:rPr lang="pt-BR" sz="1200" b="0" i="0" kern="1200" dirty="0">
                <a:solidFill>
                  <a:schemeClr val="tx1"/>
                </a:solidFill>
                <a:effectLst/>
                <a:latin typeface="+mn-lt"/>
                <a:ea typeface="+mn-ea"/>
                <a:cs typeface="+mn-cs"/>
              </a:rPr>
              <a:t> (subconjuntos dos dados de treinamento)</a:t>
            </a:r>
            <a:endParaRPr lang="pt-BR" dirty="0"/>
          </a:p>
          <a:p>
            <a:endParaRPr lang="pt-BR" dirty="0"/>
          </a:p>
          <a:p>
            <a:r>
              <a:rPr lang="pt-BR" dirty="0"/>
              <a:t>Referências:</a:t>
            </a:r>
          </a:p>
          <a:p>
            <a:r>
              <a:rPr lang="pt-BR" dirty="0"/>
              <a:t>[1] https://neptune.ai/blog/vanishing-and-exploding-gradients-debugging-monitoring-fixing</a:t>
            </a:r>
          </a:p>
          <a:p>
            <a:r>
              <a:rPr lang="pt-BR" dirty="0"/>
              <a:t>[2] https://programmathically.com/understanding-the-exploding-and-vanishing-gradients-problem/</a:t>
            </a:r>
          </a:p>
          <a:p>
            <a:r>
              <a:rPr lang="pt-BR" dirty="0"/>
              <a:t>[3] https://towardsdatascience.com/batch-normalization-in-3-levels-of-understanding-14c2da90a338</a:t>
            </a:r>
          </a:p>
          <a:p>
            <a:r>
              <a:rPr lang="pt-BR" dirty="0"/>
              <a:t>[4]</a:t>
            </a:r>
            <a:r>
              <a:rPr lang="pt-BR" baseline="0" dirty="0"/>
              <a:t> https://medium.com/analytics-vidhya/how-batch-normalization-and-relu-solve-vanishing-gradients-3f1a8ace1c88</a:t>
            </a:r>
          </a:p>
          <a:p>
            <a:r>
              <a:rPr lang="pt-BR" baseline="0" dirty="0"/>
              <a:t>[5] https://www.quora.com/How-does-Batch-Normalization-battle-the-fact-that-gradients-might-explode-when-training-a-Neural-Network</a:t>
            </a:r>
            <a:endParaRPr lang="pt-BR" dirty="0"/>
          </a:p>
          <a:p>
            <a:endParaRPr lang="pt-BR" dirty="0"/>
          </a:p>
        </p:txBody>
      </p:sp>
      <p:sp>
        <p:nvSpPr>
          <p:cNvPr id="4" name="Espaço Reservado para Número de Slide 3"/>
          <p:cNvSpPr>
            <a:spLocks noGrp="1"/>
          </p:cNvSpPr>
          <p:nvPr>
            <p:ph type="sldNum" sz="quarter" idx="5"/>
          </p:nvPr>
        </p:nvSpPr>
        <p:spPr/>
        <p:txBody>
          <a:bodyPr/>
          <a:lstStyle/>
          <a:p>
            <a:fld id="{F430A2A4-8C14-4B1A-AD48-7B6401078BF7}" type="slidenum">
              <a:rPr lang="pt-BR" smtClean="0"/>
              <a:t>35</a:t>
            </a:fld>
            <a:endParaRPr lang="pt-BR"/>
          </a:p>
        </p:txBody>
      </p:sp>
    </p:spTree>
    <p:extLst>
      <p:ext uri="{BB962C8B-B14F-4D97-AF65-F5344CB8AC3E}">
        <p14:creationId xmlns:p14="http://schemas.microsoft.com/office/powerpoint/2010/main" val="317903155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sz="1200" b="1" dirty="0"/>
              <a:t>Laboratório #6:</a:t>
            </a:r>
            <a:r>
              <a:rPr lang="pt-BR" sz="1200" dirty="0"/>
              <a:t> https://mybinder.org/v2/gh/zz4fap/t320_aprendizado_de_maquina/main?filepath=labs%2FLaboratorio6.ipynb</a:t>
            </a:r>
          </a:p>
          <a:p>
            <a:endParaRPr lang="pt-BR" sz="1200" dirty="0"/>
          </a:p>
        </p:txBody>
      </p:sp>
      <p:sp>
        <p:nvSpPr>
          <p:cNvPr id="4" name="Slide Number Placeholder 3"/>
          <p:cNvSpPr>
            <a:spLocks noGrp="1"/>
          </p:cNvSpPr>
          <p:nvPr>
            <p:ph type="sldNum" sz="quarter" idx="10"/>
          </p:nvPr>
        </p:nvSpPr>
        <p:spPr/>
        <p:txBody>
          <a:bodyPr/>
          <a:lstStyle/>
          <a:p>
            <a:fld id="{6FC8D850-966F-45A6-8DE7-15B891E7D40D}" type="slidenum">
              <a:rPr lang="pt-BR" smtClean="0"/>
              <a:t>36</a:t>
            </a:fld>
            <a:endParaRPr lang="pt-BR"/>
          </a:p>
        </p:txBody>
      </p:sp>
    </p:spTree>
    <p:extLst>
      <p:ext uri="{BB962C8B-B14F-4D97-AF65-F5344CB8AC3E}">
        <p14:creationId xmlns:p14="http://schemas.microsoft.com/office/powerpoint/2010/main" val="108056181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sz="1200" b="0" i="0" kern="1200" dirty="0" smtClean="0">
                <a:solidFill>
                  <a:schemeClr val="tx1"/>
                </a:solidFill>
                <a:effectLst/>
                <a:latin typeface="+mn-lt"/>
                <a:ea typeface="+mn-ea"/>
                <a:cs typeface="+mn-cs"/>
              </a:rPr>
              <a:t>Pense como uma função matemática complexa, como </a:t>
            </a:r>
            <a:r>
              <a:rPr lang="pt-BR" dirty="0" smtClean="0"/>
              <a:t>y = f(x)</a:t>
            </a:r>
            <a:r>
              <a:rPr lang="pt-BR" sz="1200" b="0" i="0" kern="1200" dirty="0" smtClean="0">
                <a:solidFill>
                  <a:schemeClr val="tx1"/>
                </a:solidFill>
                <a:effectLst/>
                <a:latin typeface="+mn-lt"/>
                <a:ea typeface="+mn-ea"/>
                <a:cs typeface="+mn-cs"/>
              </a:rPr>
              <a:t>. Para a mesma entrada </a:t>
            </a:r>
            <a:r>
              <a:rPr lang="pt-BR" dirty="0" smtClean="0"/>
              <a:t>x</a:t>
            </a:r>
            <a:r>
              <a:rPr lang="pt-BR" sz="1200" b="0" i="0" kern="1200" dirty="0" smtClean="0">
                <a:solidFill>
                  <a:schemeClr val="tx1"/>
                </a:solidFill>
                <a:effectLst/>
                <a:latin typeface="+mn-lt"/>
                <a:ea typeface="+mn-ea"/>
                <a:cs typeface="+mn-cs"/>
              </a:rPr>
              <a:t>, você sempre obterá exatamente a mesma saída </a:t>
            </a:r>
            <a:r>
              <a:rPr lang="pt-BR" dirty="0" smtClean="0"/>
              <a:t>y</a:t>
            </a:r>
            <a:r>
              <a:rPr lang="pt-BR" sz="1200" b="0" i="0" kern="1200" dirty="0" smtClean="0">
                <a:solidFill>
                  <a:schemeClr val="tx1"/>
                </a:solidFill>
                <a:effectLst/>
                <a:latin typeface="+mn-lt"/>
                <a:ea typeface="+mn-ea"/>
                <a:cs typeface="+mn-cs"/>
              </a:rPr>
              <a:t>. A rede não se "lembra" do que processou anteriormente.</a:t>
            </a:r>
            <a:endParaRPr lang="pt-BR" dirty="0"/>
          </a:p>
        </p:txBody>
      </p:sp>
      <p:sp>
        <p:nvSpPr>
          <p:cNvPr id="4" name="Espaço Reservado para Número de Slide 3"/>
          <p:cNvSpPr>
            <a:spLocks noGrp="1"/>
          </p:cNvSpPr>
          <p:nvPr>
            <p:ph type="sldNum" sz="quarter" idx="10"/>
          </p:nvPr>
        </p:nvSpPr>
        <p:spPr/>
        <p:txBody>
          <a:bodyPr/>
          <a:lstStyle/>
          <a:p>
            <a:fld id="{F430A2A4-8C14-4B1A-AD48-7B6401078BF7}" type="slidenum">
              <a:rPr lang="pt-BR" smtClean="0"/>
              <a:t>38</a:t>
            </a:fld>
            <a:endParaRPr lang="pt-BR"/>
          </a:p>
        </p:txBody>
      </p:sp>
    </p:spTree>
    <p:extLst>
      <p:ext uri="{BB962C8B-B14F-4D97-AF65-F5344CB8AC3E}">
        <p14:creationId xmlns:p14="http://schemas.microsoft.com/office/powerpoint/2010/main" val="304036766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b="1" i="0" kern="1200" dirty="0" smtClean="0">
                <a:solidFill>
                  <a:schemeClr val="tx1"/>
                </a:solidFill>
                <a:effectLst/>
                <a:latin typeface="+mn-lt"/>
                <a:ea typeface="+mn-ea"/>
                <a:cs typeface="+mn-cs"/>
              </a:rPr>
              <a:t>Analogia:</a:t>
            </a:r>
            <a:r>
              <a:rPr lang="pt-BR" sz="1200" b="0" i="0" kern="1200" dirty="0" smtClean="0">
                <a:solidFill>
                  <a:schemeClr val="tx1"/>
                </a:solidFill>
                <a:effectLst/>
                <a:latin typeface="+mn-lt"/>
                <a:ea typeface="+mn-ea"/>
                <a:cs typeface="+mn-cs"/>
              </a:rPr>
              <a:t> Pense em ler uma palavra por vez em uma frase. Seu cérebro mantém o contexto das palavras anteriores para entender o significado da palavra atual. A RNN faz algo similar.</a:t>
            </a:r>
            <a:endParaRPr lang="pt-BR" dirty="0" smtClean="0"/>
          </a:p>
          <a:p>
            <a:endParaRPr lang="pt-BR" dirty="0" smtClean="0"/>
          </a:p>
          <a:p>
            <a:r>
              <a:rPr lang="pt-BR" dirty="0" smtClean="0"/>
              <a:t>Sistemas </a:t>
            </a:r>
            <a:r>
              <a:rPr lang="pt-BR" dirty="0"/>
              <a:t>dinâmicos são sistemas fora do equilíbrio, caracterizados por estados que mudam com o tempo. </a:t>
            </a:r>
          </a:p>
          <a:p>
            <a:endParaRPr lang="en-US" dirty="0"/>
          </a:p>
          <a:p>
            <a:r>
              <a:rPr lang="en-US" dirty="0"/>
              <a:t>Sistema </a:t>
            </a:r>
            <a:r>
              <a:rPr lang="en-US" dirty="0" err="1"/>
              <a:t>massa</a:t>
            </a:r>
            <a:r>
              <a:rPr lang="en-US" dirty="0"/>
              <a:t>-mola</a:t>
            </a:r>
            <a:endParaRPr lang="pt-BR" dirty="0"/>
          </a:p>
          <a:p>
            <a:endParaRPr lang="pt-BR" dirty="0"/>
          </a:p>
          <a:p>
            <a:r>
              <a:rPr lang="pt-BR" dirty="0"/>
              <a:t>Redes neurais recorrentes (</a:t>
            </a:r>
            <a:r>
              <a:rPr lang="pt-BR" dirty="0" err="1"/>
              <a:t>RNNs</a:t>
            </a:r>
            <a:r>
              <a:rPr lang="pt-BR" dirty="0"/>
              <a:t>) são particularmente eficazes em tarefas que envolvem dependências temporais, onde a ordem e a sequência dos dados desempenham um papel crucial. Aqui estão alguns exemplos de tarefas onde as </a:t>
            </a:r>
            <a:r>
              <a:rPr lang="pt-BR" dirty="0" err="1"/>
              <a:t>RNNs</a:t>
            </a:r>
            <a:r>
              <a:rPr lang="pt-BR" dirty="0"/>
              <a:t> podem ser utilizadas com sucesso:</a:t>
            </a:r>
          </a:p>
          <a:p>
            <a:endParaRPr lang="pt-BR" dirty="0"/>
          </a:p>
          <a:p>
            <a:r>
              <a:rPr lang="pt-BR" dirty="0"/>
              <a:t>1. Processamento de Linguagem Natural (NLP):</a:t>
            </a:r>
          </a:p>
          <a:p>
            <a:r>
              <a:rPr lang="pt-BR" dirty="0"/>
              <a:t>   - Análise de sentimentos em texto.</a:t>
            </a:r>
          </a:p>
          <a:p>
            <a:r>
              <a:rPr lang="pt-BR" dirty="0"/>
              <a:t>   - Tradução automática.</a:t>
            </a:r>
          </a:p>
          <a:p>
            <a:r>
              <a:rPr lang="pt-BR" dirty="0"/>
              <a:t>   - Geração de texto ou tradução.</a:t>
            </a:r>
          </a:p>
          <a:p>
            <a:r>
              <a:rPr lang="pt-BR" dirty="0"/>
              <a:t>   - Modelagem de linguagem para previsão de palavras subsequentes.</a:t>
            </a:r>
          </a:p>
          <a:p>
            <a:endParaRPr lang="pt-BR" dirty="0"/>
          </a:p>
          <a:p>
            <a:r>
              <a:rPr lang="pt-BR" dirty="0"/>
              <a:t>2. Séries Temporais:</a:t>
            </a:r>
          </a:p>
          <a:p>
            <a:r>
              <a:rPr lang="pt-BR" dirty="0"/>
              <a:t>   - Previsão do preço das ações.</a:t>
            </a:r>
          </a:p>
          <a:p>
            <a:r>
              <a:rPr lang="pt-BR" dirty="0"/>
              <a:t>   - Previsão do clima.</a:t>
            </a:r>
          </a:p>
          <a:p>
            <a:r>
              <a:rPr lang="pt-BR" dirty="0"/>
              <a:t>   - Previsão de demanda de produtos.</a:t>
            </a:r>
          </a:p>
          <a:p>
            <a:r>
              <a:rPr lang="pt-BR" dirty="0"/>
              <a:t>   - Análise de séries temporais financeiras.</a:t>
            </a:r>
          </a:p>
          <a:p>
            <a:endParaRPr lang="pt-BR" dirty="0"/>
          </a:p>
          <a:p>
            <a:r>
              <a:rPr lang="pt-BR" dirty="0"/>
              <a:t>3. Reconhecimento de Fala:</a:t>
            </a:r>
          </a:p>
          <a:p>
            <a:r>
              <a:rPr lang="pt-BR" dirty="0"/>
              <a:t>   - Conversão de fala em texto (ASR - </a:t>
            </a:r>
            <a:r>
              <a:rPr lang="pt-BR" dirty="0" err="1"/>
              <a:t>Automatic</a:t>
            </a:r>
            <a:r>
              <a:rPr lang="pt-BR" dirty="0"/>
              <a:t> Speech </a:t>
            </a:r>
            <a:r>
              <a:rPr lang="pt-BR" dirty="0" err="1"/>
              <a:t>Recognition</a:t>
            </a:r>
            <a:r>
              <a:rPr lang="pt-BR" dirty="0"/>
              <a:t>).</a:t>
            </a:r>
          </a:p>
          <a:p>
            <a:r>
              <a:rPr lang="pt-BR" dirty="0"/>
              <a:t>   - Síntese de fala (TTS - </a:t>
            </a:r>
            <a:r>
              <a:rPr lang="pt-BR" dirty="0" err="1"/>
              <a:t>Text</a:t>
            </a:r>
            <a:r>
              <a:rPr lang="pt-BR" dirty="0"/>
              <a:t>-</a:t>
            </a:r>
            <a:r>
              <a:rPr lang="pt-BR" dirty="0" err="1"/>
              <a:t>to</a:t>
            </a:r>
            <a:r>
              <a:rPr lang="pt-BR" dirty="0"/>
              <a:t>-Speech).</a:t>
            </a:r>
          </a:p>
          <a:p>
            <a:endParaRPr lang="pt-BR" dirty="0"/>
          </a:p>
          <a:p>
            <a:r>
              <a:rPr lang="pt-BR" dirty="0"/>
              <a:t>4. Música e Áudio:</a:t>
            </a:r>
          </a:p>
          <a:p>
            <a:r>
              <a:rPr lang="pt-BR" dirty="0"/>
              <a:t>   - Composição de música.</a:t>
            </a:r>
          </a:p>
          <a:p>
            <a:r>
              <a:rPr lang="pt-BR" dirty="0"/>
              <a:t>   - Reconhecimento de músicas.</a:t>
            </a:r>
          </a:p>
          <a:p>
            <a:r>
              <a:rPr lang="pt-BR" dirty="0"/>
              <a:t>   - Separação de fontes de áudio em uma mistura.</a:t>
            </a:r>
          </a:p>
          <a:p>
            <a:endParaRPr lang="pt-BR" dirty="0"/>
          </a:p>
          <a:p>
            <a:r>
              <a:rPr lang="pt-BR" dirty="0"/>
              <a:t>5. Processamento de Vídeo:</a:t>
            </a:r>
          </a:p>
          <a:p>
            <a:r>
              <a:rPr lang="pt-BR" dirty="0"/>
              <a:t>   - Análise de ação em vídeos.</a:t>
            </a:r>
          </a:p>
          <a:p>
            <a:r>
              <a:rPr lang="pt-BR" dirty="0"/>
              <a:t>   - Rastreamento de objetos em vídeos.</a:t>
            </a:r>
          </a:p>
          <a:p>
            <a:r>
              <a:rPr lang="pt-BR" dirty="0"/>
              <a:t>   - Geração de descrições de vídeo.</a:t>
            </a:r>
          </a:p>
          <a:p>
            <a:endParaRPr lang="pt-BR" dirty="0"/>
          </a:p>
          <a:p>
            <a:r>
              <a:rPr lang="pt-BR" dirty="0"/>
              <a:t>6. Processamento de Sequências Biológicas:</a:t>
            </a:r>
          </a:p>
          <a:p>
            <a:r>
              <a:rPr lang="pt-BR" dirty="0"/>
              <a:t>   - Previsão de estruturas de proteínas.</a:t>
            </a:r>
          </a:p>
          <a:p>
            <a:r>
              <a:rPr lang="pt-BR" dirty="0"/>
              <a:t>   - Análise de sequências de DNA e RNA.</a:t>
            </a:r>
          </a:p>
          <a:p>
            <a:r>
              <a:rPr lang="pt-BR" dirty="0"/>
              <a:t>   - Classificação de sequências biológicas.</a:t>
            </a:r>
          </a:p>
          <a:p>
            <a:endParaRPr lang="pt-BR" dirty="0"/>
          </a:p>
          <a:p>
            <a:r>
              <a:rPr lang="pt-BR" dirty="0"/>
              <a:t>7. Processamento de Texto e Sequências em Geral:</a:t>
            </a:r>
          </a:p>
          <a:p>
            <a:r>
              <a:rPr lang="pt-BR" dirty="0"/>
              <a:t>   - Resumo automático de texto.</a:t>
            </a:r>
          </a:p>
          <a:p>
            <a:r>
              <a:rPr lang="pt-BR" dirty="0"/>
              <a:t>   - Identificação de entidades nomeadas em texto.</a:t>
            </a:r>
          </a:p>
          <a:p>
            <a:r>
              <a:rPr lang="pt-BR" dirty="0"/>
              <a:t>   - Tarefas de pergunta e resposta.</a:t>
            </a:r>
          </a:p>
          <a:p>
            <a:endParaRPr lang="pt-BR" dirty="0"/>
          </a:p>
          <a:p>
            <a:r>
              <a:rPr lang="pt-BR" dirty="0"/>
              <a:t>8. Processamento de Sequências Médicas:</a:t>
            </a:r>
          </a:p>
          <a:p>
            <a:r>
              <a:rPr lang="pt-BR" dirty="0"/>
              <a:t>   - Monitoramento de sinais vitais.</a:t>
            </a:r>
          </a:p>
          <a:p>
            <a:r>
              <a:rPr lang="pt-BR" dirty="0"/>
              <a:t>   - Previsão de eventos médicos.</a:t>
            </a:r>
          </a:p>
          <a:p>
            <a:r>
              <a:rPr lang="pt-BR" dirty="0"/>
              <a:t>   - Processamento de dados de Eletroencefalograma (EEG).</a:t>
            </a:r>
          </a:p>
          <a:p>
            <a:endParaRPr lang="pt-BR" dirty="0"/>
          </a:p>
          <a:p>
            <a:r>
              <a:rPr lang="pt-BR" dirty="0"/>
              <a:t>9. Processamento de Sequências de Código:</a:t>
            </a:r>
          </a:p>
          <a:p>
            <a:r>
              <a:rPr lang="pt-BR" dirty="0"/>
              <a:t>   - Compreensão de código-fonte.</a:t>
            </a:r>
          </a:p>
          <a:p>
            <a:r>
              <a:rPr lang="pt-BR" dirty="0"/>
              <a:t>   - Autocompletar código.</a:t>
            </a:r>
          </a:p>
          <a:p>
            <a:endParaRPr lang="pt-BR" dirty="0"/>
          </a:p>
          <a:p>
            <a:r>
              <a:rPr lang="pt-BR" dirty="0"/>
              <a:t>Essas são apenas algumas das muitas tarefas em que as redes neurais recorrentes podem ser aplicadas com sucesso. Sua capacidade de capturar dependências temporais e sequenciais torna-as valiosas em uma variedade de domínios. No entanto, vale ressaltar que, em alguns casos, arquiteturas mais avançadas, como as LSTM e GRU, podem ser preferíveis às </a:t>
            </a:r>
            <a:r>
              <a:rPr lang="pt-BR" dirty="0" err="1"/>
              <a:t>RNNs</a:t>
            </a:r>
            <a:r>
              <a:rPr lang="pt-BR" dirty="0"/>
              <a:t> tradicionais devido à sua capacidade de lidar com dependências de longo prazo.</a:t>
            </a:r>
          </a:p>
        </p:txBody>
      </p:sp>
      <p:sp>
        <p:nvSpPr>
          <p:cNvPr id="4" name="Espaço Reservado para Número de Slide 3"/>
          <p:cNvSpPr>
            <a:spLocks noGrp="1"/>
          </p:cNvSpPr>
          <p:nvPr>
            <p:ph type="sldNum" sz="quarter" idx="5"/>
          </p:nvPr>
        </p:nvSpPr>
        <p:spPr/>
        <p:txBody>
          <a:bodyPr/>
          <a:lstStyle/>
          <a:p>
            <a:fld id="{F430A2A4-8C14-4B1A-AD48-7B6401078BF7}" type="slidenum">
              <a:rPr lang="pt-BR" smtClean="0"/>
              <a:t>40</a:t>
            </a:fld>
            <a:endParaRPr lang="pt-BR"/>
          </a:p>
        </p:txBody>
      </p:sp>
    </p:spTree>
    <p:extLst>
      <p:ext uri="{BB962C8B-B14F-4D97-AF65-F5344CB8AC3E}">
        <p14:creationId xmlns:p14="http://schemas.microsoft.com/office/powerpoint/2010/main" val="289987421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Sistemas dinâmicos são sistemas fora do equilíbrio, caracterizados por estados que mudam com o tempo. </a:t>
            </a:r>
          </a:p>
          <a:p>
            <a:endParaRPr lang="en-US" dirty="0"/>
          </a:p>
          <a:p>
            <a:r>
              <a:rPr lang="en-US" dirty="0"/>
              <a:t>Sistema </a:t>
            </a:r>
            <a:r>
              <a:rPr lang="en-US" dirty="0" err="1"/>
              <a:t>massa</a:t>
            </a:r>
            <a:r>
              <a:rPr lang="en-US" dirty="0"/>
              <a:t>-mola</a:t>
            </a:r>
            <a:endParaRPr lang="pt-BR" dirty="0"/>
          </a:p>
          <a:p>
            <a:endParaRPr lang="pt-BR" dirty="0"/>
          </a:p>
          <a:p>
            <a:r>
              <a:rPr lang="pt-BR" dirty="0"/>
              <a:t>Redes neurais recorrentes (</a:t>
            </a:r>
            <a:r>
              <a:rPr lang="pt-BR" dirty="0" err="1"/>
              <a:t>RNNs</a:t>
            </a:r>
            <a:r>
              <a:rPr lang="pt-BR" dirty="0"/>
              <a:t>) são particularmente eficazes em tarefas que envolvem dependências temporais, onde a ordem e a sequência dos dados desempenham um papel crucial. Aqui estão alguns exemplos de tarefas onde as </a:t>
            </a:r>
            <a:r>
              <a:rPr lang="pt-BR" dirty="0" err="1"/>
              <a:t>RNNs</a:t>
            </a:r>
            <a:r>
              <a:rPr lang="pt-BR" dirty="0"/>
              <a:t> podem ser utilizadas com sucesso:</a:t>
            </a:r>
          </a:p>
          <a:p>
            <a:endParaRPr lang="pt-BR" dirty="0"/>
          </a:p>
          <a:p>
            <a:r>
              <a:rPr lang="pt-BR" dirty="0"/>
              <a:t>1. Processamento de Linguagem Natural (NLP):</a:t>
            </a:r>
          </a:p>
          <a:p>
            <a:r>
              <a:rPr lang="pt-BR" dirty="0"/>
              <a:t>   - Análise de sentimentos em texto.</a:t>
            </a:r>
          </a:p>
          <a:p>
            <a:r>
              <a:rPr lang="pt-BR" dirty="0"/>
              <a:t>   - Tradução automática.</a:t>
            </a:r>
          </a:p>
          <a:p>
            <a:r>
              <a:rPr lang="pt-BR" dirty="0"/>
              <a:t>   - Geração de texto ou tradução.</a:t>
            </a:r>
          </a:p>
          <a:p>
            <a:r>
              <a:rPr lang="pt-BR" dirty="0"/>
              <a:t>   - Modelagem de linguagem para previsão de palavras subsequentes.</a:t>
            </a:r>
          </a:p>
          <a:p>
            <a:endParaRPr lang="pt-BR" dirty="0"/>
          </a:p>
          <a:p>
            <a:r>
              <a:rPr lang="pt-BR" dirty="0"/>
              <a:t>2. Séries Temporais:</a:t>
            </a:r>
          </a:p>
          <a:p>
            <a:r>
              <a:rPr lang="pt-BR" dirty="0"/>
              <a:t>   - Previsão do preço das ações.</a:t>
            </a:r>
          </a:p>
          <a:p>
            <a:r>
              <a:rPr lang="pt-BR" dirty="0"/>
              <a:t>   - Previsão do clima.</a:t>
            </a:r>
          </a:p>
          <a:p>
            <a:r>
              <a:rPr lang="pt-BR" dirty="0"/>
              <a:t>   - Previsão de demanda de produtos.</a:t>
            </a:r>
          </a:p>
          <a:p>
            <a:r>
              <a:rPr lang="pt-BR" dirty="0"/>
              <a:t>   - Análise de séries temporais financeiras.</a:t>
            </a:r>
          </a:p>
          <a:p>
            <a:endParaRPr lang="pt-BR" dirty="0"/>
          </a:p>
          <a:p>
            <a:r>
              <a:rPr lang="pt-BR" dirty="0"/>
              <a:t>3. Reconhecimento de Fala:</a:t>
            </a:r>
          </a:p>
          <a:p>
            <a:r>
              <a:rPr lang="pt-BR" dirty="0"/>
              <a:t>   - Conversão de fala em texto (ASR - </a:t>
            </a:r>
            <a:r>
              <a:rPr lang="pt-BR" dirty="0" err="1"/>
              <a:t>Automatic</a:t>
            </a:r>
            <a:r>
              <a:rPr lang="pt-BR" dirty="0"/>
              <a:t> Speech </a:t>
            </a:r>
            <a:r>
              <a:rPr lang="pt-BR" dirty="0" err="1"/>
              <a:t>Recognition</a:t>
            </a:r>
            <a:r>
              <a:rPr lang="pt-BR" dirty="0"/>
              <a:t>).</a:t>
            </a:r>
          </a:p>
          <a:p>
            <a:r>
              <a:rPr lang="pt-BR" dirty="0"/>
              <a:t>   - Síntese de fala (TTS - </a:t>
            </a:r>
            <a:r>
              <a:rPr lang="pt-BR" dirty="0" err="1"/>
              <a:t>Text</a:t>
            </a:r>
            <a:r>
              <a:rPr lang="pt-BR" dirty="0"/>
              <a:t>-</a:t>
            </a:r>
            <a:r>
              <a:rPr lang="pt-BR" dirty="0" err="1"/>
              <a:t>to</a:t>
            </a:r>
            <a:r>
              <a:rPr lang="pt-BR" dirty="0"/>
              <a:t>-Speech).</a:t>
            </a:r>
          </a:p>
          <a:p>
            <a:endParaRPr lang="pt-BR" dirty="0"/>
          </a:p>
          <a:p>
            <a:r>
              <a:rPr lang="pt-BR" dirty="0"/>
              <a:t>4. Música e Áudio:</a:t>
            </a:r>
          </a:p>
          <a:p>
            <a:r>
              <a:rPr lang="pt-BR" dirty="0"/>
              <a:t>   - Composição de música.</a:t>
            </a:r>
          </a:p>
          <a:p>
            <a:r>
              <a:rPr lang="pt-BR" dirty="0"/>
              <a:t>   - Reconhecimento de músicas.</a:t>
            </a:r>
          </a:p>
          <a:p>
            <a:r>
              <a:rPr lang="pt-BR" dirty="0"/>
              <a:t>   - Separação de fontes de áudio em uma mistura.</a:t>
            </a:r>
          </a:p>
          <a:p>
            <a:endParaRPr lang="pt-BR" dirty="0"/>
          </a:p>
          <a:p>
            <a:r>
              <a:rPr lang="pt-BR" dirty="0"/>
              <a:t>5. Processamento de Vídeo:</a:t>
            </a:r>
          </a:p>
          <a:p>
            <a:r>
              <a:rPr lang="pt-BR" dirty="0"/>
              <a:t>   - Análise de ação em vídeos.</a:t>
            </a:r>
          </a:p>
          <a:p>
            <a:r>
              <a:rPr lang="pt-BR" dirty="0"/>
              <a:t>   - Rastreamento de objetos em vídeos.</a:t>
            </a:r>
          </a:p>
          <a:p>
            <a:r>
              <a:rPr lang="pt-BR" dirty="0"/>
              <a:t>   - Geração de descrições de vídeo.</a:t>
            </a:r>
          </a:p>
          <a:p>
            <a:endParaRPr lang="pt-BR" dirty="0"/>
          </a:p>
          <a:p>
            <a:r>
              <a:rPr lang="pt-BR" dirty="0"/>
              <a:t>6. Processamento de Sequências Biológicas:</a:t>
            </a:r>
          </a:p>
          <a:p>
            <a:r>
              <a:rPr lang="pt-BR" dirty="0"/>
              <a:t>   - Previsão de estruturas de proteínas.</a:t>
            </a:r>
          </a:p>
          <a:p>
            <a:r>
              <a:rPr lang="pt-BR" dirty="0"/>
              <a:t>   - Análise de sequências de DNA e RNA.</a:t>
            </a:r>
          </a:p>
          <a:p>
            <a:r>
              <a:rPr lang="pt-BR" dirty="0"/>
              <a:t>   - Classificação de sequências biológicas.</a:t>
            </a:r>
          </a:p>
          <a:p>
            <a:endParaRPr lang="pt-BR" dirty="0"/>
          </a:p>
          <a:p>
            <a:r>
              <a:rPr lang="pt-BR" dirty="0"/>
              <a:t>7. Processamento de Texto e Sequências em Geral:</a:t>
            </a:r>
          </a:p>
          <a:p>
            <a:r>
              <a:rPr lang="pt-BR" dirty="0"/>
              <a:t>   - Resumo automático de texto.</a:t>
            </a:r>
          </a:p>
          <a:p>
            <a:r>
              <a:rPr lang="pt-BR" dirty="0"/>
              <a:t>   - Identificação de entidades nomeadas em texto.</a:t>
            </a:r>
          </a:p>
          <a:p>
            <a:r>
              <a:rPr lang="pt-BR" dirty="0"/>
              <a:t>   - Tarefas de pergunta e resposta.</a:t>
            </a:r>
          </a:p>
          <a:p>
            <a:endParaRPr lang="pt-BR" dirty="0"/>
          </a:p>
          <a:p>
            <a:r>
              <a:rPr lang="pt-BR" dirty="0"/>
              <a:t>8. Processamento de Sequências Médicas:</a:t>
            </a:r>
          </a:p>
          <a:p>
            <a:r>
              <a:rPr lang="pt-BR" dirty="0"/>
              <a:t>   - Monitoramento de sinais vitais.</a:t>
            </a:r>
          </a:p>
          <a:p>
            <a:r>
              <a:rPr lang="pt-BR" dirty="0"/>
              <a:t>   - Previsão de eventos médicos.</a:t>
            </a:r>
          </a:p>
          <a:p>
            <a:r>
              <a:rPr lang="pt-BR" dirty="0"/>
              <a:t>   - Processamento de dados de Eletroencefalograma (EEG).</a:t>
            </a:r>
          </a:p>
          <a:p>
            <a:endParaRPr lang="pt-BR" dirty="0"/>
          </a:p>
          <a:p>
            <a:r>
              <a:rPr lang="pt-BR" dirty="0"/>
              <a:t>9. Processamento de Sequências de Código:</a:t>
            </a:r>
          </a:p>
          <a:p>
            <a:r>
              <a:rPr lang="pt-BR" dirty="0"/>
              <a:t>   - Compreensão de código-fonte.</a:t>
            </a:r>
          </a:p>
          <a:p>
            <a:r>
              <a:rPr lang="pt-BR" dirty="0"/>
              <a:t>   - Autocompletar código.</a:t>
            </a:r>
          </a:p>
          <a:p>
            <a:endParaRPr lang="pt-BR" dirty="0"/>
          </a:p>
          <a:p>
            <a:r>
              <a:rPr lang="pt-BR" dirty="0"/>
              <a:t>Essas são apenas algumas das muitas tarefas em que as redes neurais recorrentes podem ser aplicadas com sucesso. Sua capacidade de capturar dependências temporais e sequenciais torna-as valiosas em uma variedade de domínios. No entanto, vale ressaltar que, em alguns casos, arquiteturas mais avançadas, como as LSTM e GRU, podem ser preferíveis às </a:t>
            </a:r>
            <a:r>
              <a:rPr lang="pt-BR" dirty="0" err="1"/>
              <a:t>RNNs</a:t>
            </a:r>
            <a:r>
              <a:rPr lang="pt-BR" dirty="0"/>
              <a:t> tradicionais devido à sua capacidade de lidar com dependências de longo prazo.</a:t>
            </a:r>
          </a:p>
        </p:txBody>
      </p:sp>
      <p:sp>
        <p:nvSpPr>
          <p:cNvPr id="4" name="Espaço Reservado para Número de Slide 3"/>
          <p:cNvSpPr>
            <a:spLocks noGrp="1"/>
          </p:cNvSpPr>
          <p:nvPr>
            <p:ph type="sldNum" sz="quarter" idx="5"/>
          </p:nvPr>
        </p:nvSpPr>
        <p:spPr/>
        <p:txBody>
          <a:bodyPr/>
          <a:lstStyle/>
          <a:p>
            <a:fld id="{F430A2A4-8C14-4B1A-AD48-7B6401078BF7}" type="slidenum">
              <a:rPr lang="pt-BR" smtClean="0"/>
              <a:t>41</a:t>
            </a:fld>
            <a:endParaRPr lang="pt-BR"/>
          </a:p>
        </p:txBody>
      </p:sp>
    </p:spTree>
    <p:extLst>
      <p:ext uri="{BB962C8B-B14F-4D97-AF65-F5344CB8AC3E}">
        <p14:creationId xmlns:p14="http://schemas.microsoft.com/office/powerpoint/2010/main" val="273676711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F430A2A4-8C14-4B1A-AD48-7B6401078BF7}" type="slidenum">
              <a:rPr lang="pt-BR" smtClean="0"/>
              <a:t>44</a:t>
            </a:fld>
            <a:endParaRPr lang="pt-BR"/>
          </a:p>
        </p:txBody>
      </p:sp>
    </p:spTree>
    <p:extLst>
      <p:ext uri="{BB962C8B-B14F-4D97-AF65-F5344CB8AC3E}">
        <p14:creationId xmlns:p14="http://schemas.microsoft.com/office/powerpoint/2010/main" val="157268758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b="0" i="1" kern="1200" dirty="0">
                <a:solidFill>
                  <a:schemeClr val="tx1"/>
                </a:solidFill>
                <a:effectLst/>
                <a:latin typeface="+mn-lt"/>
                <a:ea typeface="+mn-ea"/>
                <a:cs typeface="+mn-cs"/>
              </a:rPr>
              <a:t>“Qualquer função contínua no intervalo fechado [a, b] pode ser uniformemente aproximada</a:t>
            </a:r>
            <a:r>
              <a:rPr lang="pt-BR" sz="1200" b="0" i="1" kern="1200" baseline="0" dirty="0">
                <a:solidFill>
                  <a:schemeClr val="tx1"/>
                </a:solidFill>
                <a:effectLst/>
                <a:latin typeface="+mn-lt"/>
                <a:ea typeface="+mn-ea"/>
                <a:cs typeface="+mn-cs"/>
              </a:rPr>
              <a:t> </a:t>
            </a:r>
            <a:r>
              <a:rPr lang="pt-BR" sz="1200" b="0" i="1" kern="1200" dirty="0">
                <a:solidFill>
                  <a:schemeClr val="tx1"/>
                </a:solidFill>
                <a:effectLst/>
                <a:latin typeface="+mn-lt"/>
                <a:ea typeface="+mn-ea"/>
                <a:cs typeface="+mn-cs"/>
              </a:rPr>
              <a:t>tão bem quanto desejado por um polinômio”, </a:t>
            </a:r>
            <a:r>
              <a:rPr lang="pt-BR" sz="1200" b="1" i="1" kern="1200" dirty="0">
                <a:solidFill>
                  <a:schemeClr val="tx1"/>
                </a:solidFill>
                <a:effectLst/>
                <a:latin typeface="+mn-lt"/>
                <a:ea typeface="+mn-ea"/>
                <a:cs typeface="+mn-cs"/>
              </a:rPr>
              <a:t>Teorema da aproximação de </a:t>
            </a:r>
            <a:r>
              <a:rPr lang="pt-BR" sz="1200" b="1" i="1" kern="1200" dirty="0" err="1">
                <a:solidFill>
                  <a:schemeClr val="tx1"/>
                </a:solidFill>
                <a:effectLst/>
                <a:latin typeface="+mn-lt"/>
                <a:ea typeface="+mn-ea"/>
                <a:cs typeface="+mn-cs"/>
              </a:rPr>
              <a:t>Weierstrass</a:t>
            </a:r>
            <a:r>
              <a:rPr lang="pt-BR" sz="1200" b="0" i="0" kern="1200" dirty="0">
                <a:solidFill>
                  <a:schemeClr val="tx1"/>
                </a:solidFill>
                <a:effectLst/>
                <a:latin typeface="+mn-lt"/>
                <a:ea typeface="+mn-ea"/>
                <a:cs typeface="+mn-cs"/>
              </a:rPr>
              <a:t>.</a:t>
            </a:r>
            <a:r>
              <a:rPr lang="pt-BR" dirty="0"/>
              <a:t> </a:t>
            </a:r>
            <a:br>
              <a:rPr lang="pt-BR" dirty="0"/>
            </a:br>
            <a:endParaRPr lang="pt-BR" dirty="0"/>
          </a:p>
          <a:p>
            <a:endParaRPr lang="pt-BR" dirty="0"/>
          </a:p>
        </p:txBody>
      </p:sp>
      <p:sp>
        <p:nvSpPr>
          <p:cNvPr id="4" name="Espaço Reservado para Número de Slide 3"/>
          <p:cNvSpPr>
            <a:spLocks noGrp="1"/>
          </p:cNvSpPr>
          <p:nvPr>
            <p:ph type="sldNum" sz="quarter" idx="5"/>
          </p:nvPr>
        </p:nvSpPr>
        <p:spPr/>
        <p:txBody>
          <a:bodyPr/>
          <a:lstStyle/>
          <a:p>
            <a:fld id="{F430A2A4-8C14-4B1A-AD48-7B6401078BF7}" type="slidenum">
              <a:rPr lang="pt-BR" smtClean="0"/>
              <a:t>45</a:t>
            </a:fld>
            <a:endParaRPr lang="pt-BR"/>
          </a:p>
        </p:txBody>
      </p:sp>
    </p:spTree>
    <p:extLst>
      <p:ext uri="{BB962C8B-B14F-4D97-AF65-F5344CB8AC3E}">
        <p14:creationId xmlns:p14="http://schemas.microsoft.com/office/powerpoint/2010/main" val="326713444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b="0" i="1" kern="1200" dirty="0">
                <a:solidFill>
                  <a:schemeClr val="tx1"/>
                </a:solidFill>
                <a:effectLst/>
                <a:latin typeface="+mn-lt"/>
                <a:ea typeface="+mn-ea"/>
                <a:cs typeface="+mn-cs"/>
              </a:rPr>
              <a:t>“Qualquer função contínua no intervalo fechado [a, b] pode ser uniformemente aproximada</a:t>
            </a:r>
            <a:r>
              <a:rPr lang="pt-BR" sz="1200" b="0" i="1" kern="1200" baseline="0" dirty="0">
                <a:solidFill>
                  <a:schemeClr val="tx1"/>
                </a:solidFill>
                <a:effectLst/>
                <a:latin typeface="+mn-lt"/>
                <a:ea typeface="+mn-ea"/>
                <a:cs typeface="+mn-cs"/>
              </a:rPr>
              <a:t> </a:t>
            </a:r>
            <a:r>
              <a:rPr lang="pt-BR" sz="1200" b="0" i="1" kern="1200" dirty="0">
                <a:solidFill>
                  <a:schemeClr val="tx1"/>
                </a:solidFill>
                <a:effectLst/>
                <a:latin typeface="+mn-lt"/>
                <a:ea typeface="+mn-ea"/>
                <a:cs typeface="+mn-cs"/>
              </a:rPr>
              <a:t>tão bem quanto desejado por um polinômio”, </a:t>
            </a:r>
            <a:r>
              <a:rPr lang="pt-BR" sz="1200" b="1" i="1" kern="1200" dirty="0">
                <a:solidFill>
                  <a:schemeClr val="tx1"/>
                </a:solidFill>
                <a:effectLst/>
                <a:latin typeface="+mn-lt"/>
                <a:ea typeface="+mn-ea"/>
                <a:cs typeface="+mn-cs"/>
              </a:rPr>
              <a:t>Teorema da aproximação de </a:t>
            </a:r>
            <a:r>
              <a:rPr lang="pt-BR" sz="1200" b="1" i="1" kern="1200" dirty="0" err="1">
                <a:solidFill>
                  <a:schemeClr val="tx1"/>
                </a:solidFill>
                <a:effectLst/>
                <a:latin typeface="+mn-lt"/>
                <a:ea typeface="+mn-ea"/>
                <a:cs typeface="+mn-cs"/>
              </a:rPr>
              <a:t>Weierstrass</a:t>
            </a:r>
            <a:r>
              <a:rPr lang="pt-BR" sz="1200" b="0" i="0" kern="1200" dirty="0">
                <a:solidFill>
                  <a:schemeClr val="tx1"/>
                </a:solidFill>
                <a:effectLst/>
                <a:latin typeface="+mn-lt"/>
                <a:ea typeface="+mn-ea"/>
                <a:cs typeface="+mn-cs"/>
              </a:rPr>
              <a:t>.</a:t>
            </a:r>
            <a:r>
              <a:rPr lang="pt-BR" dirty="0"/>
              <a:t> </a:t>
            </a:r>
            <a:br>
              <a:rPr lang="pt-BR" dirty="0"/>
            </a:br>
            <a:endParaRPr lang="pt-BR" dirty="0"/>
          </a:p>
          <a:p>
            <a:endParaRPr lang="pt-BR" dirty="0"/>
          </a:p>
        </p:txBody>
      </p:sp>
      <p:sp>
        <p:nvSpPr>
          <p:cNvPr id="4" name="Espaço Reservado para Número de Slide 3"/>
          <p:cNvSpPr>
            <a:spLocks noGrp="1"/>
          </p:cNvSpPr>
          <p:nvPr>
            <p:ph type="sldNum" sz="quarter" idx="5"/>
          </p:nvPr>
        </p:nvSpPr>
        <p:spPr/>
        <p:txBody>
          <a:bodyPr/>
          <a:lstStyle/>
          <a:p>
            <a:fld id="{F430A2A4-8C14-4B1A-AD48-7B6401078BF7}" type="slidenum">
              <a:rPr lang="pt-BR" smtClean="0"/>
              <a:t>46</a:t>
            </a:fld>
            <a:endParaRPr lang="pt-BR"/>
          </a:p>
        </p:txBody>
      </p:sp>
    </p:spTree>
    <p:extLst>
      <p:ext uri="{BB962C8B-B14F-4D97-AF65-F5344CB8AC3E}">
        <p14:creationId xmlns:p14="http://schemas.microsoft.com/office/powerpoint/2010/main" val="7057253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Em matemática, mais especificamente na teoria de grafos, um grafo direcionado (ou dígrafo) é um gráfico que é composto de um conjunto de vértices conectados por arestas, onde as arestas têm uma direção associada a eles.</a:t>
            </a:r>
          </a:p>
          <a:p>
            <a:endParaRPr lang="pt-BR" dirty="0"/>
          </a:p>
          <a:p>
            <a:r>
              <a:rPr lang="pt-BR" dirty="0"/>
              <a:t>Uma MLP é frequentemente usada para </a:t>
            </a:r>
            <a:r>
              <a:rPr lang="pt-BR" b="1" i="1" dirty="0"/>
              <a:t>classificação</a:t>
            </a:r>
            <a:r>
              <a:rPr lang="pt-BR" dirty="0"/>
              <a:t>, com cada saída correspondendo a uma classe binária diferente (por exemplo, spam/</a:t>
            </a:r>
            <a:r>
              <a:rPr lang="pt-BR" dirty="0" err="1"/>
              <a:t>ham</a:t>
            </a:r>
            <a:r>
              <a:rPr lang="pt-BR" dirty="0"/>
              <a:t>, urgente/não-urgente etc.). Quando as classes são exclusivas (por exemplo, classes 0 a 9 para classificação de dígitos), a camada de saída é tipicamente modificada substituindo as funções de ativação individuais por uma função softmax. A saída de cada neurônio corresponde à probabilidade estimada da classe correspondente. Observe que o sinal flui apenas em uma direção (das entradas às saídas); portanto, essa arquitetura é chamada</a:t>
            </a:r>
            <a:r>
              <a:rPr lang="pt-BR" baseline="0" dirty="0"/>
              <a:t> de </a:t>
            </a:r>
            <a:r>
              <a:rPr lang="pt-BR" dirty="0"/>
              <a:t>rede neural </a:t>
            </a:r>
            <a:r>
              <a:rPr lang="pt-BR" dirty="0" err="1"/>
              <a:t>feedforward</a:t>
            </a:r>
            <a:r>
              <a:rPr lang="pt-BR" dirty="0"/>
              <a:t> (FNN).</a:t>
            </a:r>
          </a:p>
          <a:p>
            <a:endParaRPr lang="pt-BR" dirty="0"/>
          </a:p>
          <a:p>
            <a:endParaRPr lang="pt-BR" dirty="0"/>
          </a:p>
        </p:txBody>
      </p:sp>
      <p:sp>
        <p:nvSpPr>
          <p:cNvPr id="4" name="Espaço Reservado para Número de Slide 3"/>
          <p:cNvSpPr>
            <a:spLocks noGrp="1"/>
          </p:cNvSpPr>
          <p:nvPr>
            <p:ph type="sldNum" sz="quarter" idx="5"/>
          </p:nvPr>
        </p:nvSpPr>
        <p:spPr/>
        <p:txBody>
          <a:bodyPr/>
          <a:lstStyle/>
          <a:p>
            <a:fld id="{F430A2A4-8C14-4B1A-AD48-7B6401078BF7}" type="slidenum">
              <a:rPr lang="pt-BR" smtClean="0"/>
              <a:t>4</a:t>
            </a:fld>
            <a:endParaRPr lang="pt-BR"/>
          </a:p>
        </p:txBody>
      </p:sp>
    </p:spTree>
    <p:extLst>
      <p:ext uri="{BB962C8B-B14F-4D97-AF65-F5344CB8AC3E}">
        <p14:creationId xmlns:p14="http://schemas.microsoft.com/office/powerpoint/2010/main" val="367943105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b="0" dirty="0">
                <a:solidFill>
                  <a:srgbClr val="00B0F0"/>
                </a:solidFill>
              </a:rPr>
              <a:t>E</a:t>
            </a:r>
            <a:r>
              <a:rPr lang="pt-BR" dirty="0"/>
              <a:t>xemplo:</a:t>
            </a:r>
            <a:r>
              <a:rPr lang="pt-BR" baseline="0" dirty="0"/>
              <a:t> </a:t>
            </a:r>
            <a:r>
              <a:rPr lang="pt-BR" dirty="0"/>
              <a:t>https://colab.research.google.com/github/zz4fap/t320_aprendizado_de_maquina/blob/main/notebooks/mlp/</a:t>
            </a:r>
            <a:r>
              <a:rPr lang="pt-BR" sz="1200" b="0" dirty="0">
                <a:solidFill>
                  <a:srgbClr val="00B0F0"/>
                </a:solidFill>
              </a:rPr>
              <a:t>function_approximation_classification.ipynb</a:t>
            </a:r>
            <a:endParaRPr lang="pt-BR" dirty="0"/>
          </a:p>
        </p:txBody>
      </p:sp>
      <p:sp>
        <p:nvSpPr>
          <p:cNvPr id="4" name="Espaço Reservado para Número de Slide 3"/>
          <p:cNvSpPr>
            <a:spLocks noGrp="1"/>
          </p:cNvSpPr>
          <p:nvPr>
            <p:ph type="sldNum" sz="quarter" idx="5"/>
          </p:nvPr>
        </p:nvSpPr>
        <p:spPr/>
        <p:txBody>
          <a:bodyPr/>
          <a:lstStyle/>
          <a:p>
            <a:fld id="{F430A2A4-8C14-4B1A-AD48-7B6401078BF7}" type="slidenum">
              <a:rPr lang="pt-BR" smtClean="0"/>
              <a:t>47</a:t>
            </a:fld>
            <a:endParaRPr lang="pt-BR"/>
          </a:p>
        </p:txBody>
      </p:sp>
    </p:spTree>
    <p:extLst>
      <p:ext uri="{BB962C8B-B14F-4D97-AF65-F5344CB8AC3E}">
        <p14:creationId xmlns:p14="http://schemas.microsoft.com/office/powerpoint/2010/main" val="399748781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b="0" dirty="0">
                <a:solidFill>
                  <a:srgbClr val="00B0F0"/>
                </a:solidFill>
              </a:rPr>
              <a:t>E</a:t>
            </a:r>
            <a:r>
              <a:rPr lang="pt-BR" dirty="0"/>
              <a:t>xemplo:</a:t>
            </a:r>
            <a:r>
              <a:rPr lang="pt-BR" baseline="0" dirty="0"/>
              <a:t> </a:t>
            </a:r>
            <a:r>
              <a:rPr lang="pt-BR" dirty="0"/>
              <a:t>https://colab.research.google.com/github/zz4fap/t320_aprendizado_de_maquina/blob/main/notebooks/mlp/</a:t>
            </a:r>
            <a:r>
              <a:rPr lang="pt-BR" sz="1200" b="0" dirty="0">
                <a:solidFill>
                  <a:srgbClr val="00B0F0"/>
                </a:solidFill>
              </a:rPr>
              <a:t>function_approximation_regression.ipynb</a:t>
            </a:r>
          </a:p>
          <a:p>
            <a:endParaRPr lang="pt-BR" dirty="0"/>
          </a:p>
        </p:txBody>
      </p:sp>
      <p:sp>
        <p:nvSpPr>
          <p:cNvPr id="4" name="Espaço Reservado para Número de Slide 3"/>
          <p:cNvSpPr>
            <a:spLocks noGrp="1"/>
          </p:cNvSpPr>
          <p:nvPr>
            <p:ph type="sldNum" sz="quarter" idx="5"/>
          </p:nvPr>
        </p:nvSpPr>
        <p:spPr/>
        <p:txBody>
          <a:bodyPr/>
          <a:lstStyle/>
          <a:p>
            <a:fld id="{F430A2A4-8C14-4B1A-AD48-7B6401078BF7}" type="slidenum">
              <a:rPr lang="pt-BR" smtClean="0"/>
              <a:t>48</a:t>
            </a:fld>
            <a:endParaRPr lang="pt-BR"/>
          </a:p>
        </p:txBody>
      </p:sp>
    </p:spTree>
    <p:extLst>
      <p:ext uri="{BB962C8B-B14F-4D97-AF65-F5344CB8AC3E}">
        <p14:creationId xmlns:p14="http://schemas.microsoft.com/office/powerpoint/2010/main" val="14582125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b="1" dirty="0"/>
              <a:t>Laboratório #7:</a:t>
            </a:r>
            <a:r>
              <a:rPr lang="pt-BR" sz="1200" dirty="0"/>
              <a:t> https://mybinder.org/v2/gh/zz4fap/t320_aprendizado_de_maquina/main?filepath=labs%2FLaboratorio7.ipynb</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b="1" dirty="0"/>
              <a:t>Laboratório #7: </a:t>
            </a:r>
            <a:r>
              <a:rPr lang="pt-BR" dirty="0"/>
              <a:t>https://colab.research.google.com/github/zz4fap/t320_aprendizado_de_maquina/blob/main/labs/</a:t>
            </a:r>
            <a:r>
              <a:rPr lang="pt-BR" sz="1200" dirty="0"/>
              <a:t>Laboratorio7.ipynb</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dirty="0"/>
          </a:p>
          <a:p>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49</a:t>
            </a:fld>
            <a:endParaRPr lang="nl-BE"/>
          </a:p>
        </p:txBody>
      </p:sp>
    </p:spTree>
    <p:extLst>
      <p:ext uri="{BB962C8B-B14F-4D97-AF65-F5344CB8AC3E}">
        <p14:creationId xmlns:p14="http://schemas.microsoft.com/office/powerpoint/2010/main" val="91522345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F430A2A4-8C14-4B1A-AD48-7B6401078BF7}" type="slidenum">
              <a:rPr lang="pt-BR" smtClean="0"/>
              <a:t>54</a:t>
            </a:fld>
            <a:endParaRPr lang="pt-BR"/>
          </a:p>
        </p:txBody>
      </p:sp>
    </p:spTree>
    <p:extLst>
      <p:ext uri="{BB962C8B-B14F-4D97-AF65-F5344CB8AC3E}">
        <p14:creationId xmlns:p14="http://schemas.microsoft.com/office/powerpoint/2010/main" val="13953169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Em matemática, mais especificamente na teoria de grafos, um grafo direcionado (ou dígrafo) é um gráfico que é composto de um conjunto de vértices conectados por arestas, onde as arestas têm uma direção associada a eles.</a:t>
            </a:r>
          </a:p>
          <a:p>
            <a:endParaRPr lang="pt-BR" dirty="0"/>
          </a:p>
          <a:p>
            <a:r>
              <a:rPr lang="pt-BR" dirty="0"/>
              <a:t>Uma MLP é frequentemente usada para </a:t>
            </a:r>
            <a:r>
              <a:rPr lang="pt-BR" b="1" i="1" dirty="0"/>
              <a:t>classificação</a:t>
            </a:r>
            <a:r>
              <a:rPr lang="pt-BR" dirty="0"/>
              <a:t>, com cada saída correspondendo a uma classe binária diferente (por exemplo, spam/</a:t>
            </a:r>
            <a:r>
              <a:rPr lang="pt-BR" dirty="0" err="1"/>
              <a:t>ham</a:t>
            </a:r>
            <a:r>
              <a:rPr lang="pt-BR" dirty="0"/>
              <a:t>, urgente/não-urgente etc.). Quando as classes são exclusivas (por exemplo, classes 0 a 9 para classificação de dígitos), a camada de saída é tipicamente modificada substituindo as funções de ativação individuais por uma função softmax. A saída de cada neurônio corresponde à probabilidade estimada da classe correspondente. Observe que o sinal flui apenas em uma direção (das entradas às saídas); portanto, essa arquitetura é chamada</a:t>
            </a:r>
            <a:r>
              <a:rPr lang="pt-BR" baseline="0" dirty="0"/>
              <a:t> de </a:t>
            </a:r>
            <a:r>
              <a:rPr lang="pt-BR" dirty="0"/>
              <a:t>rede neural </a:t>
            </a:r>
            <a:r>
              <a:rPr lang="pt-BR" dirty="0" err="1"/>
              <a:t>feedforward</a:t>
            </a:r>
            <a:r>
              <a:rPr lang="pt-BR" dirty="0"/>
              <a:t> (FNN).</a:t>
            </a:r>
          </a:p>
          <a:p>
            <a:endParaRPr lang="pt-BR" dirty="0"/>
          </a:p>
          <a:p>
            <a:endParaRPr lang="pt-BR" dirty="0"/>
          </a:p>
        </p:txBody>
      </p:sp>
      <p:sp>
        <p:nvSpPr>
          <p:cNvPr id="4" name="Espaço Reservado para Número de Slide 3"/>
          <p:cNvSpPr>
            <a:spLocks noGrp="1"/>
          </p:cNvSpPr>
          <p:nvPr>
            <p:ph type="sldNum" sz="quarter" idx="5"/>
          </p:nvPr>
        </p:nvSpPr>
        <p:spPr/>
        <p:txBody>
          <a:bodyPr/>
          <a:lstStyle/>
          <a:p>
            <a:fld id="{F430A2A4-8C14-4B1A-AD48-7B6401078BF7}" type="slidenum">
              <a:rPr lang="pt-BR" smtClean="0"/>
              <a:t>5</a:t>
            </a:fld>
            <a:endParaRPr lang="pt-BR"/>
          </a:p>
        </p:txBody>
      </p:sp>
    </p:spTree>
    <p:extLst>
      <p:ext uri="{BB962C8B-B14F-4D97-AF65-F5344CB8AC3E}">
        <p14:creationId xmlns:p14="http://schemas.microsoft.com/office/powerpoint/2010/main" val="38883401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Em matemática, mais especificamente na teoria de grafos, um grafo direcionado (ou dígrafo) é um gráfico que é composto de um conjunto de vértices conectados por arestas, onde as arestas têm uma direção associada a eles.</a:t>
            </a:r>
          </a:p>
          <a:p>
            <a:endParaRPr lang="pt-BR" dirty="0"/>
          </a:p>
          <a:p>
            <a:r>
              <a:rPr lang="pt-BR" dirty="0"/>
              <a:t>Uma MLP é frequentemente usada para </a:t>
            </a:r>
            <a:r>
              <a:rPr lang="pt-BR" b="1" i="1" dirty="0"/>
              <a:t>classificação</a:t>
            </a:r>
            <a:r>
              <a:rPr lang="pt-BR" dirty="0"/>
              <a:t>, com cada saída correspondendo a uma classe binária diferente (por exemplo, spam/</a:t>
            </a:r>
            <a:r>
              <a:rPr lang="pt-BR" dirty="0" err="1"/>
              <a:t>ham</a:t>
            </a:r>
            <a:r>
              <a:rPr lang="pt-BR" dirty="0"/>
              <a:t>, urgente/não-urgente etc.). Quando as classes são exclusivas (por exemplo, classes 0 a 9 para classificação de dígitos), a camada de saída é tipicamente modificada substituindo as funções de ativação individuais por uma função softmax. A saída de cada neurônio corresponde à probabilidade estimada da classe correspondente. Observe que o sinal flui apenas em uma direção (das entradas às saídas); portanto, essa arquitetura é chamada</a:t>
            </a:r>
            <a:r>
              <a:rPr lang="pt-BR" baseline="0" dirty="0"/>
              <a:t> de </a:t>
            </a:r>
            <a:r>
              <a:rPr lang="pt-BR" dirty="0"/>
              <a:t>rede neural </a:t>
            </a:r>
            <a:r>
              <a:rPr lang="pt-BR" dirty="0" err="1"/>
              <a:t>feedforward</a:t>
            </a:r>
            <a:r>
              <a:rPr lang="pt-BR" dirty="0"/>
              <a:t> (FNN).</a:t>
            </a:r>
          </a:p>
          <a:p>
            <a:endParaRPr lang="pt-BR" dirty="0"/>
          </a:p>
          <a:p>
            <a:endParaRPr lang="pt-BR" dirty="0"/>
          </a:p>
        </p:txBody>
      </p:sp>
      <p:sp>
        <p:nvSpPr>
          <p:cNvPr id="4" name="Espaço Reservado para Número de Slide 3"/>
          <p:cNvSpPr>
            <a:spLocks noGrp="1"/>
          </p:cNvSpPr>
          <p:nvPr>
            <p:ph type="sldNum" sz="quarter" idx="5"/>
          </p:nvPr>
        </p:nvSpPr>
        <p:spPr/>
        <p:txBody>
          <a:bodyPr/>
          <a:lstStyle/>
          <a:p>
            <a:fld id="{F430A2A4-8C14-4B1A-AD48-7B6401078BF7}" type="slidenum">
              <a:rPr lang="pt-BR" smtClean="0"/>
              <a:t>6</a:t>
            </a:fld>
            <a:endParaRPr lang="pt-BR"/>
          </a:p>
        </p:txBody>
      </p:sp>
    </p:spTree>
    <p:extLst>
      <p:ext uri="{BB962C8B-B14F-4D97-AF65-F5344CB8AC3E}">
        <p14:creationId xmlns:p14="http://schemas.microsoft.com/office/powerpoint/2010/main" val="16696212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Em matemática, mais especificamente na teoria de grafos, um grafo direcionado (ou dígrafo) é um gráfico que é composto de um conjunto de vértices conectados por arestas, onde as arestas têm uma direção associada a eles.</a:t>
            </a:r>
          </a:p>
          <a:p>
            <a:endParaRPr lang="pt-BR" dirty="0"/>
          </a:p>
          <a:p>
            <a:r>
              <a:rPr lang="pt-BR" dirty="0"/>
              <a:t>Uma MLP é frequentemente usada para </a:t>
            </a:r>
            <a:r>
              <a:rPr lang="pt-BR" b="1" i="1" dirty="0"/>
              <a:t>classificação</a:t>
            </a:r>
            <a:r>
              <a:rPr lang="pt-BR" dirty="0"/>
              <a:t>, com cada saída correspondendo a uma classe binária diferente (por exemplo, spam/</a:t>
            </a:r>
            <a:r>
              <a:rPr lang="pt-BR" dirty="0" err="1"/>
              <a:t>ham</a:t>
            </a:r>
            <a:r>
              <a:rPr lang="pt-BR" dirty="0"/>
              <a:t>, urgente/não-urgente etc.). Quando as classes são exclusivas (por exemplo, classes 0 a 9 para classificação de dígitos), a camada de saída é tipicamente modificada substituindo as funções de ativação individuais por uma função softmax. A saída de cada neurônio corresponde à probabilidade estimada da classe correspondente. Observe que o sinal flui apenas em uma direção (das entradas às saídas); portanto, essa arquitetura é chamada</a:t>
            </a:r>
            <a:r>
              <a:rPr lang="pt-BR" baseline="0" dirty="0"/>
              <a:t> de </a:t>
            </a:r>
            <a:r>
              <a:rPr lang="pt-BR" dirty="0"/>
              <a:t>rede neural </a:t>
            </a:r>
            <a:r>
              <a:rPr lang="pt-BR" dirty="0" err="1"/>
              <a:t>feedforward</a:t>
            </a:r>
            <a:r>
              <a:rPr lang="pt-BR" dirty="0"/>
              <a:t> (FNN).</a:t>
            </a:r>
          </a:p>
          <a:p>
            <a:endParaRPr lang="pt-BR" dirty="0"/>
          </a:p>
          <a:p>
            <a:endParaRPr lang="pt-BR" dirty="0"/>
          </a:p>
        </p:txBody>
      </p:sp>
      <p:sp>
        <p:nvSpPr>
          <p:cNvPr id="4" name="Espaço Reservado para Número de Slide 3"/>
          <p:cNvSpPr>
            <a:spLocks noGrp="1"/>
          </p:cNvSpPr>
          <p:nvPr>
            <p:ph type="sldNum" sz="quarter" idx="5"/>
          </p:nvPr>
        </p:nvSpPr>
        <p:spPr/>
        <p:txBody>
          <a:bodyPr/>
          <a:lstStyle/>
          <a:p>
            <a:fld id="{F430A2A4-8C14-4B1A-AD48-7B6401078BF7}" type="slidenum">
              <a:rPr lang="pt-BR" smtClean="0"/>
              <a:t>7</a:t>
            </a:fld>
            <a:endParaRPr lang="pt-BR"/>
          </a:p>
        </p:txBody>
      </p:sp>
    </p:spTree>
    <p:extLst>
      <p:ext uri="{BB962C8B-B14F-4D97-AF65-F5344CB8AC3E}">
        <p14:creationId xmlns:p14="http://schemas.microsoft.com/office/powerpoint/2010/main" val="33179960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Em matemática, mais especificamente na teoria de grafos, um grafo direcionado (ou dígrafo) é um gráfico que é composto de um conjunto de vértices conectados por arestas, onde as arestas têm uma direção associada a eles.</a:t>
            </a:r>
          </a:p>
          <a:p>
            <a:endParaRPr lang="pt-BR" dirty="0"/>
          </a:p>
          <a:p>
            <a:r>
              <a:rPr lang="pt-BR" dirty="0"/>
              <a:t>Uma MLP é frequentemente usada para </a:t>
            </a:r>
            <a:r>
              <a:rPr lang="pt-BR" b="1" i="1" dirty="0"/>
              <a:t>classificação</a:t>
            </a:r>
            <a:r>
              <a:rPr lang="pt-BR" dirty="0"/>
              <a:t>, com cada saída correspondendo a uma classe binária diferente (por exemplo, spam/</a:t>
            </a:r>
            <a:r>
              <a:rPr lang="pt-BR" dirty="0" err="1"/>
              <a:t>ham</a:t>
            </a:r>
            <a:r>
              <a:rPr lang="pt-BR" dirty="0"/>
              <a:t>, urgente/não-urgente etc.). Quando as classes são exclusivas (por exemplo, classes 0 a 9 para classificação de dígitos), a camada de saída é tipicamente modificada substituindo as funções de ativação individuais por uma função softmax. A saída de cada neurônio corresponde à probabilidade estimada da classe correspondente. Observe que o sinal flui apenas em uma direção (das entradas às saídas); portanto, essa arquitetura é chamada</a:t>
            </a:r>
            <a:r>
              <a:rPr lang="pt-BR" baseline="0" dirty="0"/>
              <a:t> de </a:t>
            </a:r>
            <a:r>
              <a:rPr lang="pt-BR" dirty="0"/>
              <a:t>rede neural </a:t>
            </a:r>
            <a:r>
              <a:rPr lang="pt-BR" dirty="0" err="1"/>
              <a:t>feedforward</a:t>
            </a:r>
            <a:r>
              <a:rPr lang="pt-BR" dirty="0"/>
              <a:t> (FNN).</a:t>
            </a:r>
          </a:p>
          <a:p>
            <a:endParaRPr lang="pt-BR" dirty="0"/>
          </a:p>
          <a:p>
            <a:endParaRPr lang="pt-BR" dirty="0"/>
          </a:p>
        </p:txBody>
      </p:sp>
      <p:sp>
        <p:nvSpPr>
          <p:cNvPr id="4" name="Espaço Reservado para Número de Slide 3"/>
          <p:cNvSpPr>
            <a:spLocks noGrp="1"/>
          </p:cNvSpPr>
          <p:nvPr>
            <p:ph type="sldNum" sz="quarter" idx="5"/>
          </p:nvPr>
        </p:nvSpPr>
        <p:spPr/>
        <p:txBody>
          <a:bodyPr/>
          <a:lstStyle/>
          <a:p>
            <a:fld id="{F430A2A4-8C14-4B1A-AD48-7B6401078BF7}" type="slidenum">
              <a:rPr lang="pt-BR" smtClean="0"/>
              <a:t>8</a:t>
            </a:fld>
            <a:endParaRPr lang="pt-BR"/>
          </a:p>
        </p:txBody>
      </p:sp>
    </p:spTree>
    <p:extLst>
      <p:ext uri="{BB962C8B-B14F-4D97-AF65-F5344CB8AC3E}">
        <p14:creationId xmlns:p14="http://schemas.microsoft.com/office/powerpoint/2010/main" val="7126214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Variando-se os pesos das</a:t>
            </a:r>
            <a:r>
              <a:rPr lang="pt-BR" baseline="0" dirty="0"/>
              <a:t> unidades que formam a rede</a:t>
            </a:r>
            <a:r>
              <a:rPr lang="pt-BR" dirty="0"/>
              <a:t>, forma-se um repertório de diferentes</a:t>
            </a:r>
            <a:r>
              <a:rPr lang="pt-BR" baseline="0" dirty="0"/>
              <a:t> tipos de </a:t>
            </a:r>
            <a:r>
              <a:rPr lang="pt-BR" dirty="0"/>
              <a:t>funções com diferentes escalas e orientações. A partir desse repertório, por meio de algoritmos de aprendizado, a rede neural constrói mapeamentos capazes de resolver problemas.</a:t>
            </a:r>
          </a:p>
          <a:p>
            <a:endParaRPr lang="pt-BR" dirty="0"/>
          </a:p>
          <a:p>
            <a:r>
              <a:rPr lang="pt-BR" dirty="0"/>
              <a:t>Para que uma rede MLP pudesse ser treinada corretamente, em </a:t>
            </a:r>
            <a:r>
              <a:rPr lang="pt-BR" sz="1200" b="0" i="0" kern="1200" dirty="0">
                <a:solidFill>
                  <a:schemeClr val="tx1"/>
                </a:solidFill>
                <a:effectLst/>
                <a:latin typeface="+mn-lt"/>
                <a:ea typeface="+mn-ea"/>
                <a:cs typeface="+mn-cs"/>
              </a:rPr>
              <a:t>1986 D. E. </a:t>
            </a:r>
            <a:r>
              <a:rPr lang="pt-BR" sz="1200" b="0" i="0" kern="1200" dirty="0" err="1">
                <a:solidFill>
                  <a:schemeClr val="tx1"/>
                </a:solidFill>
                <a:effectLst/>
                <a:latin typeface="+mn-lt"/>
                <a:ea typeface="+mn-ea"/>
                <a:cs typeface="+mn-cs"/>
              </a:rPr>
              <a:t>Rumelhart</a:t>
            </a:r>
            <a:r>
              <a:rPr lang="pt-BR" dirty="0"/>
              <a:t> e</a:t>
            </a:r>
            <a:r>
              <a:rPr lang="pt-BR" baseline="0" dirty="0"/>
              <a:t> seus colegas, </a:t>
            </a:r>
            <a:r>
              <a:rPr lang="pt-BR" dirty="0"/>
              <a:t>fizeram uma alteração fundamental na arquitetura do perceptron: substituíram a função </a:t>
            </a:r>
            <a:r>
              <a:rPr lang="pt-BR" dirty="0" err="1"/>
              <a:t>step</a:t>
            </a:r>
            <a:r>
              <a:rPr lang="pt-BR" dirty="0"/>
              <a:t> pela função logística (ou sigmoide).</a:t>
            </a:r>
            <a:r>
              <a:rPr lang="pt-BR" baseline="0" dirty="0"/>
              <a:t> </a:t>
            </a:r>
            <a:r>
              <a:rPr lang="pt-BR" dirty="0"/>
              <a:t>Isso foi essencial porque a função </a:t>
            </a:r>
            <a:r>
              <a:rPr lang="pt-BR" dirty="0" err="1"/>
              <a:t>step</a:t>
            </a:r>
            <a:r>
              <a:rPr lang="pt-BR" dirty="0"/>
              <a:t> contém apenas segmentos planos, portanto, não há gradiente com o qual se trabalhar (i.e.,</a:t>
            </a:r>
            <a:r>
              <a:rPr lang="pt-BR" baseline="0" dirty="0"/>
              <a:t> o </a:t>
            </a:r>
            <a:r>
              <a:rPr lang="pt-BR" baseline="0" dirty="0" err="1"/>
              <a:t>algortimo</a:t>
            </a:r>
            <a:r>
              <a:rPr lang="pt-BR" baseline="0" dirty="0"/>
              <a:t> do gradiente descendente </a:t>
            </a:r>
            <a:r>
              <a:rPr lang="pt-BR" dirty="0"/>
              <a:t>não pode se mover em uma superfície plana, ou seja, com gradiente igual a zero), enquanto isso, a função logística possui derivada diferente de zero e bem definida em todos os pontos, permitindo que </a:t>
            </a:r>
            <a:r>
              <a:rPr lang="pt-BR" baseline="0" dirty="0"/>
              <a:t>o </a:t>
            </a:r>
            <a:r>
              <a:rPr lang="pt-BR" baseline="0" dirty="0" err="1"/>
              <a:t>algortimo</a:t>
            </a:r>
            <a:r>
              <a:rPr lang="pt-BR" baseline="0" dirty="0"/>
              <a:t> do gradiente descendente </a:t>
            </a:r>
            <a:r>
              <a:rPr lang="pt-BR" dirty="0"/>
              <a:t>faça progresso a cada passo.</a:t>
            </a:r>
          </a:p>
          <a:p>
            <a:endParaRPr lang="pt-BR" dirty="0"/>
          </a:p>
          <a:p>
            <a:endParaRPr lang="pt-BR" dirty="0"/>
          </a:p>
          <a:p>
            <a:endParaRPr lang="pt-BR" dirty="0"/>
          </a:p>
        </p:txBody>
      </p:sp>
      <p:sp>
        <p:nvSpPr>
          <p:cNvPr id="4" name="Espaço Reservado para Número de Slide 3"/>
          <p:cNvSpPr>
            <a:spLocks noGrp="1"/>
          </p:cNvSpPr>
          <p:nvPr>
            <p:ph type="sldNum" sz="quarter" idx="5"/>
          </p:nvPr>
        </p:nvSpPr>
        <p:spPr/>
        <p:txBody>
          <a:bodyPr/>
          <a:lstStyle/>
          <a:p>
            <a:fld id="{F430A2A4-8C14-4B1A-AD48-7B6401078BF7}" type="slidenum">
              <a:rPr lang="pt-BR" smtClean="0"/>
              <a:t>9</a:t>
            </a:fld>
            <a:endParaRPr lang="pt-BR"/>
          </a:p>
        </p:txBody>
      </p:sp>
    </p:spTree>
    <p:extLst>
      <p:ext uri="{BB962C8B-B14F-4D97-AF65-F5344CB8AC3E}">
        <p14:creationId xmlns:p14="http://schemas.microsoft.com/office/powerpoint/2010/main" val="23409939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pt-B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pt-BR"/>
          </a:p>
        </p:txBody>
      </p:sp>
      <p:sp>
        <p:nvSpPr>
          <p:cNvPr id="4" name="Date Placeholder 3"/>
          <p:cNvSpPr>
            <a:spLocks noGrp="1"/>
          </p:cNvSpPr>
          <p:nvPr>
            <p:ph type="dt" sz="half" idx="10"/>
          </p:nvPr>
        </p:nvSpPr>
        <p:spPr/>
        <p:txBody>
          <a:bodyPr/>
          <a:lstStyle/>
          <a:p>
            <a:fld id="{221D0464-8C8A-49C0-859F-777E51766A35}" type="datetimeFigureOut">
              <a:rPr lang="pt-BR" smtClean="0"/>
              <a:t>31/10/2025</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5CB2E8FC-741C-4BF1-B071-7D772D706EF9}" type="slidenum">
              <a:rPr lang="pt-BR" smtClean="0"/>
              <a:t>‹nº›</a:t>
            </a:fld>
            <a:endParaRPr lang="pt-BR"/>
          </a:p>
        </p:txBody>
      </p:sp>
    </p:spTree>
    <p:extLst>
      <p:ext uri="{BB962C8B-B14F-4D97-AF65-F5344CB8AC3E}">
        <p14:creationId xmlns:p14="http://schemas.microsoft.com/office/powerpoint/2010/main" val="2208614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pt-B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4" name="Date Placeholder 3"/>
          <p:cNvSpPr>
            <a:spLocks noGrp="1"/>
          </p:cNvSpPr>
          <p:nvPr>
            <p:ph type="dt" sz="half" idx="10"/>
          </p:nvPr>
        </p:nvSpPr>
        <p:spPr/>
        <p:txBody>
          <a:bodyPr/>
          <a:lstStyle/>
          <a:p>
            <a:fld id="{221D0464-8C8A-49C0-859F-777E51766A35}" type="datetimeFigureOut">
              <a:rPr lang="pt-BR" smtClean="0"/>
              <a:t>31/10/2025</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5CB2E8FC-741C-4BF1-B071-7D772D706EF9}" type="slidenum">
              <a:rPr lang="pt-BR" smtClean="0"/>
              <a:t>‹nº›</a:t>
            </a:fld>
            <a:endParaRPr lang="pt-BR"/>
          </a:p>
        </p:txBody>
      </p:sp>
    </p:spTree>
    <p:extLst>
      <p:ext uri="{BB962C8B-B14F-4D97-AF65-F5344CB8AC3E}">
        <p14:creationId xmlns:p14="http://schemas.microsoft.com/office/powerpoint/2010/main" val="10139509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pt-B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4" name="Date Placeholder 3"/>
          <p:cNvSpPr>
            <a:spLocks noGrp="1"/>
          </p:cNvSpPr>
          <p:nvPr>
            <p:ph type="dt" sz="half" idx="10"/>
          </p:nvPr>
        </p:nvSpPr>
        <p:spPr/>
        <p:txBody>
          <a:bodyPr/>
          <a:lstStyle/>
          <a:p>
            <a:fld id="{221D0464-8C8A-49C0-859F-777E51766A35}" type="datetimeFigureOut">
              <a:rPr lang="pt-BR" smtClean="0"/>
              <a:t>31/10/2025</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5CB2E8FC-741C-4BF1-B071-7D772D706EF9}" type="slidenum">
              <a:rPr lang="pt-BR" smtClean="0"/>
              <a:t>‹nº›</a:t>
            </a:fld>
            <a:endParaRPr lang="pt-BR"/>
          </a:p>
        </p:txBody>
      </p:sp>
    </p:spTree>
    <p:extLst>
      <p:ext uri="{BB962C8B-B14F-4D97-AF65-F5344CB8AC3E}">
        <p14:creationId xmlns:p14="http://schemas.microsoft.com/office/powerpoint/2010/main" val="34445891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pt-B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4" name="Date Placeholder 3"/>
          <p:cNvSpPr>
            <a:spLocks noGrp="1"/>
          </p:cNvSpPr>
          <p:nvPr>
            <p:ph type="dt" sz="half" idx="10"/>
          </p:nvPr>
        </p:nvSpPr>
        <p:spPr/>
        <p:txBody>
          <a:bodyPr/>
          <a:lstStyle/>
          <a:p>
            <a:fld id="{221D0464-8C8A-49C0-859F-777E51766A35}" type="datetimeFigureOut">
              <a:rPr lang="pt-BR" smtClean="0"/>
              <a:t>31/10/2025</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5CB2E8FC-741C-4BF1-B071-7D772D706EF9}" type="slidenum">
              <a:rPr lang="pt-BR" smtClean="0"/>
              <a:t>‹nº›</a:t>
            </a:fld>
            <a:endParaRPr lang="pt-BR"/>
          </a:p>
        </p:txBody>
      </p:sp>
    </p:spTree>
    <p:extLst>
      <p:ext uri="{BB962C8B-B14F-4D97-AF65-F5344CB8AC3E}">
        <p14:creationId xmlns:p14="http://schemas.microsoft.com/office/powerpoint/2010/main" val="34351458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pt-B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21D0464-8C8A-49C0-859F-777E51766A35}" type="datetimeFigureOut">
              <a:rPr lang="pt-BR" smtClean="0"/>
              <a:t>31/10/2025</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5CB2E8FC-741C-4BF1-B071-7D772D706EF9}" type="slidenum">
              <a:rPr lang="pt-BR" smtClean="0"/>
              <a:t>‹nº›</a:t>
            </a:fld>
            <a:endParaRPr lang="pt-BR"/>
          </a:p>
        </p:txBody>
      </p:sp>
    </p:spTree>
    <p:extLst>
      <p:ext uri="{BB962C8B-B14F-4D97-AF65-F5344CB8AC3E}">
        <p14:creationId xmlns:p14="http://schemas.microsoft.com/office/powerpoint/2010/main" val="18752136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pt-B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5" name="Date Placeholder 4"/>
          <p:cNvSpPr>
            <a:spLocks noGrp="1"/>
          </p:cNvSpPr>
          <p:nvPr>
            <p:ph type="dt" sz="half" idx="10"/>
          </p:nvPr>
        </p:nvSpPr>
        <p:spPr/>
        <p:txBody>
          <a:bodyPr/>
          <a:lstStyle/>
          <a:p>
            <a:fld id="{221D0464-8C8A-49C0-859F-777E51766A35}" type="datetimeFigureOut">
              <a:rPr lang="pt-BR" smtClean="0"/>
              <a:t>31/10/2025</a:t>
            </a:fld>
            <a:endParaRPr lang="pt-BR"/>
          </a:p>
        </p:txBody>
      </p:sp>
      <p:sp>
        <p:nvSpPr>
          <p:cNvPr id="6" name="Footer Placeholder 5"/>
          <p:cNvSpPr>
            <a:spLocks noGrp="1"/>
          </p:cNvSpPr>
          <p:nvPr>
            <p:ph type="ftr" sz="quarter" idx="11"/>
          </p:nvPr>
        </p:nvSpPr>
        <p:spPr/>
        <p:txBody>
          <a:bodyPr/>
          <a:lstStyle/>
          <a:p>
            <a:endParaRPr lang="pt-BR"/>
          </a:p>
        </p:txBody>
      </p:sp>
      <p:sp>
        <p:nvSpPr>
          <p:cNvPr id="7" name="Slide Number Placeholder 6"/>
          <p:cNvSpPr>
            <a:spLocks noGrp="1"/>
          </p:cNvSpPr>
          <p:nvPr>
            <p:ph type="sldNum" sz="quarter" idx="12"/>
          </p:nvPr>
        </p:nvSpPr>
        <p:spPr/>
        <p:txBody>
          <a:bodyPr/>
          <a:lstStyle/>
          <a:p>
            <a:fld id="{5CB2E8FC-741C-4BF1-B071-7D772D706EF9}" type="slidenum">
              <a:rPr lang="pt-BR" smtClean="0"/>
              <a:t>‹nº›</a:t>
            </a:fld>
            <a:endParaRPr lang="pt-BR"/>
          </a:p>
        </p:txBody>
      </p:sp>
    </p:spTree>
    <p:extLst>
      <p:ext uri="{BB962C8B-B14F-4D97-AF65-F5344CB8AC3E}">
        <p14:creationId xmlns:p14="http://schemas.microsoft.com/office/powerpoint/2010/main" val="29636662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pt-B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7" name="Date Placeholder 6"/>
          <p:cNvSpPr>
            <a:spLocks noGrp="1"/>
          </p:cNvSpPr>
          <p:nvPr>
            <p:ph type="dt" sz="half" idx="10"/>
          </p:nvPr>
        </p:nvSpPr>
        <p:spPr/>
        <p:txBody>
          <a:bodyPr/>
          <a:lstStyle/>
          <a:p>
            <a:fld id="{221D0464-8C8A-49C0-859F-777E51766A35}" type="datetimeFigureOut">
              <a:rPr lang="pt-BR" smtClean="0"/>
              <a:t>31/10/2025</a:t>
            </a:fld>
            <a:endParaRPr lang="pt-BR"/>
          </a:p>
        </p:txBody>
      </p:sp>
      <p:sp>
        <p:nvSpPr>
          <p:cNvPr id="8" name="Footer Placeholder 7"/>
          <p:cNvSpPr>
            <a:spLocks noGrp="1"/>
          </p:cNvSpPr>
          <p:nvPr>
            <p:ph type="ftr" sz="quarter" idx="11"/>
          </p:nvPr>
        </p:nvSpPr>
        <p:spPr/>
        <p:txBody>
          <a:bodyPr/>
          <a:lstStyle/>
          <a:p>
            <a:endParaRPr lang="pt-BR"/>
          </a:p>
        </p:txBody>
      </p:sp>
      <p:sp>
        <p:nvSpPr>
          <p:cNvPr id="9" name="Slide Number Placeholder 8"/>
          <p:cNvSpPr>
            <a:spLocks noGrp="1"/>
          </p:cNvSpPr>
          <p:nvPr>
            <p:ph type="sldNum" sz="quarter" idx="12"/>
          </p:nvPr>
        </p:nvSpPr>
        <p:spPr/>
        <p:txBody>
          <a:bodyPr/>
          <a:lstStyle/>
          <a:p>
            <a:fld id="{5CB2E8FC-741C-4BF1-B071-7D772D706EF9}" type="slidenum">
              <a:rPr lang="pt-BR" smtClean="0"/>
              <a:t>‹nº›</a:t>
            </a:fld>
            <a:endParaRPr lang="pt-BR"/>
          </a:p>
        </p:txBody>
      </p:sp>
    </p:spTree>
    <p:extLst>
      <p:ext uri="{BB962C8B-B14F-4D97-AF65-F5344CB8AC3E}">
        <p14:creationId xmlns:p14="http://schemas.microsoft.com/office/powerpoint/2010/main" val="26039676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pt-BR"/>
          </a:p>
        </p:txBody>
      </p:sp>
      <p:sp>
        <p:nvSpPr>
          <p:cNvPr id="3" name="Date Placeholder 2"/>
          <p:cNvSpPr>
            <a:spLocks noGrp="1"/>
          </p:cNvSpPr>
          <p:nvPr>
            <p:ph type="dt" sz="half" idx="10"/>
          </p:nvPr>
        </p:nvSpPr>
        <p:spPr/>
        <p:txBody>
          <a:bodyPr/>
          <a:lstStyle/>
          <a:p>
            <a:fld id="{221D0464-8C8A-49C0-859F-777E51766A35}" type="datetimeFigureOut">
              <a:rPr lang="pt-BR" smtClean="0"/>
              <a:t>31/10/2025</a:t>
            </a:fld>
            <a:endParaRPr lang="pt-BR"/>
          </a:p>
        </p:txBody>
      </p:sp>
      <p:sp>
        <p:nvSpPr>
          <p:cNvPr id="4" name="Footer Placeholder 3"/>
          <p:cNvSpPr>
            <a:spLocks noGrp="1"/>
          </p:cNvSpPr>
          <p:nvPr>
            <p:ph type="ftr" sz="quarter" idx="11"/>
          </p:nvPr>
        </p:nvSpPr>
        <p:spPr/>
        <p:txBody>
          <a:bodyPr/>
          <a:lstStyle/>
          <a:p>
            <a:endParaRPr lang="pt-BR"/>
          </a:p>
        </p:txBody>
      </p:sp>
      <p:sp>
        <p:nvSpPr>
          <p:cNvPr id="5" name="Slide Number Placeholder 4"/>
          <p:cNvSpPr>
            <a:spLocks noGrp="1"/>
          </p:cNvSpPr>
          <p:nvPr>
            <p:ph type="sldNum" sz="quarter" idx="12"/>
          </p:nvPr>
        </p:nvSpPr>
        <p:spPr/>
        <p:txBody>
          <a:bodyPr/>
          <a:lstStyle/>
          <a:p>
            <a:fld id="{5CB2E8FC-741C-4BF1-B071-7D772D706EF9}" type="slidenum">
              <a:rPr lang="pt-BR" smtClean="0"/>
              <a:t>‹nº›</a:t>
            </a:fld>
            <a:endParaRPr lang="pt-BR"/>
          </a:p>
        </p:txBody>
      </p:sp>
    </p:spTree>
    <p:extLst>
      <p:ext uri="{BB962C8B-B14F-4D97-AF65-F5344CB8AC3E}">
        <p14:creationId xmlns:p14="http://schemas.microsoft.com/office/powerpoint/2010/main" val="29014102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21D0464-8C8A-49C0-859F-777E51766A35}" type="datetimeFigureOut">
              <a:rPr lang="pt-BR" smtClean="0"/>
              <a:t>31/10/2025</a:t>
            </a:fld>
            <a:endParaRPr lang="pt-BR"/>
          </a:p>
        </p:txBody>
      </p:sp>
      <p:sp>
        <p:nvSpPr>
          <p:cNvPr id="3" name="Footer Placeholder 2"/>
          <p:cNvSpPr>
            <a:spLocks noGrp="1"/>
          </p:cNvSpPr>
          <p:nvPr>
            <p:ph type="ftr" sz="quarter" idx="11"/>
          </p:nvPr>
        </p:nvSpPr>
        <p:spPr/>
        <p:txBody>
          <a:bodyPr/>
          <a:lstStyle/>
          <a:p>
            <a:endParaRPr lang="pt-BR"/>
          </a:p>
        </p:txBody>
      </p:sp>
      <p:sp>
        <p:nvSpPr>
          <p:cNvPr id="4" name="Slide Number Placeholder 3"/>
          <p:cNvSpPr>
            <a:spLocks noGrp="1"/>
          </p:cNvSpPr>
          <p:nvPr>
            <p:ph type="sldNum" sz="quarter" idx="12"/>
          </p:nvPr>
        </p:nvSpPr>
        <p:spPr/>
        <p:txBody>
          <a:bodyPr/>
          <a:lstStyle/>
          <a:p>
            <a:fld id="{5CB2E8FC-741C-4BF1-B071-7D772D706EF9}" type="slidenum">
              <a:rPr lang="pt-BR" smtClean="0"/>
              <a:t>‹nº›</a:t>
            </a:fld>
            <a:endParaRPr lang="pt-BR"/>
          </a:p>
        </p:txBody>
      </p:sp>
    </p:spTree>
    <p:extLst>
      <p:ext uri="{BB962C8B-B14F-4D97-AF65-F5344CB8AC3E}">
        <p14:creationId xmlns:p14="http://schemas.microsoft.com/office/powerpoint/2010/main" val="16652598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pt-B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21D0464-8C8A-49C0-859F-777E51766A35}" type="datetimeFigureOut">
              <a:rPr lang="pt-BR" smtClean="0"/>
              <a:t>31/10/2025</a:t>
            </a:fld>
            <a:endParaRPr lang="pt-BR"/>
          </a:p>
        </p:txBody>
      </p:sp>
      <p:sp>
        <p:nvSpPr>
          <p:cNvPr id="6" name="Footer Placeholder 5"/>
          <p:cNvSpPr>
            <a:spLocks noGrp="1"/>
          </p:cNvSpPr>
          <p:nvPr>
            <p:ph type="ftr" sz="quarter" idx="11"/>
          </p:nvPr>
        </p:nvSpPr>
        <p:spPr/>
        <p:txBody>
          <a:bodyPr/>
          <a:lstStyle/>
          <a:p>
            <a:endParaRPr lang="pt-BR"/>
          </a:p>
        </p:txBody>
      </p:sp>
      <p:sp>
        <p:nvSpPr>
          <p:cNvPr id="7" name="Slide Number Placeholder 6"/>
          <p:cNvSpPr>
            <a:spLocks noGrp="1"/>
          </p:cNvSpPr>
          <p:nvPr>
            <p:ph type="sldNum" sz="quarter" idx="12"/>
          </p:nvPr>
        </p:nvSpPr>
        <p:spPr/>
        <p:txBody>
          <a:bodyPr/>
          <a:lstStyle/>
          <a:p>
            <a:fld id="{5CB2E8FC-741C-4BF1-B071-7D772D706EF9}" type="slidenum">
              <a:rPr lang="pt-BR" smtClean="0"/>
              <a:t>‹nº›</a:t>
            </a:fld>
            <a:endParaRPr lang="pt-BR"/>
          </a:p>
        </p:txBody>
      </p:sp>
    </p:spTree>
    <p:extLst>
      <p:ext uri="{BB962C8B-B14F-4D97-AF65-F5344CB8AC3E}">
        <p14:creationId xmlns:p14="http://schemas.microsoft.com/office/powerpoint/2010/main" val="37655996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pt-B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21D0464-8C8A-49C0-859F-777E51766A35}" type="datetimeFigureOut">
              <a:rPr lang="pt-BR" smtClean="0"/>
              <a:t>31/10/2025</a:t>
            </a:fld>
            <a:endParaRPr lang="pt-BR"/>
          </a:p>
        </p:txBody>
      </p:sp>
      <p:sp>
        <p:nvSpPr>
          <p:cNvPr id="6" name="Footer Placeholder 5"/>
          <p:cNvSpPr>
            <a:spLocks noGrp="1"/>
          </p:cNvSpPr>
          <p:nvPr>
            <p:ph type="ftr" sz="quarter" idx="11"/>
          </p:nvPr>
        </p:nvSpPr>
        <p:spPr/>
        <p:txBody>
          <a:bodyPr/>
          <a:lstStyle/>
          <a:p>
            <a:endParaRPr lang="pt-BR"/>
          </a:p>
        </p:txBody>
      </p:sp>
      <p:sp>
        <p:nvSpPr>
          <p:cNvPr id="7" name="Slide Number Placeholder 6"/>
          <p:cNvSpPr>
            <a:spLocks noGrp="1"/>
          </p:cNvSpPr>
          <p:nvPr>
            <p:ph type="sldNum" sz="quarter" idx="12"/>
          </p:nvPr>
        </p:nvSpPr>
        <p:spPr/>
        <p:txBody>
          <a:bodyPr/>
          <a:lstStyle/>
          <a:p>
            <a:fld id="{5CB2E8FC-741C-4BF1-B071-7D772D706EF9}" type="slidenum">
              <a:rPr lang="pt-BR" smtClean="0"/>
              <a:t>‹nº›</a:t>
            </a:fld>
            <a:endParaRPr lang="pt-BR"/>
          </a:p>
        </p:txBody>
      </p:sp>
    </p:spTree>
    <p:extLst>
      <p:ext uri="{BB962C8B-B14F-4D97-AF65-F5344CB8AC3E}">
        <p14:creationId xmlns:p14="http://schemas.microsoft.com/office/powerpoint/2010/main" val="19210605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pt-B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21D0464-8C8A-49C0-859F-777E51766A35}" type="datetimeFigureOut">
              <a:rPr lang="pt-BR" smtClean="0"/>
              <a:t>31/10/2025</a:t>
            </a:fld>
            <a:endParaRPr lang="pt-B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CB2E8FC-741C-4BF1-B071-7D772D706EF9}" type="slidenum">
              <a:rPr lang="pt-BR" smtClean="0"/>
              <a:t>‹nº›</a:t>
            </a:fld>
            <a:endParaRPr lang="pt-BR"/>
          </a:p>
        </p:txBody>
      </p:sp>
    </p:spTree>
    <p:extLst>
      <p:ext uri="{BB962C8B-B14F-4D97-AF65-F5344CB8AC3E}">
        <p14:creationId xmlns:p14="http://schemas.microsoft.com/office/powerpoint/2010/main" val="206088989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12"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2.emf"/><Relationship Id="rId10" Type="http://schemas.openxmlformats.org/officeDocument/2006/relationships/image" Target="../media/image20.png"/><Relationship Id="rId4" Type="http://schemas.openxmlformats.org/officeDocument/2006/relationships/image" Target="../media/image11.emf"/><Relationship Id="rId9"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3"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12" Type="http://schemas.openxmlformats.org/officeDocument/2006/relationships/image" Target="../media/image33.png"/><Relationship Id="rId2" Type="http://schemas.openxmlformats.org/officeDocument/2006/relationships/notesSlide" Target="../notesSlides/notesSlide15.xml"/><Relationship Id="rId16"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14.emf"/><Relationship Id="rId15" Type="http://schemas.openxmlformats.org/officeDocument/2006/relationships/image" Target="../media/image31.png"/><Relationship Id="rId4" Type="http://schemas.openxmlformats.org/officeDocument/2006/relationships/image" Target="../media/image13.emf"/><Relationship Id="rId14" Type="http://schemas.openxmlformats.org/officeDocument/2006/relationships/image" Target="../media/image3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52.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26.png"/><Relationship Id="rId7" Type="http://schemas.openxmlformats.org/officeDocument/2006/relationships/image" Target="../media/image181.png"/><Relationship Id="rId12" Type="http://schemas.openxmlformats.org/officeDocument/2006/relationships/image" Target="../media/image36.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84.png"/><Relationship Id="rId11" Type="http://schemas.openxmlformats.org/officeDocument/2006/relationships/image" Target="../media/image34.png"/><Relationship Id="rId5" Type="http://schemas.openxmlformats.org/officeDocument/2006/relationships/image" Target="../media/image251.png"/><Relationship Id="rId10" Type="http://schemas.openxmlformats.org/officeDocument/2006/relationships/image" Target="../media/image260.png"/><Relationship Id="rId4" Type="http://schemas.openxmlformats.org/officeDocument/2006/relationships/image" Target="../media/image242.png"/><Relationship Id="rId9" Type="http://schemas.openxmlformats.org/officeDocument/2006/relationships/image" Target="../media/image200.png"/></Relationships>
</file>

<file path=ppt/slides/_rels/slide2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12.em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381.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360.png"/><Relationship Id="rId5" Type="http://schemas.openxmlformats.org/officeDocument/2006/relationships/image" Target="../media/image340.png"/><Relationship Id="rId4" Type="http://schemas.openxmlformats.org/officeDocument/2006/relationships/image" Target="../media/image26.emf"/></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27.emf"/></Relationships>
</file>

<file path=ppt/slides/_rels/slide31.xml.rels><?xml version="1.0" encoding="UTF-8" standalone="yes"?>
<Relationships xmlns="http://schemas.openxmlformats.org/package/2006/relationships"><Relationship Id="rId8" Type="http://schemas.openxmlformats.org/officeDocument/2006/relationships/image" Target="../media/image27.emf"/><Relationship Id="rId3" Type="http://schemas.openxmlformats.org/officeDocument/2006/relationships/image" Target="../media/image41.png"/><Relationship Id="rId7" Type="http://schemas.openxmlformats.org/officeDocument/2006/relationships/image" Target="../media/image65.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26.emf"/><Relationship Id="rId9" Type="http://schemas.openxmlformats.org/officeDocument/2006/relationships/image" Target="../media/image67.png"/></Relationships>
</file>

<file path=ppt/slides/_rels/slide32.xml.rels><?xml version="1.0" encoding="UTF-8" standalone="yes"?>
<Relationships xmlns="http://schemas.openxmlformats.org/package/2006/relationships"><Relationship Id="rId3" Type="http://schemas.openxmlformats.org/officeDocument/2006/relationships/hyperlink" Target="https://en.wikipedia.org/wiki/Activation_function#Table_of_activation_functions" TargetMode="External"/><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4.png"/></Relationships>
</file>

<file path=ppt/slides/_rels/slide3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image" Target="../media/image50.png"/><Relationship Id="rId13" Type="http://schemas.openxmlformats.org/officeDocument/2006/relationships/image" Target="../media/image55.png"/><Relationship Id="rId3" Type="http://schemas.openxmlformats.org/officeDocument/2006/relationships/image" Target="../media/image47.png"/><Relationship Id="rId7" Type="http://schemas.openxmlformats.org/officeDocument/2006/relationships/image" Target="../media/image49.png"/><Relationship Id="rId12" Type="http://schemas.openxmlformats.org/officeDocument/2006/relationships/image" Target="../media/image54.png"/><Relationship Id="rId17" Type="http://schemas.openxmlformats.org/officeDocument/2006/relationships/image" Target="../media/image59.png"/><Relationship Id="rId2" Type="http://schemas.openxmlformats.org/officeDocument/2006/relationships/notesSlide" Target="../notesSlides/notesSlide31.xml"/><Relationship Id="rId16" Type="http://schemas.openxmlformats.org/officeDocument/2006/relationships/image" Target="../media/image58.png"/><Relationship Id="rId1" Type="http://schemas.openxmlformats.org/officeDocument/2006/relationships/slideLayout" Target="../slideLayouts/slideLayout2.xml"/><Relationship Id="rId6" Type="http://schemas.openxmlformats.org/officeDocument/2006/relationships/image" Target="../media/image482.png"/><Relationship Id="rId11" Type="http://schemas.openxmlformats.org/officeDocument/2006/relationships/image" Target="../media/image53.png"/><Relationship Id="rId5" Type="http://schemas.openxmlformats.org/officeDocument/2006/relationships/image" Target="../media/image471.png"/><Relationship Id="rId15" Type="http://schemas.openxmlformats.org/officeDocument/2006/relationships/image" Target="../media/image57.png"/><Relationship Id="rId10" Type="http://schemas.openxmlformats.org/officeDocument/2006/relationships/image" Target="../media/image52.png"/><Relationship Id="rId4" Type="http://schemas.openxmlformats.org/officeDocument/2006/relationships/image" Target="../media/image48.png"/><Relationship Id="rId9" Type="http://schemas.openxmlformats.org/officeDocument/2006/relationships/image" Target="../media/image51.png"/><Relationship Id="rId14" Type="http://schemas.openxmlformats.org/officeDocument/2006/relationships/image" Target="../media/image56.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3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hyperlink" Target="https://www.asimovinstitute.org/author/fjodorvanveen/" TargetMode="Externa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21.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image" Target="../media/image69.png"/><Relationship Id="rId7" Type="http://schemas.openxmlformats.org/officeDocument/2006/relationships/image" Target="../media/image73.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 Id="rId9" Type="http://schemas.openxmlformats.org/officeDocument/2006/relationships/hyperlink" Target="https://colab.research.google.com/github/zz4fap/t320_aprendizado_de_maquina/blob/main/notebooks/mlp/function_approximation_classification.ipynb" TargetMode="External"/></Relationships>
</file>

<file path=ppt/slides/_rels/slide48.xml.rels><?xml version="1.0" encoding="UTF-8" standalone="yes"?>
<Relationships xmlns="http://schemas.openxmlformats.org/package/2006/relationships"><Relationship Id="rId8" Type="http://schemas.openxmlformats.org/officeDocument/2006/relationships/image" Target="../media/image590.png"/><Relationship Id="rId3" Type="http://schemas.openxmlformats.org/officeDocument/2006/relationships/image" Target="../media/image550.png"/><Relationship Id="rId7" Type="http://schemas.openxmlformats.org/officeDocument/2006/relationships/image" Target="../media/image76.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570.png"/><Relationship Id="rId5" Type="http://schemas.openxmlformats.org/officeDocument/2006/relationships/image" Target="../media/image75.png"/><Relationship Id="rId10" Type="http://schemas.openxmlformats.org/officeDocument/2006/relationships/image" Target="../media/image610.png"/><Relationship Id="rId4" Type="http://schemas.openxmlformats.org/officeDocument/2006/relationships/hyperlink" Target="https://colab.research.google.com/github/zz4fap/t320_aprendizado_de_maquina/blob/main/notebooks/mlp/function_approximation_regression.ipynb" TargetMode="External"/><Relationship Id="rId9" Type="http://schemas.openxmlformats.org/officeDocument/2006/relationships/image" Target="../media/image77.png"/></Relationships>
</file>

<file path=ppt/slides/_rels/slide49.xml.rels><?xml version="1.0" encoding="UTF-8" standalone="yes"?>
<Relationships xmlns="http://schemas.openxmlformats.org/package/2006/relationships"><Relationship Id="rId3" Type="http://schemas.openxmlformats.org/officeDocument/2006/relationships/hyperlink" Target="https://colab.research.google.com/github/zz4fap/t320_aprendizado_de_maquina/blob/main/labs/Laboratorio7.ipynb" TargetMode="External"/><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hyperlink" Target="https://github.com/zz4fap/t319_aprendizado_de_maquina/blob/main/docs/Resolu%C3%A7%C3%A3o%20e%20entrega%20dos%20laborat%C3%B3rios.pdf"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79.jpeg"/><Relationship Id="rId7" Type="http://schemas.openxmlformats.org/officeDocument/2006/relationships/image" Target="../media/image83.jpeg"/><Relationship Id="rId2" Type="http://schemas.openxmlformats.org/officeDocument/2006/relationships/image" Target="../media/image78.jpeg"/><Relationship Id="rId1" Type="http://schemas.openxmlformats.org/officeDocument/2006/relationships/slideLayout" Target="../slideLayouts/slideLayout2.xml"/><Relationship Id="rId6" Type="http://schemas.openxmlformats.org/officeDocument/2006/relationships/image" Target="../media/image82.png"/><Relationship Id="rId5" Type="http://schemas.openxmlformats.org/officeDocument/2006/relationships/image" Target="../media/image81.jpeg"/><Relationship Id="rId4" Type="http://schemas.openxmlformats.org/officeDocument/2006/relationships/image" Target="../media/image80.jpe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8" Type="http://schemas.openxmlformats.org/officeDocument/2006/relationships/image" Target="../media/image440.png"/><Relationship Id="rId13" Type="http://schemas.openxmlformats.org/officeDocument/2006/relationships/image" Target="../media/image501.png"/><Relationship Id="rId18" Type="http://schemas.openxmlformats.org/officeDocument/2006/relationships/image" Target="../media/image660.png"/><Relationship Id="rId3" Type="http://schemas.openxmlformats.org/officeDocument/2006/relationships/image" Target="../media/image390.png"/><Relationship Id="rId7" Type="http://schemas.openxmlformats.org/officeDocument/2006/relationships/image" Target="../media/image430.png"/><Relationship Id="rId12" Type="http://schemas.openxmlformats.org/officeDocument/2006/relationships/image" Target="../media/image491.png"/><Relationship Id="rId17" Type="http://schemas.openxmlformats.org/officeDocument/2006/relationships/image" Target="../media/image620.png"/><Relationship Id="rId2" Type="http://schemas.openxmlformats.org/officeDocument/2006/relationships/image" Target="../media/image380.png"/><Relationship Id="rId16" Type="http://schemas.openxmlformats.org/officeDocument/2006/relationships/image" Target="../media/image530.png"/><Relationship Id="rId20" Type="http://schemas.openxmlformats.org/officeDocument/2006/relationships/image" Target="../media/image690.png"/><Relationship Id="rId1" Type="http://schemas.openxmlformats.org/officeDocument/2006/relationships/slideLayout" Target="../slideLayouts/slideLayout2.xml"/><Relationship Id="rId6" Type="http://schemas.openxmlformats.org/officeDocument/2006/relationships/image" Target="../media/image420.png"/><Relationship Id="rId11" Type="http://schemas.openxmlformats.org/officeDocument/2006/relationships/image" Target="../media/image481.png"/><Relationship Id="rId5" Type="http://schemas.openxmlformats.org/officeDocument/2006/relationships/image" Target="../media/image410.png"/><Relationship Id="rId15" Type="http://schemas.openxmlformats.org/officeDocument/2006/relationships/image" Target="../media/image520.png"/><Relationship Id="rId10" Type="http://schemas.openxmlformats.org/officeDocument/2006/relationships/image" Target="../media/image460.png"/><Relationship Id="rId19" Type="http://schemas.openxmlformats.org/officeDocument/2006/relationships/image" Target="../media/image680.png"/><Relationship Id="rId4" Type="http://schemas.openxmlformats.org/officeDocument/2006/relationships/image" Target="../media/image400.png"/><Relationship Id="rId9" Type="http://schemas.openxmlformats.org/officeDocument/2006/relationships/image" Target="../media/image450.png"/><Relationship Id="rId14" Type="http://schemas.openxmlformats.org/officeDocument/2006/relationships/image" Target="../media/image510.png"/></Relationships>
</file>

<file path=ppt/slides/_rels/slide54.xml.rels><?xml version="1.0" encoding="UTF-8" standalone="yes"?>
<Relationships xmlns="http://schemas.openxmlformats.org/package/2006/relationships"><Relationship Id="rId8" Type="http://schemas.openxmlformats.org/officeDocument/2006/relationships/image" Target="../media/image261.png"/><Relationship Id="rId13" Type="http://schemas.openxmlformats.org/officeDocument/2006/relationships/image" Target="../media/image310.png"/><Relationship Id="rId3" Type="http://schemas.openxmlformats.org/officeDocument/2006/relationships/image" Target="../media/image461.png"/><Relationship Id="rId7" Type="http://schemas.openxmlformats.org/officeDocument/2006/relationships/image" Target="../media/image250.png"/><Relationship Id="rId12" Type="http://schemas.openxmlformats.org/officeDocument/2006/relationships/image" Target="../media/image300.pn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241.png"/><Relationship Id="rId11" Type="http://schemas.openxmlformats.org/officeDocument/2006/relationships/image" Target="../media/image290.png"/><Relationship Id="rId5" Type="http://schemas.openxmlformats.org/officeDocument/2006/relationships/image" Target="../media/image230.png"/><Relationship Id="rId10" Type="http://schemas.openxmlformats.org/officeDocument/2006/relationships/image" Target="../media/image281.png"/><Relationship Id="rId4" Type="http://schemas.openxmlformats.org/officeDocument/2006/relationships/image" Target="../media/image221.png"/><Relationship Id="rId9" Type="http://schemas.openxmlformats.org/officeDocument/2006/relationships/image" Target="../media/image270.png"/></Relationships>
</file>

<file path=ppt/slides/_rels/slide55.xml.rels><?xml version="1.0" encoding="UTF-8" standalone="yes"?>
<Relationships xmlns="http://schemas.openxmlformats.org/package/2006/relationships"><Relationship Id="rId8" Type="http://schemas.openxmlformats.org/officeDocument/2006/relationships/image" Target="../media/image500.png"/><Relationship Id="rId3" Type="http://schemas.openxmlformats.org/officeDocument/2006/relationships/image" Target="../media/image230.png"/><Relationship Id="rId7" Type="http://schemas.openxmlformats.org/officeDocument/2006/relationships/image" Target="../media/image490.png"/><Relationship Id="rId2" Type="http://schemas.openxmlformats.org/officeDocument/2006/relationships/image" Target="../media/image221.png"/><Relationship Id="rId1" Type="http://schemas.openxmlformats.org/officeDocument/2006/relationships/slideLayout" Target="../slideLayouts/slideLayout2.xml"/><Relationship Id="rId6" Type="http://schemas.openxmlformats.org/officeDocument/2006/relationships/image" Target="../media/image480.png"/><Relationship Id="rId5" Type="http://schemas.openxmlformats.org/officeDocument/2006/relationships/image" Target="../media/image470.png"/><Relationship Id="rId4" Type="http://schemas.openxmlformats.org/officeDocument/2006/relationships/image" Target="../media/image241.png"/></Relationships>
</file>

<file path=ppt/slides/_rels/slide56.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image" Target="../media/image87.png"/><Relationship Id="rId7" Type="http://schemas.openxmlformats.org/officeDocument/2006/relationships/image" Target="../media/image91.png"/><Relationship Id="rId2" Type="http://schemas.openxmlformats.org/officeDocument/2006/relationships/image" Target="../media/image83.png"/><Relationship Id="rId1" Type="http://schemas.openxmlformats.org/officeDocument/2006/relationships/slideLayout" Target="../slideLayouts/slideLayout2.xml"/><Relationship Id="rId6" Type="http://schemas.openxmlformats.org/officeDocument/2006/relationships/image" Target="../media/image90.png"/><Relationship Id="rId5" Type="http://schemas.openxmlformats.org/officeDocument/2006/relationships/image" Target="../media/image89.png"/><Relationship Id="rId10" Type="http://schemas.openxmlformats.org/officeDocument/2006/relationships/image" Target="../media/image94.png"/><Relationship Id="rId4" Type="http://schemas.openxmlformats.org/officeDocument/2006/relationships/image" Target="../media/image88.png"/><Relationship Id="rId9" Type="http://schemas.openxmlformats.org/officeDocument/2006/relationships/image" Target="../media/image93.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32666AC8-2E17-4DB4-B0F5-60C640CCFD2E}"/>
              </a:ext>
            </a:extLst>
          </p:cNvPr>
          <p:cNvSpPr>
            <a:spLocks noGrp="1"/>
          </p:cNvSpPr>
          <p:nvPr>
            <p:ph type="ctrTitle"/>
          </p:nvPr>
        </p:nvSpPr>
        <p:spPr>
          <a:xfrm>
            <a:off x="1524000" y="819807"/>
            <a:ext cx="9144000" cy="2690156"/>
          </a:xfrm>
        </p:spPr>
        <p:txBody>
          <a:bodyPr>
            <a:normAutofit fontScale="90000"/>
          </a:bodyPr>
          <a:lstStyle/>
          <a:p>
            <a:r>
              <a:rPr lang="pt-BR" sz="5400" dirty="0"/>
              <a:t>T320 - Introdução ao Aprendizado de Máquina II:</a:t>
            </a:r>
            <a:r>
              <a:rPr lang="pt-BR" dirty="0"/>
              <a:t/>
            </a:r>
            <a:br>
              <a:rPr lang="pt-BR" dirty="0"/>
            </a:br>
            <a:r>
              <a:rPr lang="pt-BR" b="1" i="1" dirty="0"/>
              <a:t>Redes Neurais Artificiais (Parte II)</a:t>
            </a:r>
          </a:p>
        </p:txBody>
      </p:sp>
      <p:sp>
        <p:nvSpPr>
          <p:cNvPr id="4" name="CaixaDeTexto 3">
            <a:extLst>
              <a:ext uri="{FF2B5EF4-FFF2-40B4-BE49-F238E27FC236}">
                <a16:creationId xmlns="" xmlns:a16="http://schemas.microsoft.com/office/drawing/2014/main" id="{430EB894-B7D4-434C-9D1A-A14094D9BEEC}"/>
              </a:ext>
            </a:extLst>
          </p:cNvPr>
          <p:cNvSpPr txBox="1"/>
          <p:nvPr/>
        </p:nvSpPr>
        <p:spPr>
          <a:xfrm>
            <a:off x="7915802" y="5519955"/>
            <a:ext cx="4004345" cy="677108"/>
          </a:xfrm>
          <a:prstGeom prst="rect">
            <a:avLst/>
          </a:prstGeom>
          <a:noFill/>
        </p:spPr>
        <p:txBody>
          <a:bodyPr wrap="square" rtlCol="0">
            <a:spAutoFit/>
          </a:bodyPr>
          <a:lstStyle/>
          <a:p>
            <a:r>
              <a:rPr lang="pt-BR" sz="2000" dirty="0"/>
              <a:t>Felipe Augusto Pereira de Figueiredo</a:t>
            </a:r>
          </a:p>
          <a:p>
            <a:r>
              <a:rPr lang="pt-BR" dirty="0"/>
              <a:t>felipe.figueiredo@inatel.br</a:t>
            </a:r>
          </a:p>
        </p:txBody>
      </p:sp>
      <p:pic>
        <p:nvPicPr>
          <p:cNvPr id="1026" name="Picture 2" descr="Logo">
            <a:extLst>
              <a:ext uri="{FF2B5EF4-FFF2-40B4-BE49-F238E27FC236}">
                <a16:creationId xmlns="" xmlns:a16="http://schemas.microsoft.com/office/drawing/2014/main" id="{3F2642E0-4F6A-4196-8F58-E77D36E9A33F}"/>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28759" b="28872"/>
          <a:stretch/>
        </p:blipFill>
        <p:spPr bwMode="auto">
          <a:xfrm>
            <a:off x="271853" y="5528345"/>
            <a:ext cx="2261388" cy="677109"/>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Image result for machine learning">
            <a:extLst>
              <a:ext uri="{FF2B5EF4-FFF2-40B4-BE49-F238E27FC236}">
                <a16:creationId xmlns="" xmlns:a16="http://schemas.microsoft.com/office/drawing/2014/main" id="{810CE0A2-4102-44A6-A370-175E7896CDCB}"/>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0193" t="8107" r="14530" b="5794"/>
          <a:stretch/>
        </p:blipFill>
        <p:spPr bwMode="auto">
          <a:xfrm>
            <a:off x="4965305" y="3440389"/>
            <a:ext cx="2261389" cy="22370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10470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02B853D2-2519-5DFA-B404-14D7870FF7AB}"/>
              </a:ext>
            </a:extLst>
          </p:cNvPr>
          <p:cNvSpPr>
            <a:spLocks noGrp="1"/>
          </p:cNvSpPr>
          <p:nvPr>
            <p:ph type="title"/>
          </p:nvPr>
        </p:nvSpPr>
        <p:spPr/>
        <p:txBody>
          <a:bodyPr/>
          <a:lstStyle/>
          <a:p>
            <a:r>
              <a:rPr lang="pt-BR" dirty="0"/>
              <a:t>As ligações do nós das redes neurais artificiais</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 xmlns:a16="http://schemas.microsoft.com/office/drawing/2014/main" id="{8C0AEE39-1D1E-B813-CD69-1065FC112257}"/>
                  </a:ext>
                </a:extLst>
              </p:cNvPr>
              <p:cNvSpPr>
                <a:spLocks noGrp="1"/>
              </p:cNvSpPr>
              <p:nvPr>
                <p:ph idx="1"/>
              </p:nvPr>
            </p:nvSpPr>
            <p:spPr>
              <a:xfrm>
                <a:off x="5717513" y="1825624"/>
                <a:ext cx="6310364" cy="5032375"/>
              </a:xfrm>
            </p:spPr>
            <p:txBody>
              <a:bodyPr>
                <a:normAutofit lnSpcReduction="10000"/>
              </a:bodyPr>
              <a:lstStyle/>
              <a:p>
                <a:r>
                  <a:rPr lang="pt-BR" dirty="0"/>
                  <a:t>Considerando </a:t>
                </a:r>
                <a:r>
                  <a:rPr lang="pt-BR" b="1" i="1" dirty="0">
                    <a:solidFill>
                      <a:srgbClr val="7030A0"/>
                    </a:solidFill>
                  </a:rPr>
                  <a:t>qualquer dois nós da rede</a:t>
                </a:r>
                <a:r>
                  <a:rPr lang="pt-BR" dirty="0"/>
                  <a:t>, a </a:t>
                </a:r>
                <a:r>
                  <a:rPr lang="pt-BR" b="1" i="1" dirty="0"/>
                  <a:t>ligação</a:t>
                </a:r>
                <a:r>
                  <a:rPr lang="pt-BR" dirty="0"/>
                  <a:t> do </a:t>
                </a:r>
                <a14:m>
                  <m:oMath xmlns:m="http://schemas.openxmlformats.org/officeDocument/2006/math">
                    <m:r>
                      <a:rPr lang="pt-BR" i="1">
                        <a:latin typeface="Cambria Math" panose="02040503050406030204" pitchFamily="18" charset="0"/>
                      </a:rPr>
                      <m:t>𝑖</m:t>
                    </m:r>
                  </m:oMath>
                </a14:m>
                <a:r>
                  <a:rPr lang="pt-BR" dirty="0"/>
                  <a:t>-ésimo </a:t>
                </a:r>
                <a:r>
                  <a:rPr lang="pt-BR" b="1" i="1" dirty="0"/>
                  <a:t>nó</a:t>
                </a:r>
                <a:r>
                  <a:rPr lang="pt-BR" dirty="0"/>
                  <a:t> da </a:t>
                </a:r>
                <a14:m>
                  <m:oMath xmlns:m="http://schemas.openxmlformats.org/officeDocument/2006/math">
                    <m:r>
                      <a:rPr lang="pt-BR" b="0" i="1" smtClean="0">
                        <a:latin typeface="Cambria Math" panose="02040503050406030204" pitchFamily="18" charset="0"/>
                      </a:rPr>
                      <m:t>𝑚</m:t>
                    </m:r>
                    <m:r>
                      <a:rPr lang="pt-BR" b="0" i="1" smtClean="0">
                        <a:latin typeface="Cambria Math" panose="02040503050406030204" pitchFamily="18" charset="0"/>
                      </a:rPr>
                      <m:t>−1</m:t>
                    </m:r>
                  </m:oMath>
                </a14:m>
                <a:r>
                  <a:rPr lang="pt-BR" dirty="0"/>
                  <a:t>-</a:t>
                </a:r>
                <a:r>
                  <a:rPr lang="pt-BR" dirty="0" err="1"/>
                  <a:t>ésima</a:t>
                </a:r>
                <a:r>
                  <a:rPr lang="pt-BR" dirty="0"/>
                  <a:t> camada para o </a:t>
                </a:r>
                <a14:m>
                  <m:oMath xmlns:m="http://schemas.openxmlformats.org/officeDocument/2006/math">
                    <m:r>
                      <a:rPr lang="pt-BR" i="1">
                        <a:latin typeface="Cambria Math" panose="02040503050406030204" pitchFamily="18" charset="0"/>
                      </a:rPr>
                      <m:t>𝑗</m:t>
                    </m:r>
                  </m:oMath>
                </a14:m>
                <a:r>
                  <a:rPr lang="pt-BR" dirty="0"/>
                  <a:t>-ésimo </a:t>
                </a:r>
                <a:r>
                  <a:rPr lang="pt-BR" b="1" i="1" dirty="0"/>
                  <a:t>nó</a:t>
                </a:r>
                <a:r>
                  <a:rPr lang="pt-BR" dirty="0"/>
                  <a:t> da </a:t>
                </a:r>
                <a14:m>
                  <m:oMath xmlns:m="http://schemas.openxmlformats.org/officeDocument/2006/math">
                    <m:r>
                      <a:rPr lang="pt-BR" i="1">
                        <a:latin typeface="Cambria Math" panose="02040503050406030204" pitchFamily="18" charset="0"/>
                      </a:rPr>
                      <m:t>𝑚</m:t>
                    </m:r>
                  </m:oMath>
                </a14:m>
                <a:r>
                  <a:rPr lang="pt-BR" dirty="0"/>
                  <a:t>-</a:t>
                </a:r>
                <a:r>
                  <a:rPr lang="pt-BR" dirty="0" err="1"/>
                  <a:t>ésima </a:t>
                </a:r>
                <a:r>
                  <a:rPr lang="pt-BR" dirty="0"/>
                  <a:t>é feita através do </a:t>
                </a:r>
                <a:r>
                  <a:rPr lang="pt-BR" b="1" i="1" dirty="0"/>
                  <a:t>peso</a:t>
                </a:r>
                <a:r>
                  <a:rPr lang="pt-BR" dirty="0"/>
                  <a:t> </a:t>
                </a:r>
                <a14:m>
                  <m:oMath xmlns:m="http://schemas.openxmlformats.org/officeDocument/2006/math">
                    <m:sSubSup>
                      <m:sSubSupPr>
                        <m:ctrlPr>
                          <a:rPr lang="pt-BR" i="1" smtClean="0">
                            <a:latin typeface="Cambria Math" panose="02040503050406030204" pitchFamily="18" charset="0"/>
                          </a:rPr>
                        </m:ctrlPr>
                      </m:sSubSupPr>
                      <m:e>
                        <m:r>
                          <a:rPr lang="pt-BR" b="0" i="1" smtClean="0">
                            <a:latin typeface="Cambria Math" panose="02040503050406030204" pitchFamily="18" charset="0"/>
                          </a:rPr>
                          <m:t>𝑤</m:t>
                        </m:r>
                      </m:e>
                      <m:sub>
                        <m:r>
                          <a:rPr lang="pt-BR" b="0" i="1" smtClean="0">
                            <a:latin typeface="Cambria Math" panose="02040503050406030204" pitchFamily="18" charset="0"/>
                          </a:rPr>
                          <m:t>𝑖𝑗</m:t>
                        </m:r>
                      </m:sub>
                      <m:sup>
                        <m:r>
                          <a:rPr lang="pt-BR" b="0" i="1" smtClean="0">
                            <a:latin typeface="Cambria Math" panose="02040503050406030204" pitchFamily="18" charset="0"/>
                          </a:rPr>
                          <m:t>(</m:t>
                        </m:r>
                        <m:r>
                          <a:rPr lang="pt-BR" b="0" i="1" smtClean="0">
                            <a:latin typeface="Cambria Math" panose="02040503050406030204" pitchFamily="18" charset="0"/>
                          </a:rPr>
                          <m:t>𝑚</m:t>
                        </m:r>
                        <m:r>
                          <a:rPr lang="pt-BR" b="0" i="1" smtClean="0">
                            <a:latin typeface="Cambria Math" panose="02040503050406030204" pitchFamily="18" charset="0"/>
                          </a:rPr>
                          <m:t>)</m:t>
                        </m:r>
                      </m:sup>
                    </m:sSubSup>
                  </m:oMath>
                </a14:m>
                <a:r>
                  <a:rPr lang="pt-BR" dirty="0"/>
                  <a:t>.</a:t>
                </a:r>
              </a:p>
              <a:p>
                <a:r>
                  <a:rPr lang="pt-BR" dirty="0"/>
                  <a:t>A ligação </a:t>
                </a:r>
                <a:r>
                  <a:rPr lang="pt-BR" b="1" i="1" dirty="0"/>
                  <a:t>propaga</a:t>
                </a:r>
                <a:r>
                  <a:rPr lang="pt-BR" dirty="0"/>
                  <a:t> o </a:t>
                </a:r>
                <a:r>
                  <a:rPr lang="pt-BR" b="1" i="1" dirty="0">
                    <a:solidFill>
                      <a:srgbClr val="00B050"/>
                    </a:solidFill>
                  </a:rPr>
                  <a:t>sinal de saída</a:t>
                </a:r>
                <a:r>
                  <a:rPr lang="pt-BR" b="1" i="1" dirty="0"/>
                  <a:t> </a:t>
                </a:r>
                <a:r>
                  <a:rPr lang="pt-BR" dirty="0"/>
                  <a:t>do </a:t>
                </a:r>
                <a14:m>
                  <m:oMath xmlns:m="http://schemas.openxmlformats.org/officeDocument/2006/math">
                    <m:r>
                      <a:rPr lang="pt-BR" i="1">
                        <a:latin typeface="Cambria Math" panose="02040503050406030204" pitchFamily="18" charset="0"/>
                      </a:rPr>
                      <m:t>𝑖</m:t>
                    </m:r>
                  </m:oMath>
                </a14:m>
                <a:r>
                  <a:rPr lang="pt-BR" dirty="0"/>
                  <a:t>-ésimo </a:t>
                </a:r>
                <a:r>
                  <a:rPr lang="pt-BR" b="1" i="1" dirty="0"/>
                  <a:t>nó</a:t>
                </a:r>
                <a:r>
                  <a:rPr lang="pt-BR" dirty="0"/>
                  <a:t> para o </a:t>
                </a:r>
                <a14:m>
                  <m:oMath xmlns:m="http://schemas.openxmlformats.org/officeDocument/2006/math">
                    <m:r>
                      <a:rPr lang="pt-BR" i="1">
                        <a:latin typeface="Cambria Math" panose="02040503050406030204" pitchFamily="18" charset="0"/>
                      </a:rPr>
                      <m:t>𝑗</m:t>
                    </m:r>
                  </m:oMath>
                </a14:m>
                <a:r>
                  <a:rPr lang="pt-BR" dirty="0"/>
                  <a:t>-ésimo </a:t>
                </a:r>
                <a:r>
                  <a:rPr lang="pt-BR" b="1" i="1" dirty="0"/>
                  <a:t>nó</a:t>
                </a:r>
                <a:r>
                  <a:rPr lang="pt-BR" dirty="0"/>
                  <a:t>.</a:t>
                </a:r>
              </a:p>
              <a:p>
                <a:pPr lvl="1">
                  <a:buFont typeface="Wingdings" panose="05000000000000000000" pitchFamily="2" charset="2"/>
                  <a:buChar char="§"/>
                </a:pPr>
                <a:r>
                  <a:rPr lang="pt-BR" dirty="0"/>
                  <a:t>O </a:t>
                </a:r>
                <a:r>
                  <a:rPr lang="pt-BR" b="1" i="1" dirty="0">
                    <a:solidFill>
                      <a:srgbClr val="00B050"/>
                    </a:solidFill>
                  </a:rPr>
                  <a:t>sinal de saída </a:t>
                </a:r>
                <a:r>
                  <a:rPr lang="pt-BR" dirty="0"/>
                  <a:t>do </a:t>
                </a:r>
                <a14:m>
                  <m:oMath xmlns:m="http://schemas.openxmlformats.org/officeDocument/2006/math">
                    <m:r>
                      <a:rPr lang="pt-BR" i="1">
                        <a:latin typeface="Cambria Math" panose="02040503050406030204" pitchFamily="18" charset="0"/>
                      </a:rPr>
                      <m:t>𝑖</m:t>
                    </m:r>
                  </m:oMath>
                </a14:m>
                <a:r>
                  <a:rPr lang="pt-BR" dirty="0"/>
                  <a:t>-ésimo nó é denotado por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𝑖</m:t>
                        </m:r>
                      </m:sub>
                    </m:sSub>
                  </m:oMath>
                </a14:m>
                <a:r>
                  <a:rPr lang="pt-BR" dirty="0"/>
                  <a:t>. </a:t>
                </a:r>
              </a:p>
              <a:p>
                <a:r>
                  <a:rPr lang="pt-BR" dirty="0"/>
                  <a:t>O valor do </a:t>
                </a:r>
                <a:r>
                  <a:rPr lang="pt-BR" b="1" i="1" dirty="0"/>
                  <a:t>peso</a:t>
                </a:r>
                <a:r>
                  <a:rPr lang="pt-BR" dirty="0"/>
                  <a:t> determina a </a:t>
                </a:r>
                <a:r>
                  <a:rPr lang="pt-BR" b="1" i="1" dirty="0"/>
                  <a:t>força</a:t>
                </a:r>
                <a:r>
                  <a:rPr lang="pt-BR" dirty="0"/>
                  <a:t> e o </a:t>
                </a:r>
                <a:r>
                  <a:rPr lang="pt-BR" b="1" i="1" dirty="0"/>
                  <a:t>sinal</a:t>
                </a:r>
                <a:r>
                  <a:rPr lang="pt-BR" dirty="0"/>
                  <a:t> da </a:t>
                </a:r>
                <a:r>
                  <a:rPr lang="pt-BR" b="1" i="1" dirty="0"/>
                  <a:t>ligação</a:t>
                </a:r>
                <a:r>
                  <a:rPr lang="pt-BR" dirty="0"/>
                  <a:t>.</a:t>
                </a:r>
              </a:p>
              <a:p>
                <a:r>
                  <a:rPr lang="pt-BR" dirty="0"/>
                  <a:t>A ligação pode ser </a:t>
                </a:r>
                <a:r>
                  <a:rPr lang="pt-BR" b="1" i="1" dirty="0"/>
                  <a:t>excitatória</a:t>
                </a:r>
                <a:r>
                  <a:rPr lang="pt-BR" dirty="0"/>
                  <a:t> ou </a:t>
                </a:r>
                <a:r>
                  <a:rPr lang="pt-BR" b="1" i="1" dirty="0"/>
                  <a:t>inibitória</a:t>
                </a:r>
                <a:r>
                  <a:rPr lang="pt-BR" dirty="0"/>
                  <a:t> dependendo dos sinais do peso e de saída do nó anterior.</a:t>
                </a:r>
              </a:p>
            </p:txBody>
          </p:sp>
        </mc:Choice>
        <mc:Fallback xmlns="">
          <p:sp>
            <p:nvSpPr>
              <p:cNvPr id="3" name="Espaço Reservado para Conteúdo 2">
                <a:extLst>
                  <a:ext uri="{FF2B5EF4-FFF2-40B4-BE49-F238E27FC236}">
                    <a16:creationId xmlns:a16="http://schemas.microsoft.com/office/drawing/2014/main" id="{8C0AEE39-1D1E-B813-CD69-1065FC112257}"/>
                  </a:ext>
                </a:extLst>
              </p:cNvPr>
              <p:cNvSpPr>
                <a:spLocks noGrp="1" noRot="1" noChangeAspect="1" noMove="1" noResize="1" noEditPoints="1" noAdjustHandles="1" noChangeArrowheads="1" noChangeShapeType="1" noTextEdit="1"/>
              </p:cNvSpPr>
              <p:nvPr>
                <p:ph idx="1"/>
              </p:nvPr>
            </p:nvSpPr>
            <p:spPr>
              <a:xfrm>
                <a:off x="5717513" y="1825624"/>
                <a:ext cx="6310364" cy="5032375"/>
              </a:xfrm>
              <a:blipFill>
                <a:blip r:embed="rId3"/>
                <a:stretch>
                  <a:fillRect l="-1739" t="-2663" r="-386" b="-3148"/>
                </a:stretch>
              </a:blipFill>
            </p:spPr>
            <p:txBody>
              <a:bodyPr/>
              <a:lstStyle/>
              <a:p>
                <a:r>
                  <a:rPr lang="pt-BR">
                    <a:noFill/>
                  </a:rPr>
                  <a:t> </a:t>
                </a:r>
              </a:p>
            </p:txBody>
          </p:sp>
        </mc:Fallback>
      </mc:AlternateContent>
      <p:sp>
        <p:nvSpPr>
          <p:cNvPr id="5" name="TextBox 4">
            <a:extLst>
              <a:ext uri="{FF2B5EF4-FFF2-40B4-BE49-F238E27FC236}">
                <a16:creationId xmlns="" xmlns:a16="http://schemas.microsoft.com/office/drawing/2014/main" id="{83F930E5-6712-361B-247C-D228F5DDBE05}"/>
              </a:ext>
            </a:extLst>
          </p:cNvPr>
          <p:cNvSpPr txBox="1"/>
          <p:nvPr/>
        </p:nvSpPr>
        <p:spPr>
          <a:xfrm>
            <a:off x="1619510" y="1655603"/>
            <a:ext cx="1877369" cy="461665"/>
          </a:xfrm>
          <a:prstGeom prst="rect">
            <a:avLst/>
          </a:prstGeom>
          <a:noFill/>
        </p:spPr>
        <p:txBody>
          <a:bodyPr wrap="square" rtlCol="0">
            <a:spAutoFit/>
          </a:bodyPr>
          <a:lstStyle/>
          <a:p>
            <a:pPr algn="ctr"/>
            <a:r>
              <a:rPr lang="pt-BR" sz="1200" b="1" dirty="0">
                <a:solidFill>
                  <a:srgbClr val="FF0000"/>
                </a:solidFill>
              </a:rPr>
              <a:t>Cada ligação tem um peso (sináptico) associado.</a:t>
            </a:r>
          </a:p>
        </p:txBody>
      </p:sp>
      <p:pic>
        <p:nvPicPr>
          <p:cNvPr id="6" name="Imagem 5">
            <a:extLst>
              <a:ext uri="{FF2B5EF4-FFF2-40B4-BE49-F238E27FC236}">
                <a16:creationId xmlns="" xmlns:a16="http://schemas.microsoft.com/office/drawing/2014/main" id="{6B43EFAC-ADC2-216B-5691-39AB26B1AE0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421" y="2137293"/>
            <a:ext cx="5457221" cy="4574052"/>
          </a:xfrm>
          <a:prstGeom prst="rect">
            <a:avLst/>
          </a:prstGeom>
        </p:spPr>
      </p:pic>
    </p:spTree>
    <p:extLst>
      <p:ext uri="{BB962C8B-B14F-4D97-AF65-F5344CB8AC3E}">
        <p14:creationId xmlns:p14="http://schemas.microsoft.com/office/powerpoint/2010/main" val="10867688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699E0420-D29B-5989-E6D0-F8EA06A80F71}"/>
              </a:ext>
            </a:extLst>
          </p:cNvPr>
          <p:cNvSpPr>
            <a:spLocks noGrp="1"/>
          </p:cNvSpPr>
          <p:nvPr>
            <p:ph type="title"/>
          </p:nvPr>
        </p:nvSpPr>
        <p:spPr/>
        <p:txBody>
          <a:bodyPr/>
          <a:lstStyle/>
          <a:p>
            <a:r>
              <a:rPr lang="pt-BR" dirty="0"/>
              <a:t>Funções de ativação</a:t>
            </a:r>
          </a:p>
        </p:txBody>
      </p:sp>
      <p:sp>
        <p:nvSpPr>
          <p:cNvPr id="3" name="Espaço Reservado para Conteúdo 2">
            <a:extLst>
              <a:ext uri="{FF2B5EF4-FFF2-40B4-BE49-F238E27FC236}">
                <a16:creationId xmlns="" xmlns:a16="http://schemas.microsoft.com/office/drawing/2014/main" id="{9A1087D7-8233-BE5E-B155-CE5E8EC11EB3}"/>
              </a:ext>
            </a:extLst>
          </p:cNvPr>
          <p:cNvSpPr>
            <a:spLocks noGrp="1"/>
          </p:cNvSpPr>
          <p:nvPr>
            <p:ph idx="1"/>
          </p:nvPr>
        </p:nvSpPr>
        <p:spPr>
          <a:xfrm>
            <a:off x="5938221" y="1825624"/>
            <a:ext cx="6045798" cy="5032375"/>
          </a:xfrm>
        </p:spPr>
        <p:txBody>
          <a:bodyPr/>
          <a:lstStyle/>
          <a:p>
            <a:r>
              <a:rPr lang="pt-BR" dirty="0"/>
              <a:t>Existem vários tipos de </a:t>
            </a:r>
            <a:r>
              <a:rPr lang="pt-BR" b="1" i="1" dirty="0"/>
              <a:t>funções de ativação</a:t>
            </a:r>
            <a:r>
              <a:rPr lang="pt-BR" dirty="0"/>
              <a:t> que podem ser utilizadas pelos </a:t>
            </a:r>
            <a:r>
              <a:rPr lang="pt-BR" b="1" i="1" dirty="0"/>
              <a:t>nós</a:t>
            </a:r>
            <a:r>
              <a:rPr lang="pt-BR" dirty="0"/>
              <a:t> de uma rede neural.</a:t>
            </a:r>
          </a:p>
          <a:p>
            <a:r>
              <a:rPr lang="pt-BR" dirty="0"/>
              <a:t>Cada camada pode usar funções de ativação diferentes.</a:t>
            </a:r>
          </a:p>
          <a:p>
            <a:r>
              <a:rPr lang="pt-BR" dirty="0"/>
              <a:t>Porém, em geral, todos os nós de uma camada usam o mesmo tipo de função de ativação.</a:t>
            </a:r>
          </a:p>
          <a:p>
            <a:endParaRPr lang="pt-BR" dirty="0"/>
          </a:p>
        </p:txBody>
      </p:sp>
      <p:pic>
        <p:nvPicPr>
          <p:cNvPr id="5" name="Picture 3">
            <a:extLst>
              <a:ext uri="{FF2B5EF4-FFF2-40B4-BE49-F238E27FC236}">
                <a16:creationId xmlns="" xmlns:a16="http://schemas.microsoft.com/office/drawing/2014/main" id="{08696813-612D-9D2A-3817-F3F31CCCD0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12155" y="2212899"/>
            <a:ext cx="5004946" cy="4093502"/>
          </a:xfrm>
          <a:prstGeom prst="rect">
            <a:avLst/>
          </a:prstGeom>
        </p:spPr>
      </p:pic>
    </p:spTree>
    <p:extLst>
      <p:ext uri="{BB962C8B-B14F-4D97-AF65-F5344CB8AC3E}">
        <p14:creationId xmlns:p14="http://schemas.microsoft.com/office/powerpoint/2010/main" val="9851308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FE98B074-0A45-313B-DAC8-9EB4DFE5993C}"/>
              </a:ext>
            </a:extLst>
          </p:cNvPr>
          <p:cNvSpPr>
            <a:spLocks noGrp="1"/>
          </p:cNvSpPr>
          <p:nvPr>
            <p:ph type="title"/>
          </p:nvPr>
        </p:nvSpPr>
        <p:spPr/>
        <p:txBody>
          <a:bodyPr/>
          <a:lstStyle/>
          <a:p>
            <a:r>
              <a:rPr lang="pt-BR" dirty="0"/>
              <a:t>Funções de ativação</a:t>
            </a:r>
          </a:p>
        </p:txBody>
      </p:sp>
      <p:sp>
        <p:nvSpPr>
          <p:cNvPr id="3" name="Espaço Reservado para Conteúdo 2">
            <a:extLst>
              <a:ext uri="{FF2B5EF4-FFF2-40B4-BE49-F238E27FC236}">
                <a16:creationId xmlns="" xmlns:a16="http://schemas.microsoft.com/office/drawing/2014/main" id="{E8749BEF-094E-1E8D-6000-A87035A188E4}"/>
              </a:ext>
            </a:extLst>
          </p:cNvPr>
          <p:cNvSpPr>
            <a:spLocks noGrp="1"/>
          </p:cNvSpPr>
          <p:nvPr>
            <p:ph idx="1"/>
          </p:nvPr>
        </p:nvSpPr>
        <p:spPr>
          <a:xfrm>
            <a:off x="5314278" y="1825624"/>
            <a:ext cx="6755802" cy="5032375"/>
          </a:xfrm>
        </p:spPr>
        <p:txBody>
          <a:bodyPr/>
          <a:lstStyle/>
          <a:p>
            <a:r>
              <a:rPr lang="pt-BR" dirty="0"/>
              <a:t>Devido a suas características, não se utiliza a </a:t>
            </a:r>
            <a:r>
              <a:rPr lang="pt-BR" b="1" i="1" dirty="0"/>
              <a:t>função degrau</a:t>
            </a:r>
            <a:r>
              <a:rPr lang="pt-BR" dirty="0"/>
              <a:t> como função de ativação em redes neurais.</a:t>
            </a:r>
          </a:p>
          <a:p>
            <a:pPr lvl="1">
              <a:buFont typeface="Wingdings" panose="05000000000000000000" pitchFamily="2" charset="2"/>
              <a:buChar char="§"/>
            </a:pPr>
            <a:r>
              <a:rPr lang="pt-BR" dirty="0"/>
              <a:t>Derivada sempre igual a zero, exceto na origem, onde ela é indeterminada. </a:t>
            </a:r>
          </a:p>
          <a:p>
            <a:r>
              <a:rPr lang="pt-BR" dirty="0"/>
              <a:t>Até o surgimento das </a:t>
            </a:r>
            <a:r>
              <a:rPr lang="pt-BR" b="1" i="1" dirty="0"/>
              <a:t>redes neurais profundas</a:t>
            </a:r>
            <a:r>
              <a:rPr lang="pt-BR" dirty="0"/>
              <a:t>, a regra era utilizar as </a:t>
            </a:r>
            <a:r>
              <a:rPr lang="pt-BR" b="1" i="1" dirty="0"/>
              <a:t>funções logística </a:t>
            </a:r>
            <a:r>
              <a:rPr lang="pt-BR" dirty="0"/>
              <a:t>ou </a:t>
            </a:r>
            <a:r>
              <a:rPr lang="pt-BR" b="1" i="1" dirty="0"/>
              <a:t>tangente hiperbólica</a:t>
            </a:r>
            <a:r>
              <a:rPr lang="pt-BR" dirty="0"/>
              <a:t>, que são </a:t>
            </a:r>
            <a:r>
              <a:rPr lang="pt-BR" b="1" i="1" dirty="0">
                <a:solidFill>
                  <a:srgbClr val="00B050"/>
                </a:solidFill>
              </a:rPr>
              <a:t>versões suavizadas da função degrau</a:t>
            </a:r>
            <a:r>
              <a:rPr lang="pt-BR" dirty="0"/>
              <a:t>.</a:t>
            </a:r>
          </a:p>
          <a:p>
            <a:pPr lvl="1">
              <a:buFont typeface="Wingdings" panose="05000000000000000000" pitchFamily="2" charset="2"/>
              <a:buChar char="§"/>
            </a:pPr>
            <a:r>
              <a:rPr lang="pt-BR" dirty="0"/>
              <a:t>Essas funções </a:t>
            </a:r>
            <a:r>
              <a:rPr lang="pt-BR" b="1" i="1" dirty="0"/>
              <a:t>são contínuas e possuem derivada definida e diferente de 0 em todos os pontos</a:t>
            </a:r>
            <a:r>
              <a:rPr lang="pt-BR" dirty="0"/>
              <a:t>.</a:t>
            </a:r>
          </a:p>
        </p:txBody>
      </p:sp>
      <p:pic>
        <p:nvPicPr>
          <p:cNvPr id="6" name="Picture 16">
            <a:extLst>
              <a:ext uri="{FF2B5EF4-FFF2-40B4-BE49-F238E27FC236}">
                <a16:creationId xmlns="" xmlns:a16="http://schemas.microsoft.com/office/drawing/2014/main" id="{05C41E50-72C3-557E-3776-2F27DD7091D2}"/>
              </a:ext>
            </a:extLst>
          </p:cNvPr>
          <p:cNvPicPr>
            <a:picLocks noChangeAspect="1"/>
          </p:cNvPicPr>
          <p:nvPr/>
        </p:nvPicPr>
        <p:blipFill rotWithShape="1">
          <a:blip r:embed="rId3"/>
          <a:srcRect l="3046" t="5896" r="8832"/>
          <a:stretch/>
        </p:blipFill>
        <p:spPr>
          <a:xfrm>
            <a:off x="982211" y="2276743"/>
            <a:ext cx="3783427" cy="3511386"/>
          </a:xfrm>
          <a:prstGeom prst="rect">
            <a:avLst/>
          </a:prstGeom>
        </p:spPr>
      </p:pic>
      <mc:AlternateContent xmlns:mc="http://schemas.openxmlformats.org/markup-compatibility/2006" xmlns:a14="http://schemas.microsoft.com/office/drawing/2010/main">
        <mc:Choice Requires="a14">
          <p:sp>
            <p:nvSpPr>
              <p:cNvPr id="7" name="CaixaDeTexto 6">
                <a:extLst>
                  <a:ext uri="{FF2B5EF4-FFF2-40B4-BE49-F238E27FC236}">
                    <a16:creationId xmlns="" xmlns:a16="http://schemas.microsoft.com/office/drawing/2014/main" id="{42CE809B-8426-AA9A-799A-7E6A8FE3543A}"/>
                  </a:ext>
                </a:extLst>
              </p:cNvPr>
              <p:cNvSpPr txBox="1"/>
              <p:nvPr/>
            </p:nvSpPr>
            <p:spPr>
              <a:xfrm>
                <a:off x="2392018" y="5603463"/>
                <a:ext cx="1266826" cy="369332"/>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𝑔</m:t>
                      </m:r>
                      <m:r>
                        <a:rPr lang="pt-BR" b="0" i="1" smtClean="0">
                          <a:latin typeface="Cambria Math" panose="02040503050406030204" pitchFamily="18" charset="0"/>
                        </a:rPr>
                        <m:t>(</m:t>
                      </m:r>
                      <m:r>
                        <a:rPr lang="pt-BR" b="1" i="1" smtClean="0">
                          <a:latin typeface="Cambria Math" panose="02040503050406030204" pitchFamily="18" charset="0"/>
                        </a:rPr>
                        <m:t>𝒙</m:t>
                      </m:r>
                      <m:r>
                        <a:rPr lang="pt-BR" b="0" i="1" smtClean="0">
                          <a:latin typeface="Cambria Math" panose="02040503050406030204" pitchFamily="18" charset="0"/>
                        </a:rPr>
                        <m:t>)</m:t>
                      </m:r>
                    </m:oMath>
                  </m:oMathPara>
                </a14:m>
                <a:endParaRPr lang="pt-BR" dirty="0"/>
              </a:p>
            </p:txBody>
          </p:sp>
        </mc:Choice>
        <mc:Fallback xmlns="">
          <p:sp>
            <p:nvSpPr>
              <p:cNvPr id="7" name="CaixaDeTexto 6">
                <a:extLst>
                  <a:ext uri="{FF2B5EF4-FFF2-40B4-BE49-F238E27FC236}">
                    <a16:creationId xmlns:a16="http://schemas.microsoft.com/office/drawing/2014/main" id="{42CE809B-8426-AA9A-799A-7E6A8FE3543A}"/>
                  </a:ext>
                </a:extLst>
              </p:cNvPr>
              <p:cNvSpPr txBox="1">
                <a:spLocks noRot="1" noChangeAspect="1" noMove="1" noResize="1" noEditPoints="1" noAdjustHandles="1" noChangeArrowheads="1" noChangeShapeType="1" noTextEdit="1"/>
              </p:cNvSpPr>
              <p:nvPr/>
            </p:nvSpPr>
            <p:spPr>
              <a:xfrm>
                <a:off x="2392018" y="5603463"/>
                <a:ext cx="1266826" cy="369332"/>
              </a:xfrm>
              <a:prstGeom prst="rect">
                <a:avLst/>
              </a:prstGeom>
              <a:blipFill>
                <a:blip r:embed="rId4"/>
                <a:stretch>
                  <a:fillRect b="-13115"/>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8" name="CaixaDeTexto 7">
                <a:extLst>
                  <a:ext uri="{FF2B5EF4-FFF2-40B4-BE49-F238E27FC236}">
                    <a16:creationId xmlns="" xmlns:a16="http://schemas.microsoft.com/office/drawing/2014/main" id="{FA4CC93B-F5C1-F068-B970-77DE8E5AE18B}"/>
                  </a:ext>
                </a:extLst>
              </p:cNvPr>
              <p:cNvSpPr txBox="1"/>
              <p:nvPr/>
            </p:nvSpPr>
            <p:spPr>
              <a:xfrm rot="16200000">
                <a:off x="591530" y="3766463"/>
                <a:ext cx="781363" cy="369332"/>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𝑓</m:t>
                      </m:r>
                      <m:d>
                        <m:dPr>
                          <m:ctrlPr>
                            <a:rPr lang="pt-BR" i="1">
                              <a:latin typeface="Cambria Math" panose="02040503050406030204" pitchFamily="18" charset="0"/>
                            </a:rPr>
                          </m:ctrlPr>
                        </m:dPr>
                        <m:e>
                          <m:r>
                            <a:rPr lang="pt-BR" b="0" i="1" smtClean="0">
                              <a:latin typeface="Cambria Math" panose="02040503050406030204" pitchFamily="18" charset="0"/>
                            </a:rPr>
                            <m:t>𝑔</m:t>
                          </m:r>
                          <m:r>
                            <a:rPr lang="pt-BR" b="0" i="1" smtClean="0">
                              <a:latin typeface="Cambria Math" panose="02040503050406030204" pitchFamily="18" charset="0"/>
                            </a:rPr>
                            <m:t>(</m:t>
                          </m:r>
                          <m:r>
                            <a:rPr lang="pt-BR" b="1" i="1" smtClean="0">
                              <a:latin typeface="Cambria Math" panose="02040503050406030204" pitchFamily="18" charset="0"/>
                            </a:rPr>
                            <m:t>𝒙</m:t>
                          </m:r>
                          <m:r>
                            <a:rPr lang="pt-BR" b="0" i="1" smtClean="0">
                              <a:latin typeface="Cambria Math" panose="02040503050406030204" pitchFamily="18" charset="0"/>
                            </a:rPr>
                            <m:t>)</m:t>
                          </m:r>
                        </m:e>
                      </m:d>
                    </m:oMath>
                  </m:oMathPara>
                </a14:m>
                <a:endParaRPr lang="pt-BR" dirty="0"/>
              </a:p>
            </p:txBody>
          </p:sp>
        </mc:Choice>
        <mc:Fallback xmlns="">
          <p:sp>
            <p:nvSpPr>
              <p:cNvPr id="8" name="CaixaDeTexto 7">
                <a:extLst>
                  <a:ext uri="{FF2B5EF4-FFF2-40B4-BE49-F238E27FC236}">
                    <a16:creationId xmlns:a16="http://schemas.microsoft.com/office/drawing/2014/main" id="{FA4CC93B-F5C1-F068-B970-77DE8E5AE18B}"/>
                  </a:ext>
                </a:extLst>
              </p:cNvPr>
              <p:cNvSpPr txBox="1">
                <a:spLocks noRot="1" noChangeAspect="1" noMove="1" noResize="1" noEditPoints="1" noAdjustHandles="1" noChangeArrowheads="1" noChangeShapeType="1" noTextEdit="1"/>
              </p:cNvSpPr>
              <p:nvPr/>
            </p:nvSpPr>
            <p:spPr>
              <a:xfrm rot="16200000">
                <a:off x="591530" y="3766463"/>
                <a:ext cx="781363" cy="369332"/>
              </a:xfrm>
              <a:prstGeom prst="rect">
                <a:avLst/>
              </a:prstGeom>
              <a:blipFill>
                <a:blip r:embed="rId5"/>
                <a:stretch>
                  <a:fillRect t="-15625" r="-13333" b="-2344"/>
                </a:stretch>
              </a:blipFill>
            </p:spPr>
            <p:txBody>
              <a:bodyPr/>
              <a:lstStyle/>
              <a:p>
                <a:r>
                  <a:rPr lang="pt-BR">
                    <a:noFill/>
                  </a:rPr>
                  <a:t> </a:t>
                </a:r>
              </a:p>
            </p:txBody>
          </p:sp>
        </mc:Fallback>
      </mc:AlternateContent>
    </p:spTree>
    <p:extLst>
      <p:ext uri="{BB962C8B-B14F-4D97-AF65-F5344CB8AC3E}">
        <p14:creationId xmlns:p14="http://schemas.microsoft.com/office/powerpoint/2010/main" val="30107058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CFF9DBE5-51A4-191D-A4E4-6E4B6EAB3ECB}"/>
              </a:ext>
            </a:extLst>
          </p:cNvPr>
          <p:cNvSpPr>
            <a:spLocks noGrp="1"/>
          </p:cNvSpPr>
          <p:nvPr>
            <p:ph type="title"/>
          </p:nvPr>
        </p:nvSpPr>
        <p:spPr/>
        <p:txBody>
          <a:bodyPr/>
          <a:lstStyle/>
          <a:p>
            <a:r>
              <a:rPr lang="pt-BR" dirty="0"/>
              <a:t>Função de ativação logística</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 xmlns:a16="http://schemas.microsoft.com/office/drawing/2014/main" id="{D9ECEDBC-7D6C-51FC-ABC8-FE8EB8292B7C}"/>
                  </a:ext>
                </a:extLst>
              </p:cNvPr>
              <p:cNvSpPr>
                <a:spLocks noGrp="1"/>
              </p:cNvSpPr>
              <p:nvPr>
                <p:ph idx="1"/>
              </p:nvPr>
            </p:nvSpPr>
            <p:spPr>
              <a:xfrm>
                <a:off x="838200" y="1825624"/>
                <a:ext cx="11178091" cy="5032375"/>
              </a:xfrm>
            </p:spPr>
            <p:txBody>
              <a:bodyPr/>
              <a:lstStyle/>
              <a:p>
                <a:r>
                  <a:rPr lang="pt-BR" dirty="0"/>
                  <a:t>A </a:t>
                </a:r>
                <a:r>
                  <a:rPr lang="pt-BR" b="1" i="1" dirty="0">
                    <a:solidFill>
                      <a:srgbClr val="7030A0"/>
                    </a:solidFill>
                  </a:rPr>
                  <a:t>saída de um nó </a:t>
                </a:r>
                <a:r>
                  <a:rPr lang="pt-BR" dirty="0"/>
                  <a:t>com </a:t>
                </a:r>
                <a:r>
                  <a:rPr lang="pt-BR" b="1" i="1" dirty="0"/>
                  <a:t>função de ativação logística</a:t>
                </a:r>
                <a:r>
                  <a:rPr lang="pt-BR" dirty="0"/>
                  <a:t> (ou sigmoide) tem a seguinte expressão</a:t>
                </a:r>
              </a:p>
              <a:p>
                <a:pPr marL="0" indent="0" algn="ctr">
                  <a:buNone/>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𝑦</m:t>
                          </m:r>
                        </m:e>
                        <m:sub>
                          <m:r>
                            <a:rPr lang="pt-BR" b="0" i="1" smtClean="0">
                              <a:latin typeface="Cambria Math" panose="02040503050406030204" pitchFamily="18" charset="0"/>
                            </a:rPr>
                            <m:t>𝑗</m:t>
                          </m:r>
                        </m:sub>
                      </m:sSub>
                      <m:r>
                        <a:rPr lang="pt-BR" b="0" i="1" smtClean="0">
                          <a:latin typeface="Cambria Math" panose="02040503050406030204" pitchFamily="18" charset="0"/>
                        </a:rPr>
                        <m:t>=</m:t>
                      </m:r>
                      <m:r>
                        <a:rPr lang="pt-BR" b="0" i="1" smtClean="0">
                          <a:latin typeface="Cambria Math" panose="02040503050406030204" pitchFamily="18" charset="0"/>
                        </a:rPr>
                        <m:t>𝑓</m:t>
                      </m:r>
                      <m:d>
                        <m:dPr>
                          <m:ctrlPr>
                            <a:rPr lang="pt-BR" b="0" i="1" smtClean="0">
                              <a:latin typeface="Cambria Math" panose="02040503050406030204" pitchFamily="18" charset="0"/>
                            </a:rPr>
                          </m:ctrlPr>
                        </m:dPr>
                        <m:e>
                          <m:r>
                            <a:rPr lang="pt-BR" i="1">
                              <a:latin typeface="Cambria Math" panose="02040503050406030204" pitchFamily="18" charset="0"/>
                            </a:rPr>
                            <m:t>𝑔</m:t>
                          </m:r>
                          <m:r>
                            <a:rPr lang="pt-BR" i="1">
                              <a:latin typeface="Cambria Math" panose="02040503050406030204" pitchFamily="18" charset="0"/>
                            </a:rPr>
                            <m:t>(</m:t>
                          </m:r>
                          <m:r>
                            <a:rPr lang="pt-BR" b="1" i="1">
                              <a:latin typeface="Cambria Math" panose="02040503050406030204" pitchFamily="18" charset="0"/>
                            </a:rPr>
                            <m:t>𝒙</m:t>
                          </m:r>
                          <m:r>
                            <a:rPr lang="pt-BR" i="1">
                              <a:latin typeface="Cambria Math" panose="02040503050406030204" pitchFamily="18" charset="0"/>
                            </a:rPr>
                            <m:t>)</m:t>
                          </m:r>
                        </m:e>
                      </m:d>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1+</m:t>
                          </m:r>
                          <m:sSup>
                            <m:sSupPr>
                              <m:ctrlPr>
                                <a:rPr lang="pt-BR" i="1">
                                  <a:latin typeface="Cambria Math" panose="02040503050406030204" pitchFamily="18" charset="0"/>
                                </a:rPr>
                              </m:ctrlPr>
                            </m:sSupPr>
                            <m:e>
                              <m:r>
                                <a:rPr lang="pt-BR" i="1">
                                  <a:latin typeface="Cambria Math" panose="02040503050406030204" pitchFamily="18" charset="0"/>
                                </a:rPr>
                                <m:t>𝑒</m:t>
                              </m:r>
                            </m:e>
                            <m:sup>
                              <m:r>
                                <a:rPr lang="pt-BR" b="0" i="1" smtClean="0">
                                  <a:latin typeface="Cambria Math" panose="02040503050406030204" pitchFamily="18" charset="0"/>
                                </a:rPr>
                                <m:t>−</m:t>
                              </m:r>
                              <m:r>
                                <a:rPr lang="pt-BR" i="1">
                                  <a:latin typeface="Cambria Math" panose="02040503050406030204" pitchFamily="18" charset="0"/>
                                </a:rPr>
                                <m:t>𝑔</m:t>
                              </m:r>
                              <m:r>
                                <a:rPr lang="pt-BR" i="1">
                                  <a:latin typeface="Cambria Math" panose="02040503050406030204" pitchFamily="18" charset="0"/>
                                </a:rPr>
                                <m:t>(</m:t>
                              </m:r>
                              <m:r>
                                <a:rPr lang="pt-BR" b="1" i="1">
                                  <a:latin typeface="Cambria Math" panose="02040503050406030204" pitchFamily="18" charset="0"/>
                                </a:rPr>
                                <m:t>𝒙</m:t>
                              </m:r>
                              <m:r>
                                <a:rPr lang="pt-BR" i="1">
                                  <a:latin typeface="Cambria Math" panose="02040503050406030204" pitchFamily="18" charset="0"/>
                                </a:rPr>
                                <m:t>)</m:t>
                              </m:r>
                            </m:sup>
                          </m:sSup>
                        </m:den>
                      </m:f>
                      <m:r>
                        <a:rPr lang="pt-BR" b="0" i="1" smtClean="0">
                          <a:latin typeface="Cambria Math" panose="02040503050406030204" pitchFamily="18" charset="0"/>
                        </a:rPr>
                        <m:t>,</m:t>
                      </m:r>
                    </m:oMath>
                  </m:oMathPara>
                </a14:m>
                <a:endParaRPr lang="pt-BR" dirty="0"/>
              </a:p>
              <a:p>
                <a:pPr marL="0" indent="0">
                  <a:buNone/>
                </a:pPr>
                <a:r>
                  <a:rPr lang="pt-BR" dirty="0"/>
                  <a:t>onde </a:t>
                </a:r>
                <a14:m>
                  <m:oMath xmlns:m="http://schemas.openxmlformats.org/officeDocument/2006/math">
                    <m:r>
                      <a:rPr lang="pt-BR" i="1">
                        <a:latin typeface="Cambria Math" panose="02040503050406030204" pitchFamily="18" charset="0"/>
                      </a:rPr>
                      <m:t>𝑔</m:t>
                    </m:r>
                    <m:r>
                      <a:rPr lang="pt-BR" i="1">
                        <a:latin typeface="Cambria Math" panose="02040503050406030204" pitchFamily="18" charset="0"/>
                      </a:rPr>
                      <m:t>(</m:t>
                    </m:r>
                    <m:r>
                      <a:rPr lang="pt-BR" b="1" i="1">
                        <a:latin typeface="Cambria Math" panose="02040503050406030204" pitchFamily="18" charset="0"/>
                      </a:rPr>
                      <m:t>𝒙</m:t>
                    </m:r>
                    <m:r>
                      <a:rPr lang="pt-BR" i="1">
                        <a:latin typeface="Cambria Math" panose="02040503050406030204" pitchFamily="18" charset="0"/>
                      </a:rPr>
                      <m:t>)</m:t>
                    </m:r>
                  </m:oMath>
                </a14:m>
                <a:r>
                  <a:rPr lang="pt-BR" dirty="0"/>
                  <a:t> é a </a:t>
                </a:r>
                <a:r>
                  <a:rPr lang="pt-BR" b="1" i="1" dirty="0"/>
                  <a:t>combinação linear das entradas do </a:t>
                </a:r>
                <a:r>
                  <a:rPr lang="pt-BR" b="1" i="1" dirty="0" smtClean="0"/>
                  <a:t>nó (também chamada de ativação)</a:t>
                </a:r>
                <a:r>
                  <a:rPr lang="pt-BR" dirty="0" smtClean="0"/>
                  <a:t>.</a:t>
                </a:r>
                <a:endParaRPr lang="pt-BR" dirty="0"/>
              </a:p>
              <a:p>
                <a:r>
                  <a:rPr lang="pt-BR" dirty="0"/>
                  <a:t>Sua derivada (saída </a:t>
                </a:r>
                <a:r>
                  <a:rPr lang="pt-BR" dirty="0" smtClean="0"/>
                  <a:t>em relação à entrada</a:t>
                </a:r>
                <a:r>
                  <a:rPr lang="pt-BR" dirty="0"/>
                  <a:t>) é dada por</a:t>
                </a:r>
              </a:p>
              <a:p>
                <a:pPr marL="0" indent="0" algn="ctr">
                  <a:buNone/>
                </a:pPr>
                <a14:m>
                  <m:oMathPara xmlns:m="http://schemas.openxmlformats.org/officeDocument/2006/math">
                    <m:oMathParaPr>
                      <m:jc m:val="centerGroup"/>
                    </m:oMathParaPr>
                    <m:oMath xmlns:m="http://schemas.openxmlformats.org/officeDocument/2006/math">
                      <m:f>
                        <m:fPr>
                          <m:ctrlPr>
                            <a:rPr lang="pt-BR" i="1" smtClean="0">
                              <a:latin typeface="Cambria Math" panose="02040503050406030204" pitchFamily="18" charset="0"/>
                            </a:rPr>
                          </m:ctrlPr>
                        </m:fPr>
                        <m:num>
                          <m:r>
                            <a:rPr lang="pt-BR" i="1" smtClean="0">
                              <a:latin typeface="Cambria Math" panose="02040503050406030204" pitchFamily="18" charset="0"/>
                            </a:rPr>
                            <m:t>𝑑</m:t>
                          </m:r>
                          <m:sSub>
                            <m:sSubPr>
                              <m:ctrlPr>
                                <a:rPr lang="pt-BR" i="1">
                                  <a:latin typeface="Cambria Math" panose="02040503050406030204" pitchFamily="18" charset="0"/>
                                </a:rPr>
                              </m:ctrlPr>
                            </m:sSubPr>
                            <m:e>
                              <m:r>
                                <a:rPr lang="pt-BR" i="1">
                                  <a:latin typeface="Cambria Math" panose="02040503050406030204" pitchFamily="18" charset="0"/>
                                </a:rPr>
                                <m:t>𝑦</m:t>
                              </m:r>
                            </m:e>
                            <m:sub>
                              <m:r>
                                <a:rPr lang="pt-BR" i="1">
                                  <a:latin typeface="Cambria Math" panose="02040503050406030204" pitchFamily="18" charset="0"/>
                                </a:rPr>
                                <m:t>𝑗</m:t>
                              </m:r>
                            </m:sub>
                          </m:sSub>
                        </m:num>
                        <m:den>
                          <m:r>
                            <a:rPr lang="pt-BR" i="1" smtClean="0">
                              <a:latin typeface="Cambria Math" panose="02040503050406030204" pitchFamily="18" charset="0"/>
                            </a:rPr>
                            <m:t>𝑑</m:t>
                          </m:r>
                          <m:r>
                            <a:rPr lang="pt-BR" i="1">
                              <a:latin typeface="Cambria Math" panose="02040503050406030204" pitchFamily="18" charset="0"/>
                            </a:rPr>
                            <m:t>𝑔</m:t>
                          </m:r>
                          <m:r>
                            <a:rPr lang="pt-BR" i="1">
                              <a:latin typeface="Cambria Math" panose="02040503050406030204" pitchFamily="18" charset="0"/>
                            </a:rPr>
                            <m:t>(</m:t>
                          </m:r>
                          <m:r>
                            <a:rPr lang="pt-BR" b="1" i="1">
                              <a:latin typeface="Cambria Math" panose="02040503050406030204" pitchFamily="18" charset="0"/>
                            </a:rPr>
                            <m:t>𝒙</m:t>
                          </m:r>
                          <m:r>
                            <a:rPr lang="pt-BR" i="1">
                              <a:latin typeface="Cambria Math" panose="02040503050406030204" pitchFamily="18" charset="0"/>
                            </a:rPr>
                            <m:t>)</m:t>
                          </m:r>
                        </m:den>
                      </m:f>
                      <m:r>
                        <a:rPr lang="pt-BR" b="0" i="1" smtClean="0">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𝑑𝑓</m:t>
                          </m:r>
                          <m:d>
                            <m:dPr>
                              <m:ctrlPr>
                                <a:rPr lang="pt-BR" i="1">
                                  <a:latin typeface="Cambria Math" panose="02040503050406030204" pitchFamily="18" charset="0"/>
                                </a:rPr>
                              </m:ctrlPr>
                            </m:dPr>
                            <m:e>
                              <m:r>
                                <a:rPr lang="pt-BR" i="1">
                                  <a:latin typeface="Cambria Math" panose="02040503050406030204" pitchFamily="18" charset="0"/>
                                </a:rPr>
                                <m:t>𝑔</m:t>
                              </m:r>
                              <m:r>
                                <a:rPr lang="pt-BR" i="1">
                                  <a:latin typeface="Cambria Math" panose="02040503050406030204" pitchFamily="18" charset="0"/>
                                </a:rPr>
                                <m:t>(</m:t>
                              </m:r>
                              <m:r>
                                <a:rPr lang="pt-BR" b="1" i="1">
                                  <a:latin typeface="Cambria Math" panose="02040503050406030204" pitchFamily="18" charset="0"/>
                                </a:rPr>
                                <m:t>𝒙</m:t>
                              </m:r>
                              <m:r>
                                <a:rPr lang="pt-BR" i="1">
                                  <a:latin typeface="Cambria Math" panose="02040503050406030204" pitchFamily="18" charset="0"/>
                                </a:rPr>
                                <m:t>)</m:t>
                              </m:r>
                            </m:e>
                          </m:d>
                        </m:num>
                        <m:den>
                          <m:r>
                            <a:rPr lang="pt-BR" i="1">
                              <a:latin typeface="Cambria Math" panose="02040503050406030204" pitchFamily="18" charset="0"/>
                            </a:rPr>
                            <m:t>𝑑𝑔</m:t>
                          </m:r>
                          <m:r>
                            <a:rPr lang="pt-BR" i="1">
                              <a:latin typeface="Cambria Math" panose="02040503050406030204" pitchFamily="18" charset="0"/>
                            </a:rPr>
                            <m:t>(</m:t>
                          </m:r>
                          <m:r>
                            <a:rPr lang="pt-BR" b="1" i="1">
                              <a:latin typeface="Cambria Math" panose="02040503050406030204" pitchFamily="18" charset="0"/>
                            </a:rPr>
                            <m:t>𝒙</m:t>
                          </m:r>
                          <m:r>
                            <a:rPr lang="pt-BR" i="1">
                              <a:latin typeface="Cambria Math" panose="02040503050406030204" pitchFamily="18" charset="0"/>
                            </a:rPr>
                            <m:t>)</m:t>
                          </m:r>
                        </m:den>
                      </m:f>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𝑦</m:t>
                          </m:r>
                        </m:e>
                        <m:sub>
                          <m:r>
                            <a:rPr lang="pt-BR" i="1">
                              <a:latin typeface="Cambria Math" panose="02040503050406030204" pitchFamily="18" charset="0"/>
                            </a:rPr>
                            <m:t>𝑗</m:t>
                          </m:r>
                        </m:sub>
                      </m:sSub>
                      <m:d>
                        <m:dPr>
                          <m:ctrlPr>
                            <a:rPr lang="pt-BR" i="1" smtClean="0">
                              <a:latin typeface="Cambria Math" panose="02040503050406030204" pitchFamily="18" charset="0"/>
                            </a:rPr>
                          </m:ctrlPr>
                        </m:dPr>
                        <m:e>
                          <m:r>
                            <a:rPr lang="pt-BR" b="0" i="1" smtClean="0">
                              <a:latin typeface="Cambria Math" panose="02040503050406030204" pitchFamily="18" charset="0"/>
                            </a:rPr>
                            <m:t>1−</m:t>
                          </m:r>
                          <m:sSub>
                            <m:sSubPr>
                              <m:ctrlPr>
                                <a:rPr lang="pt-BR" i="1">
                                  <a:latin typeface="Cambria Math" panose="02040503050406030204" pitchFamily="18" charset="0"/>
                                </a:rPr>
                              </m:ctrlPr>
                            </m:sSubPr>
                            <m:e>
                              <m:r>
                                <a:rPr lang="pt-BR" i="1">
                                  <a:latin typeface="Cambria Math" panose="02040503050406030204" pitchFamily="18" charset="0"/>
                                </a:rPr>
                                <m:t>𝑦</m:t>
                              </m:r>
                            </m:e>
                            <m:sub>
                              <m:r>
                                <a:rPr lang="pt-BR" i="1">
                                  <a:latin typeface="Cambria Math" panose="02040503050406030204" pitchFamily="18" charset="0"/>
                                </a:rPr>
                                <m:t>𝑗</m:t>
                              </m:r>
                            </m:sub>
                          </m:sSub>
                        </m:e>
                      </m:d>
                      <m:r>
                        <a:rPr lang="pt-BR"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rPr>
                        <m:t>0</m:t>
                      </m:r>
                      <m:r>
                        <a:rPr lang="pt-BR" b="0" i="0" smtClean="0">
                          <a:latin typeface="Cambria Math" panose="02040503050406030204" pitchFamily="18" charset="0"/>
                        </a:rPr>
                        <m:t>.</m:t>
                      </m:r>
                    </m:oMath>
                  </m:oMathPara>
                </a14:m>
                <a:endParaRPr lang="pt-BR" dirty="0"/>
              </a:p>
              <a:p>
                <a:r>
                  <a:rPr lang="pt-BR" dirty="0"/>
                  <a:t>A derivada será importante durante o processo de aprendizado da rede neural.</a:t>
                </a:r>
              </a:p>
            </p:txBody>
          </p:sp>
        </mc:Choice>
        <mc:Fallback xmlns="">
          <p:sp>
            <p:nvSpPr>
              <p:cNvPr id="3" name="Espaço Reservado para Conteúdo 2">
                <a:extLst>
                  <a:ext uri="{FF2B5EF4-FFF2-40B4-BE49-F238E27FC236}">
                    <a16:creationId xmlns:a16="http://schemas.microsoft.com/office/drawing/2014/main" xmlns:a14="http://schemas.microsoft.com/office/drawing/2010/main" xmlns="" id="{D9ECEDBC-7D6C-51FC-ABC8-FE8EB8292B7C}"/>
                  </a:ext>
                </a:extLst>
              </p:cNvPr>
              <p:cNvSpPr>
                <a:spLocks noGrp="1" noRot="1" noChangeAspect="1" noMove="1" noResize="1" noEditPoints="1" noAdjustHandles="1" noChangeArrowheads="1" noChangeShapeType="1" noTextEdit="1"/>
              </p:cNvSpPr>
              <p:nvPr>
                <p:ph idx="1"/>
              </p:nvPr>
            </p:nvSpPr>
            <p:spPr>
              <a:xfrm>
                <a:off x="838200" y="1825624"/>
                <a:ext cx="11178091" cy="5032375"/>
              </a:xfrm>
              <a:blipFill rotWithShape="0">
                <a:blip r:embed="rId3"/>
                <a:stretch>
                  <a:fillRect l="-1146" t="-1937"/>
                </a:stretch>
              </a:blipFill>
            </p:spPr>
            <p:txBody>
              <a:bodyPr/>
              <a:lstStyle/>
              <a:p>
                <a:r>
                  <a:rPr lang="pt-BR">
                    <a:noFill/>
                  </a:rPr>
                  <a:t> </a:t>
                </a:r>
              </a:p>
            </p:txBody>
          </p:sp>
        </mc:Fallback>
      </mc:AlternateContent>
    </p:spTree>
    <p:extLst>
      <p:ext uri="{BB962C8B-B14F-4D97-AF65-F5344CB8AC3E}">
        <p14:creationId xmlns:p14="http://schemas.microsoft.com/office/powerpoint/2010/main" val="22742001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CFF9DBE5-51A4-191D-A4E4-6E4B6EAB3ECB}"/>
              </a:ext>
            </a:extLst>
          </p:cNvPr>
          <p:cNvSpPr>
            <a:spLocks noGrp="1"/>
          </p:cNvSpPr>
          <p:nvPr>
            <p:ph type="title"/>
          </p:nvPr>
        </p:nvSpPr>
        <p:spPr/>
        <p:txBody>
          <a:bodyPr/>
          <a:lstStyle/>
          <a:p>
            <a:r>
              <a:rPr lang="pt-BR" dirty="0"/>
              <a:t>Função de ativação logística e sua derivada</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 xmlns:a16="http://schemas.microsoft.com/office/drawing/2014/main" id="{D9ECEDBC-7D6C-51FC-ABC8-FE8EB8292B7C}"/>
                  </a:ext>
                </a:extLst>
              </p:cNvPr>
              <p:cNvSpPr>
                <a:spLocks noGrp="1"/>
              </p:cNvSpPr>
              <p:nvPr>
                <p:ph idx="1"/>
              </p:nvPr>
            </p:nvSpPr>
            <p:spPr>
              <a:xfrm>
                <a:off x="838200" y="1825624"/>
                <a:ext cx="11178091" cy="1918037"/>
              </a:xfrm>
            </p:spPr>
            <p:txBody>
              <a:bodyPr/>
              <a:lstStyle/>
              <a:p>
                <a:r>
                  <a:rPr lang="pt-BR" dirty="0"/>
                  <a:t>Percebam que o valor da derivada </a:t>
                </a:r>
                <a:r>
                  <a:rPr lang="pt-BR" b="1" i="1" dirty="0">
                    <a:solidFill>
                      <a:srgbClr val="00B050"/>
                    </a:solidFill>
                  </a:rPr>
                  <a:t>sempre será menor do que 1</a:t>
                </a:r>
                <a:r>
                  <a:rPr lang="pt-BR" dirty="0"/>
                  <a:t>,</a:t>
                </a:r>
                <a:r>
                  <a:rPr lang="pt-BR" b="1" i="1" dirty="0"/>
                  <a:t> sendo no máximo igual a 0.25 quando </a:t>
                </a:r>
                <a14:m>
                  <m:oMath xmlns:m="http://schemas.openxmlformats.org/officeDocument/2006/math">
                    <m:r>
                      <a:rPr lang="pt-BR" i="1">
                        <a:latin typeface="Cambria Math" panose="02040503050406030204" pitchFamily="18" charset="0"/>
                      </a:rPr>
                      <m:t>𝑔</m:t>
                    </m:r>
                    <m:d>
                      <m:dPr>
                        <m:ctrlPr>
                          <a:rPr lang="pt-BR" i="1">
                            <a:latin typeface="Cambria Math" panose="02040503050406030204" pitchFamily="18" charset="0"/>
                          </a:rPr>
                        </m:ctrlPr>
                      </m:dPr>
                      <m:e>
                        <m:r>
                          <a:rPr lang="pt-BR" b="1" i="1">
                            <a:latin typeface="Cambria Math" panose="02040503050406030204" pitchFamily="18" charset="0"/>
                          </a:rPr>
                          <m:t>𝒙</m:t>
                        </m:r>
                      </m:e>
                    </m:d>
                    <m:r>
                      <a:rPr lang="pt-BR" b="0" i="0" smtClean="0">
                        <a:latin typeface="Cambria Math" panose="02040503050406030204" pitchFamily="18" charset="0"/>
                      </a:rPr>
                      <m:t>=0</m:t>
                    </m:r>
                  </m:oMath>
                </a14:m>
                <a:r>
                  <a:rPr lang="pt-BR" dirty="0"/>
                  <a:t>.</a:t>
                </a:r>
              </a:p>
            </p:txBody>
          </p:sp>
        </mc:Choice>
        <mc:Fallback xmlns="">
          <p:sp>
            <p:nvSpPr>
              <p:cNvPr id="3" name="Espaço Reservado para Conteúdo 2">
                <a:extLst>
                  <a:ext uri="{FF2B5EF4-FFF2-40B4-BE49-F238E27FC236}">
                    <a16:creationId xmlns:a16="http://schemas.microsoft.com/office/drawing/2014/main" id="{D9ECEDBC-7D6C-51FC-ABC8-FE8EB8292B7C}"/>
                  </a:ext>
                </a:extLst>
              </p:cNvPr>
              <p:cNvSpPr>
                <a:spLocks noGrp="1" noRot="1" noChangeAspect="1" noMove="1" noResize="1" noEditPoints="1" noAdjustHandles="1" noChangeArrowheads="1" noChangeShapeType="1" noTextEdit="1"/>
              </p:cNvSpPr>
              <p:nvPr>
                <p:ph idx="1"/>
              </p:nvPr>
            </p:nvSpPr>
            <p:spPr>
              <a:xfrm>
                <a:off x="838200" y="1825624"/>
                <a:ext cx="11178091" cy="1918037"/>
              </a:xfrm>
              <a:blipFill>
                <a:blip r:embed="rId3"/>
                <a:stretch>
                  <a:fillRect l="-982" t="-5079" r="-1091"/>
                </a:stretch>
              </a:blipFill>
            </p:spPr>
            <p:txBody>
              <a:bodyPr/>
              <a:lstStyle/>
              <a:p>
                <a:r>
                  <a:rPr lang="pt-BR">
                    <a:noFill/>
                  </a:rPr>
                  <a:t> </a:t>
                </a:r>
              </a:p>
            </p:txBody>
          </p:sp>
        </mc:Fallback>
      </mc:AlternateContent>
      <p:sp>
        <p:nvSpPr>
          <p:cNvPr id="4" name="Rectangle 6">
            <a:extLst>
              <a:ext uri="{FF2B5EF4-FFF2-40B4-BE49-F238E27FC236}">
                <a16:creationId xmlns="" xmlns:a16="http://schemas.microsoft.com/office/drawing/2014/main" id="{BC923F0E-8819-EE57-95F2-846E3ECBE2E8}"/>
              </a:ext>
            </a:extLst>
          </p:cNvPr>
          <p:cNvSpPr/>
          <p:nvPr/>
        </p:nvSpPr>
        <p:spPr>
          <a:xfrm>
            <a:off x="1406691" y="3437359"/>
            <a:ext cx="3619500" cy="369332"/>
          </a:xfrm>
          <a:prstGeom prst="rect">
            <a:avLst/>
          </a:prstGeom>
        </p:spPr>
        <p:txBody>
          <a:bodyPr wrap="square">
            <a:spAutoFit/>
          </a:bodyPr>
          <a:lstStyle/>
          <a:p>
            <a:pPr algn="ctr"/>
            <a:r>
              <a:rPr lang="pt-BR" dirty="0"/>
              <a:t>Função Logística</a:t>
            </a:r>
          </a:p>
        </p:txBody>
      </p:sp>
      <p:sp>
        <p:nvSpPr>
          <p:cNvPr id="5" name="Rectangle 7">
            <a:extLst>
              <a:ext uri="{FF2B5EF4-FFF2-40B4-BE49-F238E27FC236}">
                <a16:creationId xmlns="" xmlns:a16="http://schemas.microsoft.com/office/drawing/2014/main" id="{A8F6D200-7D08-0CCC-145F-94A173627C80}"/>
              </a:ext>
            </a:extLst>
          </p:cNvPr>
          <p:cNvSpPr/>
          <p:nvPr/>
        </p:nvSpPr>
        <p:spPr>
          <a:xfrm>
            <a:off x="7255350" y="3437359"/>
            <a:ext cx="3594100" cy="369332"/>
          </a:xfrm>
          <a:prstGeom prst="rect">
            <a:avLst/>
          </a:prstGeom>
        </p:spPr>
        <p:txBody>
          <a:bodyPr wrap="square">
            <a:spAutoFit/>
          </a:bodyPr>
          <a:lstStyle/>
          <a:p>
            <a:pPr algn="ctr"/>
            <a:r>
              <a:rPr lang="pt-BR" dirty="0"/>
              <a:t>Derivada da Função Logística</a:t>
            </a:r>
          </a:p>
        </p:txBody>
      </p:sp>
      <p:pic>
        <p:nvPicPr>
          <p:cNvPr id="6" name="Imagem 5">
            <a:extLst>
              <a:ext uri="{FF2B5EF4-FFF2-40B4-BE49-F238E27FC236}">
                <a16:creationId xmlns="" xmlns:a16="http://schemas.microsoft.com/office/drawing/2014/main" id="{EA300C27-0E90-22E9-E38E-ECCCCEC94B08}"/>
              </a:ext>
            </a:extLst>
          </p:cNvPr>
          <p:cNvPicPr>
            <a:picLocks noChangeAspect="1"/>
          </p:cNvPicPr>
          <p:nvPr/>
        </p:nvPicPr>
        <p:blipFill>
          <a:blip r:embed="rId4"/>
          <a:stretch>
            <a:fillRect/>
          </a:stretch>
        </p:blipFill>
        <p:spPr>
          <a:xfrm>
            <a:off x="1342550" y="3585076"/>
            <a:ext cx="3656650" cy="2742488"/>
          </a:xfrm>
          <a:prstGeom prst="rect">
            <a:avLst/>
          </a:prstGeom>
        </p:spPr>
      </p:pic>
      <p:pic>
        <p:nvPicPr>
          <p:cNvPr id="7" name="Imagem 6">
            <a:extLst>
              <a:ext uri="{FF2B5EF4-FFF2-40B4-BE49-F238E27FC236}">
                <a16:creationId xmlns="" xmlns:a16="http://schemas.microsoft.com/office/drawing/2014/main" id="{32B18529-41C0-AF0E-9EA4-ED64EE914AFE}"/>
              </a:ext>
            </a:extLst>
          </p:cNvPr>
          <p:cNvPicPr>
            <a:picLocks noChangeAspect="1"/>
          </p:cNvPicPr>
          <p:nvPr/>
        </p:nvPicPr>
        <p:blipFill>
          <a:blip r:embed="rId5"/>
          <a:stretch>
            <a:fillRect/>
          </a:stretch>
        </p:blipFill>
        <p:spPr>
          <a:xfrm>
            <a:off x="7205500" y="3585076"/>
            <a:ext cx="3606800" cy="2705101"/>
          </a:xfrm>
          <a:prstGeom prst="rect">
            <a:avLst/>
          </a:prstGeom>
        </p:spPr>
      </p:pic>
      <p:cxnSp>
        <p:nvCxnSpPr>
          <p:cNvPr id="8" name="Conector de Seta Reta 7">
            <a:extLst>
              <a:ext uri="{FF2B5EF4-FFF2-40B4-BE49-F238E27FC236}">
                <a16:creationId xmlns="" xmlns:a16="http://schemas.microsoft.com/office/drawing/2014/main" id="{38B7BFE0-05D3-F203-905C-B084F61D267C}"/>
              </a:ext>
            </a:extLst>
          </p:cNvPr>
          <p:cNvCxnSpPr>
            <a:cxnSpLocks/>
          </p:cNvCxnSpPr>
          <p:nvPr/>
        </p:nvCxnSpPr>
        <p:spPr>
          <a:xfrm flipH="1" flipV="1">
            <a:off x="4510951" y="3821881"/>
            <a:ext cx="814675" cy="49204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Conector de Seta Reta 8">
            <a:extLst>
              <a:ext uri="{FF2B5EF4-FFF2-40B4-BE49-F238E27FC236}">
                <a16:creationId xmlns="" xmlns:a16="http://schemas.microsoft.com/office/drawing/2014/main" id="{76B54081-8851-0347-521A-1948E2C24F2A}"/>
              </a:ext>
            </a:extLst>
          </p:cNvPr>
          <p:cNvCxnSpPr>
            <a:cxnSpLocks/>
            <a:stCxn id="14" idx="2"/>
          </p:cNvCxnSpPr>
          <p:nvPr/>
        </p:nvCxnSpPr>
        <p:spPr>
          <a:xfrm>
            <a:off x="779732" y="5617527"/>
            <a:ext cx="1195450" cy="30299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Conector de Seta Reta 5">
            <a:extLst>
              <a:ext uri="{FF2B5EF4-FFF2-40B4-BE49-F238E27FC236}">
                <a16:creationId xmlns="" xmlns:a16="http://schemas.microsoft.com/office/drawing/2014/main" id="{E6BDD2A2-D5FF-7F6F-0B16-B943852C934E}"/>
              </a:ext>
            </a:extLst>
          </p:cNvPr>
          <p:cNvCxnSpPr>
            <a:cxnSpLocks/>
          </p:cNvCxnSpPr>
          <p:nvPr/>
        </p:nvCxnSpPr>
        <p:spPr>
          <a:xfrm flipH="1">
            <a:off x="10534711" y="5566143"/>
            <a:ext cx="710850" cy="35811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CaixaDeTexto 10">
                <a:extLst>
                  <a:ext uri="{FF2B5EF4-FFF2-40B4-BE49-F238E27FC236}">
                    <a16:creationId xmlns="" xmlns:a16="http://schemas.microsoft.com/office/drawing/2014/main" id="{D5499C28-5EED-9F51-EB3B-1184209D29C6}"/>
                  </a:ext>
                </a:extLst>
              </p:cNvPr>
              <p:cNvSpPr txBox="1"/>
              <p:nvPr/>
            </p:nvSpPr>
            <p:spPr>
              <a:xfrm>
                <a:off x="4668601" y="4313927"/>
                <a:ext cx="1500099" cy="661207"/>
              </a:xfrm>
              <a:prstGeom prst="rect">
                <a:avLst/>
              </a:prstGeom>
              <a:noFill/>
            </p:spPr>
            <p:txBody>
              <a:bodyPr wrap="square" rtlCol="0">
                <a:spAutoFit/>
              </a:bodyPr>
              <a:lstStyle/>
              <a:p>
                <a:pPr algn="ctr"/>
                <a:r>
                  <a:rPr lang="en-US" sz="1200" b="1" dirty="0"/>
                  <a:t>s</a:t>
                </a:r>
                <a:r>
                  <a:rPr lang="en-US" sz="1200" b="1" dirty="0" err="1"/>
                  <a:t>aturação</a:t>
                </a:r>
                <a:r>
                  <a:rPr lang="en-US" sz="1200" dirty="0"/>
                  <a:t>:</a:t>
                </a:r>
              </a:p>
              <a:p>
                <a:pPr algn="ctr"/>
                <a:r>
                  <a:rPr lang="en-US" sz="1200" dirty="0"/>
                  <a:t>valor de </a:t>
                </a:r>
                <a14:m>
                  <m:oMath xmlns:m="http://schemas.openxmlformats.org/officeDocument/2006/math">
                    <m:sSub>
                      <m:sSubPr>
                        <m:ctrlPr>
                          <a:rPr lang="pt-BR" sz="1200" i="1">
                            <a:latin typeface="Cambria Math" panose="02040503050406030204" pitchFamily="18" charset="0"/>
                          </a:rPr>
                        </m:ctrlPr>
                      </m:sSubPr>
                      <m:e>
                        <m:r>
                          <a:rPr lang="pt-BR" sz="1200" i="1">
                            <a:latin typeface="Cambria Math" panose="02040503050406030204" pitchFamily="18" charset="0"/>
                          </a:rPr>
                          <m:t>𝑦</m:t>
                        </m:r>
                      </m:e>
                      <m:sub>
                        <m:r>
                          <a:rPr lang="pt-BR" sz="1200" i="1">
                            <a:latin typeface="Cambria Math" panose="02040503050406030204" pitchFamily="18" charset="0"/>
                          </a:rPr>
                          <m:t>𝑗</m:t>
                        </m:r>
                      </m:sub>
                    </m:sSub>
                  </m:oMath>
                </a14:m>
                <a:r>
                  <a:rPr lang="en-US" sz="1200" dirty="0"/>
                  <a:t> </a:t>
                </a:r>
                <a14:m>
                  <m:oMath xmlns:m="http://schemas.openxmlformats.org/officeDocument/2006/math">
                    <m:r>
                      <a:rPr lang="pt-BR" sz="1200" i="1">
                        <a:latin typeface="Cambria Math" panose="02040503050406030204" pitchFamily="18" charset="0"/>
                        <a:ea typeface="Cambria Math" panose="02040503050406030204" pitchFamily="18" charset="0"/>
                      </a:rPr>
                      <m:t>→</m:t>
                    </m:r>
                  </m:oMath>
                </a14:m>
                <a:r>
                  <a:rPr lang="en-US" sz="1200" dirty="0"/>
                  <a:t> 1 </a:t>
                </a:r>
                <a:r>
                  <a:rPr lang="en-US" sz="1200" dirty="0" err="1"/>
                  <a:t>quando</a:t>
                </a:r>
                <a:r>
                  <a:rPr lang="en-US" sz="1200" dirty="0"/>
                  <a:t> </a:t>
                </a:r>
                <a14:m>
                  <m:oMath xmlns:m="http://schemas.openxmlformats.org/officeDocument/2006/math">
                    <m:r>
                      <a:rPr lang="pt-BR" sz="1200" i="1">
                        <a:latin typeface="Cambria Math" panose="02040503050406030204" pitchFamily="18" charset="0"/>
                      </a:rPr>
                      <m:t>𝑔</m:t>
                    </m:r>
                    <m:r>
                      <a:rPr lang="pt-BR" sz="1200" i="1">
                        <a:latin typeface="Cambria Math" panose="02040503050406030204" pitchFamily="18" charset="0"/>
                      </a:rPr>
                      <m:t>(</m:t>
                    </m:r>
                    <m:r>
                      <a:rPr lang="pt-BR" sz="1200" b="1" i="1">
                        <a:latin typeface="Cambria Math" panose="02040503050406030204" pitchFamily="18" charset="0"/>
                      </a:rPr>
                      <m:t>𝒙</m:t>
                    </m:r>
                    <m:r>
                      <a:rPr lang="pt-BR" sz="1200" i="1">
                        <a:latin typeface="Cambria Math" panose="02040503050406030204" pitchFamily="18" charset="0"/>
                      </a:rPr>
                      <m:t>)</m:t>
                    </m:r>
                    <m:r>
                      <a:rPr lang="pt-BR" sz="1200" i="1" smtClean="0">
                        <a:latin typeface="Cambria Math" panose="02040503050406030204" pitchFamily="18" charset="0"/>
                        <a:ea typeface="Cambria Math" panose="02040503050406030204" pitchFamily="18" charset="0"/>
                      </a:rPr>
                      <m:t>→∞</m:t>
                    </m:r>
                  </m:oMath>
                </a14:m>
                <a:r>
                  <a:rPr lang="en-US" sz="1200" dirty="0"/>
                  <a:t>. </a:t>
                </a:r>
              </a:p>
            </p:txBody>
          </p:sp>
        </mc:Choice>
        <mc:Fallback xmlns="">
          <p:sp>
            <p:nvSpPr>
              <p:cNvPr id="11" name="CaixaDeTexto 10">
                <a:extLst>
                  <a:ext uri="{FF2B5EF4-FFF2-40B4-BE49-F238E27FC236}">
                    <a16:creationId xmlns:a16="http://schemas.microsoft.com/office/drawing/2014/main" id="{D5499C28-5EED-9F51-EB3B-1184209D29C6}"/>
                  </a:ext>
                </a:extLst>
              </p:cNvPr>
              <p:cNvSpPr txBox="1">
                <a:spLocks noRot="1" noChangeAspect="1" noMove="1" noResize="1" noEditPoints="1" noAdjustHandles="1" noChangeArrowheads="1" noChangeShapeType="1" noTextEdit="1"/>
              </p:cNvSpPr>
              <p:nvPr/>
            </p:nvSpPr>
            <p:spPr>
              <a:xfrm>
                <a:off x="4668601" y="4313927"/>
                <a:ext cx="1500099" cy="661207"/>
              </a:xfrm>
              <a:prstGeom prst="rect">
                <a:avLst/>
              </a:prstGeom>
              <a:blipFill>
                <a:blip r:embed="rId6"/>
                <a:stretch>
                  <a:fillRect t="-926" b="-740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4" name="CaixaDeTexto 13">
                <a:extLst>
                  <a:ext uri="{FF2B5EF4-FFF2-40B4-BE49-F238E27FC236}">
                    <a16:creationId xmlns="" xmlns:a16="http://schemas.microsoft.com/office/drawing/2014/main" id="{875D42C9-7DA1-272E-5557-3AC808AB69AE}"/>
                  </a:ext>
                </a:extLst>
              </p:cNvPr>
              <p:cNvSpPr txBox="1"/>
              <p:nvPr/>
            </p:nvSpPr>
            <p:spPr>
              <a:xfrm>
                <a:off x="29682" y="4956320"/>
                <a:ext cx="1500099" cy="661207"/>
              </a:xfrm>
              <a:prstGeom prst="rect">
                <a:avLst/>
              </a:prstGeom>
              <a:noFill/>
            </p:spPr>
            <p:txBody>
              <a:bodyPr wrap="square" rtlCol="0">
                <a:spAutoFit/>
              </a:bodyPr>
              <a:lstStyle/>
              <a:p>
                <a:pPr algn="ctr"/>
                <a:r>
                  <a:rPr lang="en-US" sz="1200" b="1" dirty="0"/>
                  <a:t>s</a:t>
                </a:r>
                <a:r>
                  <a:rPr lang="en-US" sz="1200" b="1" dirty="0" err="1"/>
                  <a:t>aturação</a:t>
                </a:r>
                <a:r>
                  <a:rPr lang="en-US" sz="1200" dirty="0"/>
                  <a:t>:</a:t>
                </a:r>
              </a:p>
              <a:p>
                <a:pPr algn="ctr"/>
                <a:r>
                  <a:rPr lang="en-US" sz="1200" dirty="0"/>
                  <a:t>valor de </a:t>
                </a:r>
                <a14:m>
                  <m:oMath xmlns:m="http://schemas.openxmlformats.org/officeDocument/2006/math">
                    <m:sSub>
                      <m:sSubPr>
                        <m:ctrlPr>
                          <a:rPr lang="pt-BR" sz="1200" i="1">
                            <a:latin typeface="Cambria Math" panose="02040503050406030204" pitchFamily="18" charset="0"/>
                          </a:rPr>
                        </m:ctrlPr>
                      </m:sSubPr>
                      <m:e>
                        <m:r>
                          <a:rPr lang="pt-BR" sz="1200" i="1">
                            <a:latin typeface="Cambria Math" panose="02040503050406030204" pitchFamily="18" charset="0"/>
                          </a:rPr>
                          <m:t>𝑦</m:t>
                        </m:r>
                      </m:e>
                      <m:sub>
                        <m:r>
                          <a:rPr lang="pt-BR" sz="1200" i="1">
                            <a:latin typeface="Cambria Math" panose="02040503050406030204" pitchFamily="18" charset="0"/>
                          </a:rPr>
                          <m:t>𝑗</m:t>
                        </m:r>
                      </m:sub>
                    </m:sSub>
                    <m:r>
                      <a:rPr lang="pt-BR" sz="1200" i="1">
                        <a:latin typeface="Cambria Math" panose="02040503050406030204" pitchFamily="18" charset="0"/>
                      </a:rPr>
                      <m:t> </m:t>
                    </m:r>
                    <m:r>
                      <a:rPr lang="pt-BR" sz="1200" i="1">
                        <a:latin typeface="Cambria Math" panose="02040503050406030204" pitchFamily="18" charset="0"/>
                        <a:ea typeface="Cambria Math" panose="02040503050406030204" pitchFamily="18" charset="0"/>
                      </a:rPr>
                      <m:t>→</m:t>
                    </m:r>
                  </m:oMath>
                </a14:m>
                <a:r>
                  <a:rPr lang="en-US" sz="1200" dirty="0"/>
                  <a:t> 0 </a:t>
                </a:r>
                <a:r>
                  <a:rPr lang="en-US" sz="1200" dirty="0" err="1"/>
                  <a:t>quando</a:t>
                </a:r>
                <a:r>
                  <a:rPr lang="en-US" sz="1200" dirty="0"/>
                  <a:t> </a:t>
                </a:r>
                <a14:m>
                  <m:oMath xmlns:m="http://schemas.openxmlformats.org/officeDocument/2006/math">
                    <m:r>
                      <a:rPr lang="pt-BR" sz="1200" i="1">
                        <a:latin typeface="Cambria Math" panose="02040503050406030204" pitchFamily="18" charset="0"/>
                      </a:rPr>
                      <m:t>𝑔</m:t>
                    </m:r>
                    <m:d>
                      <m:dPr>
                        <m:ctrlPr>
                          <a:rPr lang="pt-BR" sz="1200" i="1">
                            <a:latin typeface="Cambria Math" panose="02040503050406030204" pitchFamily="18" charset="0"/>
                          </a:rPr>
                        </m:ctrlPr>
                      </m:dPr>
                      <m:e>
                        <m:r>
                          <a:rPr lang="pt-BR" sz="1200" b="1" i="1">
                            <a:latin typeface="Cambria Math" panose="02040503050406030204" pitchFamily="18" charset="0"/>
                          </a:rPr>
                          <m:t>𝒙</m:t>
                        </m:r>
                      </m:e>
                    </m:d>
                    <m:r>
                      <a:rPr lang="pt-BR" sz="1200" i="1" smtClean="0">
                        <a:latin typeface="Cambria Math" panose="02040503050406030204" pitchFamily="18" charset="0"/>
                        <a:ea typeface="Cambria Math" panose="02040503050406030204" pitchFamily="18" charset="0"/>
                      </a:rPr>
                      <m:t>→</m:t>
                    </m:r>
                    <m:r>
                      <a:rPr lang="pt-BR" sz="1200" b="0" i="1" smtClean="0">
                        <a:latin typeface="Cambria Math" panose="02040503050406030204" pitchFamily="18" charset="0"/>
                        <a:ea typeface="Cambria Math" panose="02040503050406030204" pitchFamily="18" charset="0"/>
                      </a:rPr>
                      <m:t>−</m:t>
                    </m:r>
                    <m:r>
                      <a:rPr lang="pt-BR" sz="1200" i="1" smtClean="0">
                        <a:latin typeface="Cambria Math" panose="02040503050406030204" pitchFamily="18" charset="0"/>
                        <a:ea typeface="Cambria Math" panose="02040503050406030204" pitchFamily="18" charset="0"/>
                      </a:rPr>
                      <m:t>∞</m:t>
                    </m:r>
                  </m:oMath>
                </a14:m>
                <a:r>
                  <a:rPr lang="en-US" sz="1200" dirty="0"/>
                  <a:t>. </a:t>
                </a:r>
              </a:p>
            </p:txBody>
          </p:sp>
        </mc:Choice>
        <mc:Fallback xmlns="">
          <p:sp>
            <p:nvSpPr>
              <p:cNvPr id="14" name="CaixaDeTexto 13">
                <a:extLst>
                  <a:ext uri="{FF2B5EF4-FFF2-40B4-BE49-F238E27FC236}">
                    <a16:creationId xmlns:a16="http://schemas.microsoft.com/office/drawing/2014/main" id="{875D42C9-7DA1-272E-5557-3AC808AB69AE}"/>
                  </a:ext>
                </a:extLst>
              </p:cNvPr>
              <p:cNvSpPr txBox="1">
                <a:spLocks noRot="1" noChangeAspect="1" noMove="1" noResize="1" noEditPoints="1" noAdjustHandles="1" noChangeArrowheads="1" noChangeShapeType="1" noTextEdit="1"/>
              </p:cNvSpPr>
              <p:nvPr/>
            </p:nvSpPr>
            <p:spPr>
              <a:xfrm>
                <a:off x="29682" y="4956320"/>
                <a:ext cx="1500099" cy="661207"/>
              </a:xfrm>
              <a:prstGeom prst="rect">
                <a:avLst/>
              </a:prstGeom>
              <a:blipFill>
                <a:blip r:embed="rId7"/>
                <a:stretch>
                  <a:fillRect l="-407" r="-2033" b="-6422"/>
                </a:stretch>
              </a:blipFill>
            </p:spPr>
            <p:txBody>
              <a:bodyPr/>
              <a:lstStyle/>
              <a:p>
                <a:r>
                  <a:rPr lang="pt-BR">
                    <a:noFill/>
                  </a:rPr>
                  <a:t> </a:t>
                </a:r>
              </a:p>
            </p:txBody>
          </p:sp>
        </mc:Fallback>
      </mc:AlternateContent>
      <p:cxnSp>
        <p:nvCxnSpPr>
          <p:cNvPr id="15" name="Conector de Seta Reta 5">
            <a:extLst>
              <a:ext uri="{FF2B5EF4-FFF2-40B4-BE49-F238E27FC236}">
                <a16:creationId xmlns="" xmlns:a16="http://schemas.microsoft.com/office/drawing/2014/main" id="{5D858F07-2270-3537-94B2-6E51F3490386}"/>
              </a:ext>
            </a:extLst>
          </p:cNvPr>
          <p:cNvCxnSpPr>
            <a:cxnSpLocks/>
          </p:cNvCxnSpPr>
          <p:nvPr/>
        </p:nvCxnSpPr>
        <p:spPr>
          <a:xfrm>
            <a:off x="6977219" y="5761115"/>
            <a:ext cx="679625" cy="15940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CaixaDeTexto 15">
                <a:extLst>
                  <a:ext uri="{FF2B5EF4-FFF2-40B4-BE49-F238E27FC236}">
                    <a16:creationId xmlns="" xmlns:a16="http://schemas.microsoft.com/office/drawing/2014/main" id="{D6D6022D-D5E1-D202-B107-416C0CEBC001}"/>
                  </a:ext>
                </a:extLst>
              </p:cNvPr>
              <p:cNvSpPr txBox="1"/>
              <p:nvPr/>
            </p:nvSpPr>
            <p:spPr>
              <a:xfrm>
                <a:off x="2537462" y="6174630"/>
                <a:ext cx="1266826" cy="276999"/>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
                        <a:rPr lang="pt-BR" sz="1200" b="0" i="1" smtClean="0">
                          <a:latin typeface="Cambria Math" panose="02040503050406030204" pitchFamily="18" charset="0"/>
                        </a:rPr>
                        <m:t>𝑔</m:t>
                      </m:r>
                      <m:r>
                        <a:rPr lang="pt-BR" sz="1200" b="0" i="1" smtClean="0">
                          <a:latin typeface="Cambria Math" panose="02040503050406030204" pitchFamily="18" charset="0"/>
                        </a:rPr>
                        <m:t>(</m:t>
                      </m:r>
                      <m:r>
                        <a:rPr lang="pt-BR" sz="1200" b="1" i="1" smtClean="0">
                          <a:latin typeface="Cambria Math" panose="02040503050406030204" pitchFamily="18" charset="0"/>
                        </a:rPr>
                        <m:t>𝒙</m:t>
                      </m:r>
                      <m:r>
                        <a:rPr lang="pt-BR" sz="1200" b="0" i="1" smtClean="0">
                          <a:latin typeface="Cambria Math" panose="02040503050406030204" pitchFamily="18" charset="0"/>
                        </a:rPr>
                        <m:t>)</m:t>
                      </m:r>
                    </m:oMath>
                  </m:oMathPara>
                </a14:m>
                <a:endParaRPr lang="pt-BR" sz="1200" dirty="0"/>
              </a:p>
            </p:txBody>
          </p:sp>
        </mc:Choice>
        <mc:Fallback xmlns="">
          <p:sp>
            <p:nvSpPr>
              <p:cNvPr id="16" name="CaixaDeTexto 15">
                <a:extLst>
                  <a:ext uri="{FF2B5EF4-FFF2-40B4-BE49-F238E27FC236}">
                    <a16:creationId xmlns:a16="http://schemas.microsoft.com/office/drawing/2014/main" id="{D6D6022D-D5E1-D202-B107-416C0CEBC001}"/>
                  </a:ext>
                </a:extLst>
              </p:cNvPr>
              <p:cNvSpPr txBox="1">
                <a:spLocks noRot="1" noChangeAspect="1" noMove="1" noResize="1" noEditPoints="1" noAdjustHandles="1" noChangeArrowheads="1" noChangeShapeType="1" noTextEdit="1"/>
              </p:cNvSpPr>
              <p:nvPr/>
            </p:nvSpPr>
            <p:spPr>
              <a:xfrm>
                <a:off x="2537462" y="6174630"/>
                <a:ext cx="1266826" cy="276999"/>
              </a:xfrm>
              <a:prstGeom prst="rect">
                <a:avLst/>
              </a:prstGeom>
              <a:blipFill>
                <a:blip r:embed="rId8"/>
                <a:stretch>
                  <a:fillRect b="-8889"/>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7" name="CaixaDeTexto 16">
                <a:extLst>
                  <a:ext uri="{FF2B5EF4-FFF2-40B4-BE49-F238E27FC236}">
                    <a16:creationId xmlns="" xmlns:a16="http://schemas.microsoft.com/office/drawing/2014/main" id="{3BE77691-7ED2-DCEC-8100-8AC23977A026}"/>
                  </a:ext>
                </a:extLst>
              </p:cNvPr>
              <p:cNvSpPr txBox="1"/>
              <p:nvPr/>
            </p:nvSpPr>
            <p:spPr>
              <a:xfrm>
                <a:off x="8418987" y="6149561"/>
                <a:ext cx="1266826" cy="276999"/>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
                        <a:rPr lang="pt-BR" sz="1200" b="0" i="1" smtClean="0">
                          <a:latin typeface="Cambria Math" panose="02040503050406030204" pitchFamily="18" charset="0"/>
                        </a:rPr>
                        <m:t>𝑔</m:t>
                      </m:r>
                      <m:r>
                        <a:rPr lang="pt-BR" sz="1200" b="0" i="1" smtClean="0">
                          <a:latin typeface="Cambria Math" panose="02040503050406030204" pitchFamily="18" charset="0"/>
                        </a:rPr>
                        <m:t>(</m:t>
                      </m:r>
                      <m:r>
                        <a:rPr lang="pt-BR" sz="1200" b="1" i="1" smtClean="0">
                          <a:latin typeface="Cambria Math" panose="02040503050406030204" pitchFamily="18" charset="0"/>
                        </a:rPr>
                        <m:t>𝒙</m:t>
                      </m:r>
                      <m:r>
                        <a:rPr lang="pt-BR" sz="1200" b="0" i="1" smtClean="0">
                          <a:latin typeface="Cambria Math" panose="02040503050406030204" pitchFamily="18" charset="0"/>
                        </a:rPr>
                        <m:t>)</m:t>
                      </m:r>
                    </m:oMath>
                  </m:oMathPara>
                </a14:m>
                <a:endParaRPr lang="pt-BR" sz="1200" dirty="0"/>
              </a:p>
            </p:txBody>
          </p:sp>
        </mc:Choice>
        <mc:Fallback xmlns="">
          <p:sp>
            <p:nvSpPr>
              <p:cNvPr id="17" name="CaixaDeTexto 16">
                <a:extLst>
                  <a:ext uri="{FF2B5EF4-FFF2-40B4-BE49-F238E27FC236}">
                    <a16:creationId xmlns:a16="http://schemas.microsoft.com/office/drawing/2014/main" id="{3BE77691-7ED2-DCEC-8100-8AC23977A026}"/>
                  </a:ext>
                </a:extLst>
              </p:cNvPr>
              <p:cNvSpPr txBox="1">
                <a:spLocks noRot="1" noChangeAspect="1" noMove="1" noResize="1" noEditPoints="1" noAdjustHandles="1" noChangeArrowheads="1" noChangeShapeType="1" noTextEdit="1"/>
              </p:cNvSpPr>
              <p:nvPr/>
            </p:nvSpPr>
            <p:spPr>
              <a:xfrm>
                <a:off x="8418987" y="6149561"/>
                <a:ext cx="1266826" cy="276999"/>
              </a:xfrm>
              <a:prstGeom prst="rect">
                <a:avLst/>
              </a:prstGeom>
              <a:blipFill>
                <a:blip r:embed="rId8"/>
                <a:stretch>
                  <a:fillRect b="-8889"/>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9" name="CaixaDeTexto 18">
                <a:extLst>
                  <a:ext uri="{FF2B5EF4-FFF2-40B4-BE49-F238E27FC236}">
                    <a16:creationId xmlns="" xmlns:a16="http://schemas.microsoft.com/office/drawing/2014/main" id="{C26B6AF1-920A-A639-960F-D8A4BB8E3745}"/>
                  </a:ext>
                </a:extLst>
              </p:cNvPr>
              <p:cNvSpPr txBox="1"/>
              <p:nvPr/>
            </p:nvSpPr>
            <p:spPr>
              <a:xfrm rot="16200000">
                <a:off x="6783427" y="4661110"/>
                <a:ext cx="868679" cy="481094"/>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pt-BR" sz="1200" i="1" smtClean="0">
                              <a:latin typeface="Cambria Math" panose="02040503050406030204" pitchFamily="18" charset="0"/>
                            </a:rPr>
                          </m:ctrlPr>
                        </m:fPr>
                        <m:num>
                          <m:r>
                            <a:rPr lang="pt-BR" sz="1200" i="1" smtClean="0">
                              <a:latin typeface="Cambria Math" panose="02040503050406030204" pitchFamily="18" charset="0"/>
                            </a:rPr>
                            <m:t>𝑑</m:t>
                          </m:r>
                          <m:sSub>
                            <m:sSubPr>
                              <m:ctrlPr>
                                <a:rPr lang="pt-BR" sz="1200" i="1">
                                  <a:latin typeface="Cambria Math" panose="02040503050406030204" pitchFamily="18" charset="0"/>
                                </a:rPr>
                              </m:ctrlPr>
                            </m:sSubPr>
                            <m:e>
                              <m:r>
                                <a:rPr lang="pt-BR" sz="1200" i="1">
                                  <a:latin typeface="Cambria Math" panose="02040503050406030204" pitchFamily="18" charset="0"/>
                                </a:rPr>
                                <m:t>𝑦</m:t>
                              </m:r>
                            </m:e>
                            <m:sub>
                              <m:r>
                                <a:rPr lang="pt-BR" sz="1200" i="1">
                                  <a:latin typeface="Cambria Math" panose="02040503050406030204" pitchFamily="18" charset="0"/>
                                </a:rPr>
                                <m:t>𝑗</m:t>
                              </m:r>
                            </m:sub>
                          </m:sSub>
                        </m:num>
                        <m:den>
                          <m:r>
                            <a:rPr lang="pt-BR" sz="1200" i="1" smtClean="0">
                              <a:latin typeface="Cambria Math" panose="02040503050406030204" pitchFamily="18" charset="0"/>
                            </a:rPr>
                            <m:t>𝑑</m:t>
                          </m:r>
                          <m:r>
                            <a:rPr lang="pt-BR" sz="1200" i="1">
                              <a:latin typeface="Cambria Math" panose="02040503050406030204" pitchFamily="18" charset="0"/>
                            </a:rPr>
                            <m:t>𝑔</m:t>
                          </m:r>
                          <m:r>
                            <a:rPr lang="pt-BR" sz="1200" i="1">
                              <a:latin typeface="Cambria Math" panose="02040503050406030204" pitchFamily="18" charset="0"/>
                            </a:rPr>
                            <m:t>(</m:t>
                          </m:r>
                          <m:r>
                            <a:rPr lang="pt-BR" sz="1200" b="1" i="1">
                              <a:latin typeface="Cambria Math" panose="02040503050406030204" pitchFamily="18" charset="0"/>
                            </a:rPr>
                            <m:t>𝒙</m:t>
                          </m:r>
                          <m:r>
                            <a:rPr lang="pt-BR" sz="1200" i="1">
                              <a:latin typeface="Cambria Math" panose="02040503050406030204" pitchFamily="18" charset="0"/>
                            </a:rPr>
                            <m:t>)</m:t>
                          </m:r>
                        </m:den>
                      </m:f>
                    </m:oMath>
                  </m:oMathPara>
                </a14:m>
                <a:endParaRPr lang="pt-BR" sz="1200" dirty="0"/>
              </a:p>
            </p:txBody>
          </p:sp>
        </mc:Choice>
        <mc:Fallback xmlns="">
          <p:sp>
            <p:nvSpPr>
              <p:cNvPr id="19" name="CaixaDeTexto 18">
                <a:extLst>
                  <a:ext uri="{FF2B5EF4-FFF2-40B4-BE49-F238E27FC236}">
                    <a16:creationId xmlns:a16="http://schemas.microsoft.com/office/drawing/2014/main" id="{C26B6AF1-920A-A639-960F-D8A4BB8E3745}"/>
                  </a:ext>
                </a:extLst>
              </p:cNvPr>
              <p:cNvSpPr txBox="1">
                <a:spLocks noRot="1" noChangeAspect="1" noMove="1" noResize="1" noEditPoints="1" noAdjustHandles="1" noChangeArrowheads="1" noChangeShapeType="1" noTextEdit="1"/>
              </p:cNvSpPr>
              <p:nvPr/>
            </p:nvSpPr>
            <p:spPr>
              <a:xfrm rot="16200000">
                <a:off x="6783427" y="4661110"/>
                <a:ext cx="868679" cy="481094"/>
              </a:xfrm>
              <a:prstGeom prst="rect">
                <a:avLst/>
              </a:prstGeom>
              <a:blipFill>
                <a:blip r:embed="rId9"/>
                <a:stretch>
                  <a:fillRect r="-7692"/>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1" name="CaixaDeTexto 20">
                <a:extLst>
                  <a:ext uri="{FF2B5EF4-FFF2-40B4-BE49-F238E27FC236}">
                    <a16:creationId xmlns="" xmlns:a16="http://schemas.microsoft.com/office/drawing/2014/main" id="{BF8E592F-29AE-CA70-90D4-67583FD1B92D}"/>
                  </a:ext>
                </a:extLst>
              </p:cNvPr>
              <p:cNvSpPr txBox="1"/>
              <p:nvPr/>
            </p:nvSpPr>
            <p:spPr>
              <a:xfrm rot="16200000">
                <a:off x="1277835" y="4766735"/>
                <a:ext cx="410628" cy="291875"/>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sz="1200" i="1" smtClean="0">
                              <a:latin typeface="Cambria Math" panose="02040503050406030204" pitchFamily="18" charset="0"/>
                            </a:rPr>
                          </m:ctrlPr>
                        </m:sSubPr>
                        <m:e>
                          <m:r>
                            <a:rPr lang="pt-BR" sz="1200" i="1">
                              <a:latin typeface="Cambria Math" panose="02040503050406030204" pitchFamily="18" charset="0"/>
                            </a:rPr>
                            <m:t>𝑦</m:t>
                          </m:r>
                        </m:e>
                        <m:sub>
                          <m:r>
                            <a:rPr lang="pt-BR" sz="1200" i="1">
                              <a:latin typeface="Cambria Math" panose="02040503050406030204" pitchFamily="18" charset="0"/>
                            </a:rPr>
                            <m:t>𝑗</m:t>
                          </m:r>
                        </m:sub>
                      </m:sSub>
                    </m:oMath>
                  </m:oMathPara>
                </a14:m>
                <a:endParaRPr lang="pt-BR" sz="1200" dirty="0"/>
              </a:p>
            </p:txBody>
          </p:sp>
        </mc:Choice>
        <mc:Fallback xmlns="">
          <p:sp>
            <p:nvSpPr>
              <p:cNvPr id="21" name="CaixaDeTexto 20">
                <a:extLst>
                  <a:ext uri="{FF2B5EF4-FFF2-40B4-BE49-F238E27FC236}">
                    <a16:creationId xmlns:a16="http://schemas.microsoft.com/office/drawing/2014/main" id="{BF8E592F-29AE-CA70-90D4-67583FD1B92D}"/>
                  </a:ext>
                </a:extLst>
              </p:cNvPr>
              <p:cNvSpPr txBox="1">
                <a:spLocks noRot="1" noChangeAspect="1" noMove="1" noResize="1" noEditPoints="1" noAdjustHandles="1" noChangeArrowheads="1" noChangeShapeType="1" noTextEdit="1"/>
              </p:cNvSpPr>
              <p:nvPr/>
            </p:nvSpPr>
            <p:spPr>
              <a:xfrm rot="16200000">
                <a:off x="1277835" y="4766735"/>
                <a:ext cx="410628" cy="291875"/>
              </a:xfrm>
              <a:prstGeom prst="rect">
                <a:avLst/>
              </a:prstGeom>
              <a:blipFill>
                <a:blip r:embed="rId10"/>
                <a:stretch>
                  <a:fillRect r="-416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3" name="CaixaDeTexto 22">
                <a:extLst>
                  <a:ext uri="{FF2B5EF4-FFF2-40B4-BE49-F238E27FC236}">
                    <a16:creationId xmlns="" xmlns:a16="http://schemas.microsoft.com/office/drawing/2014/main" id="{FE22556A-BA0D-5631-CD95-91FAD6A8621A}"/>
                  </a:ext>
                </a:extLst>
              </p:cNvPr>
              <p:cNvSpPr txBox="1"/>
              <p:nvPr/>
            </p:nvSpPr>
            <p:spPr>
              <a:xfrm>
                <a:off x="2583028" y="6174629"/>
                <a:ext cx="1266826" cy="276999"/>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
                        <a:rPr lang="pt-BR" sz="1200" b="0" i="1" smtClean="0">
                          <a:latin typeface="Cambria Math" panose="02040503050406030204" pitchFamily="18" charset="0"/>
                        </a:rPr>
                        <m:t>𝑔</m:t>
                      </m:r>
                      <m:r>
                        <a:rPr lang="pt-BR" sz="1200" b="0" i="1" smtClean="0">
                          <a:latin typeface="Cambria Math" panose="02040503050406030204" pitchFamily="18" charset="0"/>
                        </a:rPr>
                        <m:t>(</m:t>
                      </m:r>
                      <m:r>
                        <a:rPr lang="pt-BR" sz="1200" b="1" i="1" smtClean="0">
                          <a:latin typeface="Cambria Math" panose="02040503050406030204" pitchFamily="18" charset="0"/>
                        </a:rPr>
                        <m:t>𝒙</m:t>
                      </m:r>
                      <m:r>
                        <a:rPr lang="pt-BR" sz="1200" b="0" i="1" smtClean="0">
                          <a:latin typeface="Cambria Math" panose="02040503050406030204" pitchFamily="18" charset="0"/>
                        </a:rPr>
                        <m:t>)</m:t>
                      </m:r>
                    </m:oMath>
                  </m:oMathPara>
                </a14:m>
                <a:endParaRPr lang="pt-BR" sz="1200" dirty="0"/>
              </a:p>
            </p:txBody>
          </p:sp>
        </mc:Choice>
        <mc:Fallback xmlns="">
          <p:sp>
            <p:nvSpPr>
              <p:cNvPr id="23" name="CaixaDeTexto 22">
                <a:extLst>
                  <a:ext uri="{FF2B5EF4-FFF2-40B4-BE49-F238E27FC236}">
                    <a16:creationId xmlns:a16="http://schemas.microsoft.com/office/drawing/2014/main" id="{FE22556A-BA0D-5631-CD95-91FAD6A8621A}"/>
                  </a:ext>
                </a:extLst>
              </p:cNvPr>
              <p:cNvSpPr txBox="1">
                <a:spLocks noRot="1" noChangeAspect="1" noMove="1" noResize="1" noEditPoints="1" noAdjustHandles="1" noChangeArrowheads="1" noChangeShapeType="1" noTextEdit="1"/>
              </p:cNvSpPr>
              <p:nvPr/>
            </p:nvSpPr>
            <p:spPr>
              <a:xfrm>
                <a:off x="2583028" y="6174629"/>
                <a:ext cx="1266826" cy="276999"/>
              </a:xfrm>
              <a:prstGeom prst="rect">
                <a:avLst/>
              </a:prstGeom>
              <a:blipFill>
                <a:blip r:embed="rId8"/>
                <a:stretch>
                  <a:fillRect b="-8889"/>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2" name="CaixaDeTexto 21">
                <a:extLst>
                  <a:ext uri="{FF2B5EF4-FFF2-40B4-BE49-F238E27FC236}">
                    <a16:creationId xmlns="" xmlns:a16="http://schemas.microsoft.com/office/drawing/2014/main" id="{A8C8A0CC-7041-8753-698F-778A8FC2530F}"/>
                  </a:ext>
                </a:extLst>
              </p:cNvPr>
              <p:cNvSpPr txBox="1"/>
              <p:nvPr/>
            </p:nvSpPr>
            <p:spPr>
              <a:xfrm>
                <a:off x="10737675" y="4904936"/>
                <a:ext cx="1420490" cy="661207"/>
              </a:xfrm>
              <a:prstGeom prst="rect">
                <a:avLst/>
              </a:prstGeom>
              <a:noFill/>
            </p:spPr>
            <p:txBody>
              <a:bodyPr wrap="square" rtlCol="0">
                <a:spAutoFit/>
              </a:bodyPr>
              <a:lstStyle/>
              <a:p>
                <a:pPr algn="ctr"/>
                <a:r>
                  <a:rPr lang="en-US" sz="1200" dirty="0"/>
                  <a:t>Q</a:t>
                </a:r>
                <a:r>
                  <a:rPr lang="en-US" sz="1200" dirty="0" err="1"/>
                  <a:t>uando</a:t>
                </a:r>
                <a:r>
                  <a:rPr lang="en-US" sz="1200" dirty="0"/>
                  <a:t> </a:t>
                </a:r>
                <a14:m>
                  <m:oMath xmlns:m="http://schemas.openxmlformats.org/officeDocument/2006/math">
                    <m:r>
                      <a:rPr lang="pt-BR" sz="1200" i="1">
                        <a:latin typeface="Cambria Math" panose="02040503050406030204" pitchFamily="18" charset="0"/>
                      </a:rPr>
                      <m:t>𝑔</m:t>
                    </m:r>
                    <m:r>
                      <a:rPr lang="pt-BR" sz="1200" i="1">
                        <a:latin typeface="Cambria Math" panose="02040503050406030204" pitchFamily="18" charset="0"/>
                      </a:rPr>
                      <m:t>(</m:t>
                    </m:r>
                    <m:r>
                      <a:rPr lang="pt-BR" sz="1200" b="1" i="1">
                        <a:latin typeface="Cambria Math" panose="02040503050406030204" pitchFamily="18" charset="0"/>
                      </a:rPr>
                      <m:t>𝒙</m:t>
                    </m:r>
                    <m:r>
                      <a:rPr lang="pt-BR" sz="1200" i="1">
                        <a:latin typeface="Cambria Math" panose="02040503050406030204" pitchFamily="18" charset="0"/>
                      </a:rPr>
                      <m:t>)</m:t>
                    </m:r>
                  </m:oMath>
                </a14:m>
                <a:r>
                  <a:rPr lang="en-US" sz="1200" dirty="0"/>
                  <a:t> </a:t>
                </a:r>
                <a14:m>
                  <m:oMath xmlns:m="http://schemas.openxmlformats.org/officeDocument/2006/math">
                    <m:r>
                      <a:rPr lang="pt-BR" sz="1200" i="1">
                        <a:latin typeface="Cambria Math" panose="02040503050406030204" pitchFamily="18" charset="0"/>
                        <a:ea typeface="Cambria Math" panose="02040503050406030204" pitchFamily="18" charset="0"/>
                      </a:rPr>
                      <m:t>→∞</m:t>
                    </m:r>
                  </m:oMath>
                </a14:m>
                <a:r>
                  <a:rPr lang="en-US" sz="1200" dirty="0"/>
                  <a:t>,  </a:t>
                </a:r>
                <a14:m>
                  <m:oMath xmlns:m="http://schemas.openxmlformats.org/officeDocument/2006/math">
                    <m:sSub>
                      <m:sSubPr>
                        <m:ctrlPr>
                          <a:rPr lang="pt-BR" sz="1200" i="1" smtClean="0">
                            <a:latin typeface="Cambria Math" panose="02040503050406030204" pitchFamily="18" charset="0"/>
                          </a:rPr>
                        </m:ctrlPr>
                      </m:sSubPr>
                      <m:e>
                        <m:r>
                          <a:rPr lang="pt-BR" sz="1200" i="1">
                            <a:latin typeface="Cambria Math" panose="02040503050406030204" pitchFamily="18" charset="0"/>
                          </a:rPr>
                          <m:t>𝑦</m:t>
                        </m:r>
                      </m:e>
                      <m:sub>
                        <m:r>
                          <a:rPr lang="pt-BR" sz="1200" i="1">
                            <a:latin typeface="Cambria Math" panose="02040503050406030204" pitchFamily="18" charset="0"/>
                          </a:rPr>
                          <m:t>𝑗</m:t>
                        </m:r>
                      </m:sub>
                    </m:sSub>
                    <m:r>
                      <a:rPr lang="pt-BR" sz="1200" i="1">
                        <a:latin typeface="Cambria Math" panose="02040503050406030204" pitchFamily="18" charset="0"/>
                        <a:ea typeface="Cambria Math" panose="02040503050406030204" pitchFamily="18" charset="0"/>
                      </a:rPr>
                      <m:t>→</m:t>
                    </m:r>
                    <m:r>
                      <a:rPr lang="pt-BR" sz="1200" b="0" i="0" smtClean="0">
                        <a:latin typeface="Cambria Math" panose="02040503050406030204" pitchFamily="18" charset="0"/>
                        <a:ea typeface="Cambria Math" panose="02040503050406030204" pitchFamily="18" charset="0"/>
                      </a:rPr>
                      <m:t>1</m:t>
                    </m:r>
                  </m:oMath>
                </a14:m>
                <a:r>
                  <a:rPr lang="en-US" sz="1200" dirty="0"/>
                  <a:t> e a </a:t>
                </a:r>
                <a:r>
                  <a:rPr lang="en-US" sz="1200" dirty="0" err="1"/>
                  <a:t>derivada</a:t>
                </a:r>
                <a:r>
                  <a:rPr lang="en-US" sz="1200" dirty="0"/>
                  <a:t> </a:t>
                </a:r>
                <a:r>
                  <a:rPr lang="en-US" sz="1200" dirty="0" err="1"/>
                  <a:t>tende</a:t>
                </a:r>
                <a:r>
                  <a:rPr lang="en-US" sz="1200" dirty="0"/>
                  <a:t> a 0.</a:t>
                </a:r>
              </a:p>
            </p:txBody>
          </p:sp>
        </mc:Choice>
        <mc:Fallback xmlns="">
          <p:sp>
            <p:nvSpPr>
              <p:cNvPr id="22" name="CaixaDeTexto 21">
                <a:extLst>
                  <a:ext uri="{FF2B5EF4-FFF2-40B4-BE49-F238E27FC236}">
                    <a16:creationId xmlns:a16="http://schemas.microsoft.com/office/drawing/2014/main" id="{A8C8A0CC-7041-8753-698F-778A8FC2530F}"/>
                  </a:ext>
                </a:extLst>
              </p:cNvPr>
              <p:cNvSpPr txBox="1">
                <a:spLocks noRot="1" noChangeAspect="1" noMove="1" noResize="1" noEditPoints="1" noAdjustHandles="1" noChangeArrowheads="1" noChangeShapeType="1" noTextEdit="1"/>
              </p:cNvSpPr>
              <p:nvPr/>
            </p:nvSpPr>
            <p:spPr>
              <a:xfrm>
                <a:off x="10737675" y="4904936"/>
                <a:ext cx="1420490" cy="661207"/>
              </a:xfrm>
              <a:prstGeom prst="rect">
                <a:avLst/>
              </a:prstGeom>
              <a:blipFill>
                <a:blip r:embed="rId11"/>
                <a:stretch>
                  <a:fillRect t="-926" r="-4292" b="-740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3" name="CaixaDeTexto 12">
                <a:extLst>
                  <a:ext uri="{FF2B5EF4-FFF2-40B4-BE49-F238E27FC236}">
                    <a16:creationId xmlns="" xmlns:a16="http://schemas.microsoft.com/office/drawing/2014/main" id="{E90BAE08-8E8E-10A2-3253-C460DA207E2A}"/>
                  </a:ext>
                </a:extLst>
              </p:cNvPr>
              <p:cNvSpPr txBox="1"/>
              <p:nvPr/>
            </p:nvSpPr>
            <p:spPr>
              <a:xfrm>
                <a:off x="5597649" y="5172509"/>
                <a:ext cx="1595153" cy="661207"/>
              </a:xfrm>
              <a:prstGeom prst="rect">
                <a:avLst/>
              </a:prstGeom>
              <a:noFill/>
            </p:spPr>
            <p:txBody>
              <a:bodyPr wrap="square" rtlCol="0">
                <a:spAutoFit/>
              </a:bodyPr>
              <a:lstStyle/>
              <a:p>
                <a:pPr algn="ctr"/>
                <a:r>
                  <a:rPr lang="en-US" sz="1200" dirty="0"/>
                  <a:t>Q</a:t>
                </a:r>
                <a:r>
                  <a:rPr lang="en-US" sz="1200" dirty="0" err="1"/>
                  <a:t>uando</a:t>
                </a:r>
                <a:r>
                  <a:rPr lang="en-US" sz="1200" dirty="0"/>
                  <a:t> </a:t>
                </a:r>
                <a14:m>
                  <m:oMath xmlns:m="http://schemas.openxmlformats.org/officeDocument/2006/math">
                    <m:r>
                      <a:rPr lang="pt-BR" sz="1200" i="1">
                        <a:latin typeface="Cambria Math" panose="02040503050406030204" pitchFamily="18" charset="0"/>
                      </a:rPr>
                      <m:t>𝑔</m:t>
                    </m:r>
                    <m:r>
                      <a:rPr lang="pt-BR" sz="1200" i="1">
                        <a:latin typeface="Cambria Math" panose="02040503050406030204" pitchFamily="18" charset="0"/>
                      </a:rPr>
                      <m:t>(</m:t>
                    </m:r>
                    <m:r>
                      <a:rPr lang="pt-BR" sz="1200" b="1" i="1">
                        <a:latin typeface="Cambria Math" panose="02040503050406030204" pitchFamily="18" charset="0"/>
                      </a:rPr>
                      <m:t>𝒙</m:t>
                    </m:r>
                    <m:r>
                      <a:rPr lang="pt-BR" sz="1200" i="1">
                        <a:latin typeface="Cambria Math" panose="02040503050406030204" pitchFamily="18" charset="0"/>
                      </a:rPr>
                      <m:t>)</m:t>
                    </m:r>
                  </m:oMath>
                </a14:m>
                <a:r>
                  <a:rPr lang="en-US" sz="1200" dirty="0"/>
                  <a:t> </a:t>
                </a:r>
                <a14:m>
                  <m:oMath xmlns:m="http://schemas.openxmlformats.org/officeDocument/2006/math">
                    <m:r>
                      <a:rPr lang="pt-BR" sz="1200" i="1">
                        <a:latin typeface="Cambria Math" panose="02040503050406030204" pitchFamily="18" charset="0"/>
                        <a:ea typeface="Cambria Math" panose="02040503050406030204" pitchFamily="18" charset="0"/>
                      </a:rPr>
                      <m:t>→−∞</m:t>
                    </m:r>
                  </m:oMath>
                </a14:m>
                <a:r>
                  <a:rPr lang="en-US" sz="1200" dirty="0"/>
                  <a:t>,  </a:t>
                </a:r>
                <a14:m>
                  <m:oMath xmlns:m="http://schemas.openxmlformats.org/officeDocument/2006/math">
                    <m:sSub>
                      <m:sSubPr>
                        <m:ctrlPr>
                          <a:rPr lang="pt-BR" sz="1200" i="1" smtClean="0">
                            <a:latin typeface="Cambria Math" panose="02040503050406030204" pitchFamily="18" charset="0"/>
                          </a:rPr>
                        </m:ctrlPr>
                      </m:sSubPr>
                      <m:e>
                        <m:r>
                          <a:rPr lang="pt-BR" sz="1200" i="1">
                            <a:latin typeface="Cambria Math" panose="02040503050406030204" pitchFamily="18" charset="0"/>
                          </a:rPr>
                          <m:t>𝑦</m:t>
                        </m:r>
                      </m:e>
                      <m:sub>
                        <m:r>
                          <a:rPr lang="pt-BR" sz="1200" i="1">
                            <a:latin typeface="Cambria Math" panose="02040503050406030204" pitchFamily="18" charset="0"/>
                          </a:rPr>
                          <m:t>𝑗</m:t>
                        </m:r>
                      </m:sub>
                    </m:sSub>
                    <m:r>
                      <a:rPr lang="pt-BR" sz="1200" i="1">
                        <a:latin typeface="Cambria Math" panose="02040503050406030204" pitchFamily="18" charset="0"/>
                        <a:ea typeface="Cambria Math" panose="02040503050406030204" pitchFamily="18" charset="0"/>
                      </a:rPr>
                      <m:t>→</m:t>
                    </m:r>
                    <m:r>
                      <a:rPr lang="pt-BR" sz="1200" b="0" i="1" smtClean="0">
                        <a:latin typeface="Cambria Math" panose="02040503050406030204" pitchFamily="18" charset="0"/>
                        <a:ea typeface="Cambria Math" panose="02040503050406030204" pitchFamily="18" charset="0"/>
                      </a:rPr>
                      <m:t> </m:t>
                    </m:r>
                  </m:oMath>
                </a14:m>
                <a:r>
                  <a:rPr lang="en-US" sz="1200" dirty="0"/>
                  <a:t>0 e a </a:t>
                </a:r>
                <a:r>
                  <a:rPr lang="en-US" sz="1200" dirty="0" err="1"/>
                  <a:t>derivada</a:t>
                </a:r>
                <a:r>
                  <a:rPr lang="en-US" sz="1200" dirty="0"/>
                  <a:t> </a:t>
                </a:r>
                <a:r>
                  <a:rPr lang="en-US" sz="1200" dirty="0" err="1"/>
                  <a:t>tende</a:t>
                </a:r>
                <a:r>
                  <a:rPr lang="en-US" sz="1200" dirty="0"/>
                  <a:t> a 0.</a:t>
                </a:r>
              </a:p>
            </p:txBody>
          </p:sp>
        </mc:Choice>
        <mc:Fallback xmlns="">
          <p:sp>
            <p:nvSpPr>
              <p:cNvPr id="13" name="CaixaDeTexto 12">
                <a:extLst>
                  <a:ext uri="{FF2B5EF4-FFF2-40B4-BE49-F238E27FC236}">
                    <a16:creationId xmlns:a16="http://schemas.microsoft.com/office/drawing/2014/main" id="{E90BAE08-8E8E-10A2-3253-C460DA207E2A}"/>
                  </a:ext>
                </a:extLst>
              </p:cNvPr>
              <p:cNvSpPr txBox="1">
                <a:spLocks noRot="1" noChangeAspect="1" noMove="1" noResize="1" noEditPoints="1" noAdjustHandles="1" noChangeArrowheads="1" noChangeShapeType="1" noTextEdit="1"/>
              </p:cNvSpPr>
              <p:nvPr/>
            </p:nvSpPr>
            <p:spPr>
              <a:xfrm>
                <a:off x="5597649" y="5172509"/>
                <a:ext cx="1595153" cy="661207"/>
              </a:xfrm>
              <a:prstGeom prst="rect">
                <a:avLst/>
              </a:prstGeom>
              <a:blipFill>
                <a:blip r:embed="rId12"/>
                <a:stretch>
                  <a:fillRect t="-926" r="-1908" b="-7407"/>
                </a:stretch>
              </a:blipFill>
            </p:spPr>
            <p:txBody>
              <a:bodyPr/>
              <a:lstStyle/>
              <a:p>
                <a:r>
                  <a:rPr lang="pt-BR">
                    <a:noFill/>
                  </a:rPr>
                  <a:t> </a:t>
                </a:r>
              </a:p>
            </p:txBody>
          </p:sp>
        </mc:Fallback>
      </mc:AlternateContent>
    </p:spTree>
    <p:extLst>
      <p:ext uri="{BB962C8B-B14F-4D97-AF65-F5344CB8AC3E}">
        <p14:creationId xmlns:p14="http://schemas.microsoft.com/office/powerpoint/2010/main" val="26783226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7CF5C16C-9A34-D878-5B97-F717770A39F2}"/>
              </a:ext>
            </a:extLst>
          </p:cNvPr>
          <p:cNvSpPr>
            <a:spLocks noGrp="1"/>
          </p:cNvSpPr>
          <p:nvPr>
            <p:ph type="title"/>
          </p:nvPr>
        </p:nvSpPr>
        <p:spPr/>
        <p:txBody>
          <a:bodyPr/>
          <a:lstStyle/>
          <a:p>
            <a:r>
              <a:rPr lang="pt-BR" dirty="0"/>
              <a:t>Função de ativação tangente hiperbólica</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 xmlns:a16="http://schemas.microsoft.com/office/drawing/2014/main" id="{143A029C-225C-E02A-1EA0-CD722194AC7B}"/>
                  </a:ext>
                </a:extLst>
              </p:cNvPr>
              <p:cNvSpPr>
                <a:spLocks noGrp="1"/>
              </p:cNvSpPr>
              <p:nvPr>
                <p:ph idx="1"/>
              </p:nvPr>
            </p:nvSpPr>
            <p:spPr/>
            <p:txBody>
              <a:bodyPr/>
              <a:lstStyle/>
              <a:p>
                <a:r>
                  <a:rPr lang="pt-BR" dirty="0"/>
                  <a:t>A </a:t>
                </a:r>
                <a:r>
                  <a:rPr lang="pt-BR" b="1" i="1" dirty="0">
                    <a:solidFill>
                      <a:srgbClr val="7030A0"/>
                    </a:solidFill>
                  </a:rPr>
                  <a:t>saída de um nó</a:t>
                </a:r>
                <a:r>
                  <a:rPr lang="pt-BR" dirty="0"/>
                  <a:t> com </a:t>
                </a:r>
                <a:r>
                  <a:rPr lang="pt-BR" b="1" i="1" dirty="0"/>
                  <a:t>função de ativação tangente hiperbólica</a:t>
                </a:r>
                <a:r>
                  <a:rPr lang="pt-BR" dirty="0"/>
                  <a:t> tem sua expressão dada por</a:t>
                </a:r>
              </a:p>
              <a:p>
                <a:pPr marL="0" indent="0">
                  <a:buNone/>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𝑦</m:t>
                          </m:r>
                        </m:e>
                        <m:sub>
                          <m:r>
                            <a:rPr lang="pt-BR" i="1">
                              <a:latin typeface="Cambria Math" panose="02040503050406030204" pitchFamily="18" charset="0"/>
                            </a:rPr>
                            <m:t>𝑗</m:t>
                          </m:r>
                        </m:sub>
                      </m:sSub>
                      <m:r>
                        <a:rPr lang="pt-BR" i="1">
                          <a:latin typeface="Cambria Math" panose="02040503050406030204" pitchFamily="18" charset="0"/>
                        </a:rPr>
                        <m:t>=</m:t>
                      </m:r>
                      <m:r>
                        <a:rPr lang="pt-BR" i="1">
                          <a:latin typeface="Cambria Math" panose="02040503050406030204" pitchFamily="18" charset="0"/>
                        </a:rPr>
                        <m:t>𝑓</m:t>
                      </m:r>
                      <m:d>
                        <m:dPr>
                          <m:ctrlPr>
                            <a:rPr lang="pt-BR" i="1">
                              <a:latin typeface="Cambria Math" panose="02040503050406030204" pitchFamily="18" charset="0"/>
                            </a:rPr>
                          </m:ctrlPr>
                        </m:dPr>
                        <m:e>
                          <m:r>
                            <a:rPr lang="pt-BR" i="1">
                              <a:latin typeface="Cambria Math" panose="02040503050406030204" pitchFamily="18" charset="0"/>
                            </a:rPr>
                            <m:t>𝑔</m:t>
                          </m:r>
                          <m:r>
                            <a:rPr lang="pt-BR" i="1">
                              <a:latin typeface="Cambria Math" panose="02040503050406030204" pitchFamily="18" charset="0"/>
                            </a:rPr>
                            <m:t>(</m:t>
                          </m:r>
                          <m:r>
                            <a:rPr lang="pt-BR" b="1" i="1">
                              <a:latin typeface="Cambria Math" panose="02040503050406030204" pitchFamily="18" charset="0"/>
                            </a:rPr>
                            <m:t>𝒙</m:t>
                          </m:r>
                          <m:r>
                            <a:rPr lang="pt-BR" i="1">
                              <a:latin typeface="Cambria Math" panose="02040503050406030204" pitchFamily="18" charset="0"/>
                            </a:rPr>
                            <m:t>)</m:t>
                          </m:r>
                        </m:e>
                      </m:d>
                      <m:r>
                        <a:rPr lang="pt-BR" b="0" i="1" smtClean="0">
                          <a:latin typeface="Cambria Math" panose="02040503050406030204" pitchFamily="18" charset="0"/>
                        </a:rPr>
                        <m:t>=</m:t>
                      </m:r>
                      <m:func>
                        <m:funcPr>
                          <m:ctrlPr>
                            <a:rPr lang="pt-BR" b="0" i="1" smtClean="0">
                              <a:latin typeface="Cambria Math" panose="02040503050406030204" pitchFamily="18" charset="0"/>
                            </a:rPr>
                          </m:ctrlPr>
                        </m:funcPr>
                        <m:fName>
                          <m:r>
                            <m:rPr>
                              <m:sty m:val="p"/>
                            </m:rPr>
                            <a:rPr lang="pt-BR" b="0" i="0" smtClean="0">
                              <a:latin typeface="Cambria Math" panose="02040503050406030204" pitchFamily="18" charset="0"/>
                            </a:rPr>
                            <m:t>tanh</m:t>
                          </m:r>
                        </m:fName>
                        <m:e>
                          <m:d>
                            <m:dPr>
                              <m:ctrlPr>
                                <a:rPr lang="pt-BR" b="0" i="1" smtClean="0">
                                  <a:latin typeface="Cambria Math" panose="02040503050406030204" pitchFamily="18" charset="0"/>
                                </a:rPr>
                              </m:ctrlPr>
                            </m:dPr>
                            <m:e>
                              <m:r>
                                <a:rPr lang="pt-BR" i="1">
                                  <a:latin typeface="Cambria Math" panose="02040503050406030204" pitchFamily="18" charset="0"/>
                                </a:rPr>
                                <m:t>𝑔</m:t>
                              </m:r>
                              <m:r>
                                <a:rPr lang="pt-BR" i="1">
                                  <a:latin typeface="Cambria Math" panose="02040503050406030204" pitchFamily="18" charset="0"/>
                                </a:rPr>
                                <m:t>(</m:t>
                              </m:r>
                              <m:r>
                                <a:rPr lang="pt-BR" b="1" i="1">
                                  <a:latin typeface="Cambria Math" panose="02040503050406030204" pitchFamily="18" charset="0"/>
                                </a:rPr>
                                <m:t>𝒙</m:t>
                              </m:r>
                              <m:r>
                                <a:rPr lang="pt-BR" i="1">
                                  <a:latin typeface="Cambria Math" panose="02040503050406030204" pitchFamily="18" charset="0"/>
                                </a:rPr>
                                <m:t>)</m:t>
                              </m:r>
                            </m:e>
                          </m:d>
                        </m:e>
                      </m:func>
                      <m:r>
                        <a:rPr lang="pt-BR" i="1">
                          <a:latin typeface="Cambria Math" panose="02040503050406030204" pitchFamily="18" charset="0"/>
                        </a:rPr>
                        <m:t>=</m:t>
                      </m:r>
                      <m:f>
                        <m:fPr>
                          <m:ctrlPr>
                            <a:rPr lang="pt-BR" i="1">
                              <a:latin typeface="Cambria Math" panose="02040503050406030204" pitchFamily="18" charset="0"/>
                            </a:rPr>
                          </m:ctrlPr>
                        </m:fPr>
                        <m:num>
                          <m:sSup>
                            <m:sSupPr>
                              <m:ctrlPr>
                                <a:rPr lang="pt-BR" i="1">
                                  <a:latin typeface="Cambria Math" panose="02040503050406030204" pitchFamily="18" charset="0"/>
                                </a:rPr>
                              </m:ctrlPr>
                            </m:sSupPr>
                            <m:e>
                              <m:r>
                                <a:rPr lang="pt-BR" i="1">
                                  <a:latin typeface="Cambria Math" panose="02040503050406030204" pitchFamily="18" charset="0"/>
                                </a:rPr>
                                <m:t>𝑒</m:t>
                              </m:r>
                            </m:e>
                            <m:sup>
                              <m:r>
                                <a:rPr lang="pt-BR" i="1">
                                  <a:latin typeface="Cambria Math" panose="02040503050406030204" pitchFamily="18" charset="0"/>
                                </a:rPr>
                                <m:t>𝑔</m:t>
                              </m:r>
                              <m:r>
                                <a:rPr lang="pt-BR" i="1">
                                  <a:latin typeface="Cambria Math" panose="02040503050406030204" pitchFamily="18" charset="0"/>
                                </a:rPr>
                                <m:t>(</m:t>
                              </m:r>
                              <m:r>
                                <a:rPr lang="pt-BR" b="1" i="1">
                                  <a:latin typeface="Cambria Math" panose="02040503050406030204" pitchFamily="18" charset="0"/>
                                </a:rPr>
                                <m:t>𝒙</m:t>
                              </m:r>
                              <m:r>
                                <a:rPr lang="pt-BR" i="1">
                                  <a:latin typeface="Cambria Math" panose="02040503050406030204" pitchFamily="18" charset="0"/>
                                </a:rPr>
                                <m:t>)</m:t>
                              </m:r>
                            </m:sup>
                          </m:sSup>
                          <m:r>
                            <a:rPr lang="pt-BR" b="0" i="1" smtClean="0">
                              <a:latin typeface="Cambria Math" panose="02040503050406030204" pitchFamily="18" charset="0"/>
                            </a:rPr>
                            <m:t>−</m:t>
                          </m:r>
                          <m:sSup>
                            <m:sSupPr>
                              <m:ctrlPr>
                                <a:rPr lang="pt-BR" i="1" smtClean="0">
                                  <a:latin typeface="Cambria Math" panose="02040503050406030204" pitchFamily="18" charset="0"/>
                                </a:rPr>
                              </m:ctrlPr>
                            </m:sSupPr>
                            <m:e>
                              <m:r>
                                <a:rPr lang="pt-BR" i="1">
                                  <a:latin typeface="Cambria Math" panose="02040503050406030204" pitchFamily="18" charset="0"/>
                                </a:rPr>
                                <m:t>𝑒</m:t>
                              </m:r>
                            </m:e>
                            <m:sup>
                              <m:r>
                                <a:rPr lang="pt-BR" b="0" i="1" smtClean="0">
                                  <a:latin typeface="Cambria Math" panose="02040503050406030204" pitchFamily="18" charset="0"/>
                                </a:rPr>
                                <m:t>−</m:t>
                              </m:r>
                              <m:r>
                                <a:rPr lang="pt-BR" i="1">
                                  <a:latin typeface="Cambria Math" panose="02040503050406030204" pitchFamily="18" charset="0"/>
                                </a:rPr>
                                <m:t>𝑔</m:t>
                              </m:r>
                              <m:r>
                                <a:rPr lang="pt-BR" i="1">
                                  <a:latin typeface="Cambria Math" panose="02040503050406030204" pitchFamily="18" charset="0"/>
                                </a:rPr>
                                <m:t>(</m:t>
                              </m:r>
                              <m:r>
                                <a:rPr lang="pt-BR" b="1" i="1">
                                  <a:latin typeface="Cambria Math" panose="02040503050406030204" pitchFamily="18" charset="0"/>
                                </a:rPr>
                                <m:t>𝒙</m:t>
                              </m:r>
                              <m:r>
                                <a:rPr lang="pt-BR" i="1">
                                  <a:latin typeface="Cambria Math" panose="02040503050406030204" pitchFamily="18" charset="0"/>
                                </a:rPr>
                                <m:t>)</m:t>
                              </m:r>
                            </m:sup>
                          </m:sSup>
                        </m:num>
                        <m:den>
                          <m:sSup>
                            <m:sSupPr>
                              <m:ctrlPr>
                                <a:rPr lang="pt-BR" i="1">
                                  <a:latin typeface="Cambria Math" panose="02040503050406030204" pitchFamily="18" charset="0"/>
                                </a:rPr>
                              </m:ctrlPr>
                            </m:sSupPr>
                            <m:e>
                              <m:r>
                                <a:rPr lang="pt-BR" i="1">
                                  <a:latin typeface="Cambria Math" panose="02040503050406030204" pitchFamily="18" charset="0"/>
                                </a:rPr>
                                <m:t>𝑒</m:t>
                              </m:r>
                            </m:e>
                            <m:sup>
                              <m:r>
                                <a:rPr lang="pt-BR" i="1">
                                  <a:latin typeface="Cambria Math" panose="02040503050406030204" pitchFamily="18" charset="0"/>
                                </a:rPr>
                                <m:t>𝑔</m:t>
                              </m:r>
                              <m:r>
                                <a:rPr lang="pt-BR" i="1">
                                  <a:latin typeface="Cambria Math" panose="02040503050406030204" pitchFamily="18" charset="0"/>
                                </a:rPr>
                                <m:t>(</m:t>
                              </m:r>
                              <m:r>
                                <a:rPr lang="pt-BR" b="1" i="1">
                                  <a:latin typeface="Cambria Math" panose="02040503050406030204" pitchFamily="18" charset="0"/>
                                </a:rPr>
                                <m:t>𝒙</m:t>
                              </m:r>
                              <m:r>
                                <a:rPr lang="pt-BR" i="1">
                                  <a:latin typeface="Cambria Math" panose="02040503050406030204" pitchFamily="18" charset="0"/>
                                </a:rPr>
                                <m:t>)</m:t>
                              </m:r>
                            </m:sup>
                          </m:sSup>
                          <m:r>
                            <a:rPr lang="pt-BR" b="0" i="1" smtClean="0">
                              <a:latin typeface="Cambria Math" panose="02040503050406030204" pitchFamily="18" charset="0"/>
                            </a:rPr>
                            <m:t>+</m:t>
                          </m:r>
                          <m:sSup>
                            <m:sSupPr>
                              <m:ctrlPr>
                                <a:rPr lang="pt-BR" i="1">
                                  <a:latin typeface="Cambria Math" panose="02040503050406030204" pitchFamily="18" charset="0"/>
                                </a:rPr>
                              </m:ctrlPr>
                            </m:sSupPr>
                            <m:e>
                              <m:r>
                                <a:rPr lang="pt-BR" i="1">
                                  <a:latin typeface="Cambria Math" panose="02040503050406030204" pitchFamily="18" charset="0"/>
                                </a:rPr>
                                <m:t>𝑒</m:t>
                              </m:r>
                            </m:e>
                            <m:sup>
                              <m:r>
                                <a:rPr lang="pt-BR" i="1">
                                  <a:latin typeface="Cambria Math" panose="02040503050406030204" pitchFamily="18" charset="0"/>
                                </a:rPr>
                                <m:t>−</m:t>
                              </m:r>
                              <m:r>
                                <a:rPr lang="pt-BR" i="1">
                                  <a:latin typeface="Cambria Math" panose="02040503050406030204" pitchFamily="18" charset="0"/>
                                </a:rPr>
                                <m:t>𝑔</m:t>
                              </m:r>
                              <m:r>
                                <a:rPr lang="pt-BR" i="1">
                                  <a:latin typeface="Cambria Math" panose="02040503050406030204" pitchFamily="18" charset="0"/>
                                </a:rPr>
                                <m:t>(</m:t>
                              </m:r>
                              <m:r>
                                <a:rPr lang="pt-BR" b="1" i="1">
                                  <a:latin typeface="Cambria Math" panose="02040503050406030204" pitchFamily="18" charset="0"/>
                                </a:rPr>
                                <m:t>𝒙</m:t>
                              </m:r>
                              <m:r>
                                <a:rPr lang="pt-BR" i="1">
                                  <a:latin typeface="Cambria Math" panose="02040503050406030204" pitchFamily="18" charset="0"/>
                                </a:rPr>
                                <m:t>)</m:t>
                              </m:r>
                            </m:sup>
                          </m:sSup>
                        </m:den>
                      </m:f>
                      <m:r>
                        <m:rPr>
                          <m:nor/>
                        </m:rPr>
                        <a:rPr lang="pt-BR" b="0" i="0" smtClean="0">
                          <a:latin typeface="Cambria Math" panose="02040503050406030204" pitchFamily="18" charset="0"/>
                        </a:rPr>
                        <m:t>.</m:t>
                      </m:r>
                    </m:oMath>
                  </m:oMathPara>
                </a14:m>
                <a:endParaRPr lang="pt-BR" dirty="0"/>
              </a:p>
              <a:p>
                <a:pPr marL="0" indent="0">
                  <a:buNone/>
                </a:pPr>
                <a:r>
                  <a:rPr lang="pt-BR" dirty="0"/>
                  <a:t>onde </a:t>
                </a:r>
                <a14:m>
                  <m:oMath xmlns:m="http://schemas.openxmlformats.org/officeDocument/2006/math">
                    <m:r>
                      <a:rPr lang="pt-BR" i="1">
                        <a:latin typeface="Cambria Math" panose="02040503050406030204" pitchFamily="18" charset="0"/>
                      </a:rPr>
                      <m:t>𝑔</m:t>
                    </m:r>
                    <m:r>
                      <a:rPr lang="pt-BR" i="1">
                        <a:latin typeface="Cambria Math" panose="02040503050406030204" pitchFamily="18" charset="0"/>
                      </a:rPr>
                      <m:t>(</m:t>
                    </m:r>
                    <m:r>
                      <a:rPr lang="pt-BR" b="1" i="1">
                        <a:latin typeface="Cambria Math" panose="02040503050406030204" pitchFamily="18" charset="0"/>
                      </a:rPr>
                      <m:t>𝒙</m:t>
                    </m:r>
                    <m:r>
                      <a:rPr lang="pt-BR" i="1">
                        <a:latin typeface="Cambria Math" panose="02040503050406030204" pitchFamily="18" charset="0"/>
                      </a:rPr>
                      <m:t>) </m:t>
                    </m:r>
                  </m:oMath>
                </a14:m>
                <a:r>
                  <a:rPr lang="pt-BR" dirty="0"/>
                  <a:t>é a </a:t>
                </a:r>
                <a:r>
                  <a:rPr lang="pt-BR" b="1" i="1" dirty="0"/>
                  <a:t>combinação linear das entradas do </a:t>
                </a:r>
                <a:r>
                  <a:rPr lang="pt-BR" b="1" i="1" dirty="0" smtClean="0"/>
                  <a:t>nó (i.e., ativação)</a:t>
                </a:r>
                <a:r>
                  <a:rPr lang="pt-BR" dirty="0" smtClean="0"/>
                  <a:t>.</a:t>
                </a:r>
                <a:endParaRPr lang="pt-BR" dirty="0"/>
              </a:p>
              <a:p>
                <a:r>
                  <a:rPr lang="pt-BR" dirty="0"/>
                  <a:t>Sua derivada é dada por</a:t>
                </a:r>
              </a:p>
              <a:p>
                <a:pPr marL="0" indent="0" algn="ctr">
                  <a:buNone/>
                </a:pPr>
                <a14:m>
                  <m:oMathPara xmlns:m="http://schemas.openxmlformats.org/officeDocument/2006/math">
                    <m:oMathParaPr>
                      <m:jc m:val="centerGroup"/>
                    </m:oMathParaPr>
                    <m:oMath xmlns:m="http://schemas.openxmlformats.org/officeDocument/2006/math">
                      <m:f>
                        <m:fPr>
                          <m:ctrlPr>
                            <a:rPr lang="pt-BR" i="1">
                              <a:latin typeface="Cambria Math" panose="02040503050406030204" pitchFamily="18" charset="0"/>
                            </a:rPr>
                          </m:ctrlPr>
                        </m:fPr>
                        <m:num>
                          <m:r>
                            <a:rPr lang="pt-BR" i="1">
                              <a:latin typeface="Cambria Math" panose="02040503050406030204" pitchFamily="18" charset="0"/>
                            </a:rPr>
                            <m:t>𝑑</m:t>
                          </m:r>
                          <m:sSub>
                            <m:sSubPr>
                              <m:ctrlPr>
                                <a:rPr lang="pt-BR" i="1">
                                  <a:latin typeface="Cambria Math" panose="02040503050406030204" pitchFamily="18" charset="0"/>
                                </a:rPr>
                              </m:ctrlPr>
                            </m:sSubPr>
                            <m:e>
                              <m:r>
                                <a:rPr lang="pt-BR" i="1">
                                  <a:latin typeface="Cambria Math" panose="02040503050406030204" pitchFamily="18" charset="0"/>
                                </a:rPr>
                                <m:t>𝑦</m:t>
                              </m:r>
                            </m:e>
                            <m:sub>
                              <m:r>
                                <a:rPr lang="pt-BR" i="1">
                                  <a:latin typeface="Cambria Math" panose="02040503050406030204" pitchFamily="18" charset="0"/>
                                </a:rPr>
                                <m:t>𝑗</m:t>
                              </m:r>
                            </m:sub>
                          </m:sSub>
                        </m:num>
                        <m:den>
                          <m:r>
                            <a:rPr lang="pt-BR" i="1">
                              <a:latin typeface="Cambria Math" panose="02040503050406030204" pitchFamily="18" charset="0"/>
                            </a:rPr>
                            <m:t>𝑑𝑔</m:t>
                          </m:r>
                          <m:r>
                            <a:rPr lang="pt-BR" i="1">
                              <a:latin typeface="Cambria Math" panose="02040503050406030204" pitchFamily="18" charset="0"/>
                            </a:rPr>
                            <m:t>(</m:t>
                          </m:r>
                          <m:r>
                            <a:rPr lang="pt-BR" b="1" i="1">
                              <a:latin typeface="Cambria Math" panose="02040503050406030204" pitchFamily="18" charset="0"/>
                            </a:rPr>
                            <m:t>𝒙</m:t>
                          </m:r>
                          <m:r>
                            <a:rPr lang="pt-BR" i="1">
                              <a:latin typeface="Cambria Math" panose="02040503050406030204" pitchFamily="18" charset="0"/>
                            </a:rPr>
                            <m:t>)</m:t>
                          </m:r>
                        </m:den>
                      </m:f>
                      <m:r>
                        <a:rPr lang="pt-BR" b="0" i="1" smtClean="0">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𝑑𝑓</m:t>
                          </m:r>
                          <m:d>
                            <m:dPr>
                              <m:ctrlPr>
                                <a:rPr lang="pt-BR" i="1">
                                  <a:latin typeface="Cambria Math" panose="02040503050406030204" pitchFamily="18" charset="0"/>
                                </a:rPr>
                              </m:ctrlPr>
                            </m:dPr>
                            <m:e>
                              <m:r>
                                <a:rPr lang="pt-BR" i="1">
                                  <a:latin typeface="Cambria Math" panose="02040503050406030204" pitchFamily="18" charset="0"/>
                                </a:rPr>
                                <m:t>𝑔</m:t>
                              </m:r>
                              <m:r>
                                <a:rPr lang="pt-BR" i="1">
                                  <a:latin typeface="Cambria Math" panose="02040503050406030204" pitchFamily="18" charset="0"/>
                                </a:rPr>
                                <m:t>(</m:t>
                              </m:r>
                              <m:r>
                                <a:rPr lang="pt-BR" b="1" i="1">
                                  <a:latin typeface="Cambria Math" panose="02040503050406030204" pitchFamily="18" charset="0"/>
                                </a:rPr>
                                <m:t>𝒙</m:t>
                              </m:r>
                              <m:r>
                                <a:rPr lang="pt-BR" i="1">
                                  <a:latin typeface="Cambria Math" panose="02040503050406030204" pitchFamily="18" charset="0"/>
                                </a:rPr>
                                <m:t>)</m:t>
                              </m:r>
                            </m:e>
                          </m:d>
                        </m:num>
                        <m:den>
                          <m:r>
                            <a:rPr lang="pt-BR" i="1">
                              <a:latin typeface="Cambria Math" panose="02040503050406030204" pitchFamily="18" charset="0"/>
                            </a:rPr>
                            <m:t>𝑑𝑔</m:t>
                          </m:r>
                          <m:r>
                            <a:rPr lang="pt-BR" i="1">
                              <a:latin typeface="Cambria Math" panose="02040503050406030204" pitchFamily="18" charset="0"/>
                            </a:rPr>
                            <m:t>(</m:t>
                          </m:r>
                          <m:r>
                            <a:rPr lang="pt-BR" b="1" i="1">
                              <a:latin typeface="Cambria Math" panose="02040503050406030204" pitchFamily="18" charset="0"/>
                            </a:rPr>
                            <m:t>𝒙</m:t>
                          </m:r>
                          <m:r>
                            <a:rPr lang="pt-BR" i="1">
                              <a:latin typeface="Cambria Math" panose="02040503050406030204" pitchFamily="18" charset="0"/>
                            </a:rPr>
                            <m:t>)</m:t>
                          </m:r>
                        </m:den>
                      </m:f>
                      <m:r>
                        <a:rPr lang="pt-BR" i="1">
                          <a:latin typeface="Cambria Math" panose="02040503050406030204" pitchFamily="18" charset="0"/>
                        </a:rPr>
                        <m:t>=1−</m:t>
                      </m:r>
                      <m:sSup>
                        <m:sSupPr>
                          <m:ctrlPr>
                            <a:rPr lang="pt-BR" i="1">
                              <a:latin typeface="Cambria Math" panose="02040503050406030204" pitchFamily="18" charset="0"/>
                            </a:rPr>
                          </m:ctrlPr>
                        </m:sSupPr>
                        <m:e>
                          <m:r>
                            <m:rPr>
                              <m:sty m:val="p"/>
                            </m:rPr>
                            <a:rPr lang="pt-BR">
                              <a:latin typeface="Cambria Math" panose="02040503050406030204" pitchFamily="18" charset="0"/>
                            </a:rPr>
                            <m:t>tanh</m:t>
                          </m:r>
                        </m:e>
                        <m:sup>
                          <m:r>
                            <a:rPr lang="pt-BR" i="1">
                              <a:latin typeface="Cambria Math" panose="02040503050406030204" pitchFamily="18" charset="0"/>
                            </a:rPr>
                            <m:t>2</m:t>
                          </m:r>
                        </m:sup>
                      </m:sSup>
                      <m:d>
                        <m:dPr>
                          <m:ctrlPr>
                            <a:rPr lang="pt-BR" i="1">
                              <a:latin typeface="Cambria Math" panose="02040503050406030204" pitchFamily="18" charset="0"/>
                            </a:rPr>
                          </m:ctrlPr>
                        </m:dPr>
                        <m:e>
                          <m:r>
                            <a:rPr lang="pt-BR" i="1">
                              <a:latin typeface="Cambria Math" panose="02040503050406030204" pitchFamily="18" charset="0"/>
                            </a:rPr>
                            <m:t>𝑔</m:t>
                          </m:r>
                          <m:r>
                            <a:rPr lang="pt-BR" i="1">
                              <a:latin typeface="Cambria Math" panose="02040503050406030204" pitchFamily="18" charset="0"/>
                            </a:rPr>
                            <m:t>(</m:t>
                          </m:r>
                          <m:r>
                            <a:rPr lang="pt-BR" b="1" i="1">
                              <a:latin typeface="Cambria Math" panose="02040503050406030204" pitchFamily="18" charset="0"/>
                            </a:rPr>
                            <m:t>𝒙</m:t>
                          </m:r>
                          <m:r>
                            <a:rPr lang="pt-BR" i="1">
                              <a:latin typeface="Cambria Math" panose="02040503050406030204" pitchFamily="18" charset="0"/>
                            </a:rPr>
                            <m:t>)</m:t>
                          </m:r>
                        </m:e>
                      </m:d>
                      <m:r>
                        <a:rPr lang="pt-BR" i="1" smtClean="0">
                          <a:latin typeface="Cambria Math" panose="02040503050406030204" pitchFamily="18" charset="0"/>
                          <a:ea typeface="Cambria Math" panose="02040503050406030204" pitchFamily="18" charset="0"/>
                        </a:rPr>
                        <m:t>≥</m:t>
                      </m:r>
                      <m:r>
                        <a:rPr lang="pt-BR" i="1">
                          <a:latin typeface="Cambria Math" panose="02040503050406030204" pitchFamily="18" charset="0"/>
                        </a:rPr>
                        <m:t>0</m:t>
                      </m:r>
                      <m:r>
                        <a:rPr lang="pt-BR" b="0" i="0" smtClean="0">
                          <a:latin typeface="Cambria Math" panose="02040503050406030204" pitchFamily="18" charset="0"/>
                        </a:rPr>
                        <m:t>.</m:t>
                      </m:r>
                    </m:oMath>
                  </m:oMathPara>
                </a14:m>
                <a:endParaRPr lang="pt-BR" dirty="0"/>
              </a:p>
            </p:txBody>
          </p:sp>
        </mc:Choice>
        <mc:Fallback xmlns="">
          <p:sp>
            <p:nvSpPr>
              <p:cNvPr id="3" name="Espaço Reservado para Conteúdo 2">
                <a:extLst>
                  <a:ext uri="{FF2B5EF4-FFF2-40B4-BE49-F238E27FC236}">
                    <a16:creationId xmlns:a16="http://schemas.microsoft.com/office/drawing/2014/main" xmlns:a14="http://schemas.microsoft.com/office/drawing/2010/main" xmlns="" id="{143A029C-225C-E02A-1EA0-CD722194AC7B}"/>
                  </a:ext>
                </a:extLst>
              </p:cNvPr>
              <p:cNvSpPr>
                <a:spLocks noGrp="1" noRot="1" noChangeAspect="1" noMove="1" noResize="1" noEditPoints="1" noAdjustHandles="1" noChangeArrowheads="1" noChangeShapeType="1" noTextEdit="1"/>
              </p:cNvSpPr>
              <p:nvPr>
                <p:ph idx="1"/>
              </p:nvPr>
            </p:nvSpPr>
            <p:spPr>
              <a:blipFill rotWithShape="0">
                <a:blip r:embed="rId3"/>
                <a:stretch>
                  <a:fillRect l="-1217" t="-2241" r="-58"/>
                </a:stretch>
              </a:blipFill>
            </p:spPr>
            <p:txBody>
              <a:bodyPr/>
              <a:lstStyle/>
              <a:p>
                <a:r>
                  <a:rPr lang="pt-BR">
                    <a:noFill/>
                  </a:rPr>
                  <a:t> </a:t>
                </a:r>
              </a:p>
            </p:txBody>
          </p:sp>
        </mc:Fallback>
      </mc:AlternateContent>
    </p:spTree>
    <p:extLst>
      <p:ext uri="{BB962C8B-B14F-4D97-AF65-F5344CB8AC3E}">
        <p14:creationId xmlns:p14="http://schemas.microsoft.com/office/powerpoint/2010/main" val="7214150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7CF5C16C-9A34-D878-5B97-F717770A39F2}"/>
              </a:ext>
            </a:extLst>
          </p:cNvPr>
          <p:cNvSpPr>
            <a:spLocks noGrp="1"/>
          </p:cNvSpPr>
          <p:nvPr>
            <p:ph type="title"/>
          </p:nvPr>
        </p:nvSpPr>
        <p:spPr/>
        <p:txBody>
          <a:bodyPr/>
          <a:lstStyle/>
          <a:p>
            <a:r>
              <a:rPr lang="pt-BR" dirty="0"/>
              <a:t>Função de ativação tangente hiperbólica e sua derivada</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 xmlns:a16="http://schemas.microsoft.com/office/drawing/2014/main" id="{143A029C-225C-E02A-1EA0-CD722194AC7B}"/>
                  </a:ext>
                </a:extLst>
              </p:cNvPr>
              <p:cNvSpPr>
                <a:spLocks noGrp="1"/>
              </p:cNvSpPr>
              <p:nvPr>
                <p:ph idx="1"/>
              </p:nvPr>
            </p:nvSpPr>
            <p:spPr>
              <a:xfrm>
                <a:off x="838199" y="1825624"/>
                <a:ext cx="11081273" cy="1827157"/>
              </a:xfrm>
            </p:spPr>
            <p:txBody>
              <a:bodyPr>
                <a:normAutofit/>
              </a:bodyPr>
              <a:lstStyle/>
              <a:p>
                <a:r>
                  <a:rPr lang="pt-BR" dirty="0"/>
                  <a:t>A derivada é no máximo igual a 1 </a:t>
                </a:r>
                <a:r>
                  <a:rPr lang="pt-BR" b="1" i="1" dirty="0">
                    <a:solidFill>
                      <a:srgbClr val="00B050"/>
                    </a:solidFill>
                  </a:rPr>
                  <a:t>exatamente</a:t>
                </a:r>
                <a:r>
                  <a:rPr lang="pt-BR" dirty="0"/>
                  <a:t> quando </a:t>
                </a:r>
                <a:r>
                  <a:rPr lang="pt-BR" b="1" i="1" dirty="0"/>
                  <a:t>quando </a:t>
                </a:r>
                <a14:m>
                  <m:oMath xmlns:m="http://schemas.openxmlformats.org/officeDocument/2006/math">
                    <m:r>
                      <a:rPr lang="pt-BR" i="1">
                        <a:latin typeface="Cambria Math" panose="02040503050406030204" pitchFamily="18" charset="0"/>
                      </a:rPr>
                      <m:t>𝑔</m:t>
                    </m:r>
                    <m:d>
                      <m:dPr>
                        <m:ctrlPr>
                          <a:rPr lang="pt-BR" i="1">
                            <a:latin typeface="Cambria Math" panose="02040503050406030204" pitchFamily="18" charset="0"/>
                          </a:rPr>
                        </m:ctrlPr>
                      </m:dPr>
                      <m:e>
                        <m:r>
                          <a:rPr lang="pt-BR" b="1" i="1">
                            <a:latin typeface="Cambria Math" panose="02040503050406030204" pitchFamily="18" charset="0"/>
                          </a:rPr>
                          <m:t>𝒙</m:t>
                        </m:r>
                      </m:e>
                    </m:d>
                    <m:r>
                      <a:rPr lang="pt-BR" b="0" i="0" smtClean="0">
                        <a:latin typeface="Cambria Math" panose="02040503050406030204" pitchFamily="18" charset="0"/>
                      </a:rPr>
                      <m:t>=0</m:t>
                    </m:r>
                  </m:oMath>
                </a14:m>
                <a:r>
                  <a:rPr lang="pt-BR" dirty="0"/>
                  <a:t>, sendo menor do que 1 para todos os outros valores de </a:t>
                </a:r>
                <a14:m>
                  <m:oMath xmlns:m="http://schemas.openxmlformats.org/officeDocument/2006/math">
                    <m:r>
                      <a:rPr lang="pt-BR" i="1">
                        <a:latin typeface="Cambria Math" panose="02040503050406030204" pitchFamily="18" charset="0"/>
                      </a:rPr>
                      <m:t>𝑔</m:t>
                    </m:r>
                    <m:d>
                      <m:dPr>
                        <m:ctrlPr>
                          <a:rPr lang="pt-BR" i="1">
                            <a:latin typeface="Cambria Math" panose="02040503050406030204" pitchFamily="18" charset="0"/>
                          </a:rPr>
                        </m:ctrlPr>
                      </m:dPr>
                      <m:e>
                        <m:r>
                          <a:rPr lang="pt-BR" b="1" i="1">
                            <a:latin typeface="Cambria Math" panose="02040503050406030204" pitchFamily="18" charset="0"/>
                          </a:rPr>
                          <m:t>𝒙</m:t>
                        </m:r>
                      </m:e>
                    </m:d>
                  </m:oMath>
                </a14:m>
                <a:r>
                  <a:rPr lang="pt-BR" dirty="0"/>
                  <a:t>.</a:t>
                </a:r>
              </a:p>
            </p:txBody>
          </p:sp>
        </mc:Choice>
        <mc:Fallback xmlns="">
          <p:sp>
            <p:nvSpPr>
              <p:cNvPr id="3" name="Espaço Reservado para Conteúdo 2">
                <a:extLst>
                  <a:ext uri="{FF2B5EF4-FFF2-40B4-BE49-F238E27FC236}">
                    <a16:creationId xmlns:a16="http://schemas.microsoft.com/office/drawing/2014/main" id="{143A029C-225C-E02A-1EA0-CD722194AC7B}"/>
                  </a:ext>
                </a:extLst>
              </p:cNvPr>
              <p:cNvSpPr>
                <a:spLocks noGrp="1" noRot="1" noChangeAspect="1" noMove="1" noResize="1" noEditPoints="1" noAdjustHandles="1" noChangeArrowheads="1" noChangeShapeType="1" noTextEdit="1"/>
              </p:cNvSpPr>
              <p:nvPr>
                <p:ph idx="1"/>
              </p:nvPr>
            </p:nvSpPr>
            <p:spPr>
              <a:xfrm>
                <a:off x="838199" y="1825624"/>
                <a:ext cx="11081273" cy="1827157"/>
              </a:xfrm>
              <a:blipFill>
                <a:blip r:embed="rId3"/>
                <a:stretch>
                  <a:fillRect l="-935" t="-5333" r="-825"/>
                </a:stretch>
              </a:blipFill>
            </p:spPr>
            <p:txBody>
              <a:bodyPr/>
              <a:lstStyle/>
              <a:p>
                <a:r>
                  <a:rPr lang="pt-BR">
                    <a:noFill/>
                  </a:rPr>
                  <a:t> </a:t>
                </a:r>
              </a:p>
            </p:txBody>
          </p:sp>
        </mc:Fallback>
      </mc:AlternateContent>
      <p:pic>
        <p:nvPicPr>
          <p:cNvPr id="4" name="Imagem 3">
            <a:extLst>
              <a:ext uri="{FF2B5EF4-FFF2-40B4-BE49-F238E27FC236}">
                <a16:creationId xmlns="" xmlns:a16="http://schemas.microsoft.com/office/drawing/2014/main" id="{F2B2B530-5A92-CBF9-692B-66D367957328}"/>
              </a:ext>
            </a:extLst>
          </p:cNvPr>
          <p:cNvPicPr>
            <a:picLocks noChangeAspect="1"/>
          </p:cNvPicPr>
          <p:nvPr/>
        </p:nvPicPr>
        <p:blipFill>
          <a:blip r:embed="rId4"/>
          <a:stretch>
            <a:fillRect/>
          </a:stretch>
        </p:blipFill>
        <p:spPr>
          <a:xfrm>
            <a:off x="1390650" y="3533167"/>
            <a:ext cx="3882075" cy="2911556"/>
          </a:xfrm>
          <a:prstGeom prst="rect">
            <a:avLst/>
          </a:prstGeom>
        </p:spPr>
      </p:pic>
      <p:pic>
        <p:nvPicPr>
          <p:cNvPr id="5" name="Imagem 4">
            <a:extLst>
              <a:ext uri="{FF2B5EF4-FFF2-40B4-BE49-F238E27FC236}">
                <a16:creationId xmlns="" xmlns:a16="http://schemas.microsoft.com/office/drawing/2014/main" id="{DE70E2C7-FF35-E904-6977-D68094F5E785}"/>
              </a:ext>
            </a:extLst>
          </p:cNvPr>
          <p:cNvPicPr>
            <a:picLocks noChangeAspect="1"/>
          </p:cNvPicPr>
          <p:nvPr/>
        </p:nvPicPr>
        <p:blipFill>
          <a:blip r:embed="rId5"/>
          <a:stretch>
            <a:fillRect/>
          </a:stretch>
        </p:blipFill>
        <p:spPr>
          <a:xfrm>
            <a:off x="7124112" y="3510129"/>
            <a:ext cx="3888050" cy="2916038"/>
          </a:xfrm>
          <a:prstGeom prst="rect">
            <a:avLst/>
          </a:prstGeom>
        </p:spPr>
      </p:pic>
      <p:sp>
        <p:nvSpPr>
          <p:cNvPr id="6" name="Rectangle 6">
            <a:extLst>
              <a:ext uri="{FF2B5EF4-FFF2-40B4-BE49-F238E27FC236}">
                <a16:creationId xmlns="" xmlns:a16="http://schemas.microsoft.com/office/drawing/2014/main" id="{929CF754-8B0C-C1A8-746C-F798A16138AE}"/>
              </a:ext>
            </a:extLst>
          </p:cNvPr>
          <p:cNvSpPr/>
          <p:nvPr/>
        </p:nvSpPr>
        <p:spPr>
          <a:xfrm>
            <a:off x="7292947" y="3349134"/>
            <a:ext cx="3609520" cy="369332"/>
          </a:xfrm>
          <a:prstGeom prst="rect">
            <a:avLst/>
          </a:prstGeom>
        </p:spPr>
        <p:txBody>
          <a:bodyPr wrap="square">
            <a:spAutoFit/>
          </a:bodyPr>
          <a:lstStyle/>
          <a:p>
            <a:pPr algn="ctr"/>
            <a:r>
              <a:rPr lang="pt-BR" dirty="0"/>
              <a:t>Derivada da Tangente Hiperbólica</a:t>
            </a:r>
          </a:p>
        </p:txBody>
      </p:sp>
      <p:sp>
        <p:nvSpPr>
          <p:cNvPr id="7" name="Rectangle 5">
            <a:extLst>
              <a:ext uri="{FF2B5EF4-FFF2-40B4-BE49-F238E27FC236}">
                <a16:creationId xmlns="" xmlns:a16="http://schemas.microsoft.com/office/drawing/2014/main" id="{CD34A3B8-8D0D-D5D1-6008-D7D997635E89}"/>
              </a:ext>
            </a:extLst>
          </p:cNvPr>
          <p:cNvSpPr/>
          <p:nvPr/>
        </p:nvSpPr>
        <p:spPr>
          <a:xfrm>
            <a:off x="1852819" y="3374118"/>
            <a:ext cx="3087933" cy="369332"/>
          </a:xfrm>
          <a:prstGeom prst="rect">
            <a:avLst/>
          </a:prstGeom>
        </p:spPr>
        <p:txBody>
          <a:bodyPr wrap="square">
            <a:spAutoFit/>
          </a:bodyPr>
          <a:lstStyle/>
          <a:p>
            <a:pPr algn="ctr"/>
            <a:r>
              <a:rPr lang="pt-BR" dirty="0"/>
              <a:t>Função Tangente Hiperbólica</a:t>
            </a:r>
          </a:p>
        </p:txBody>
      </p:sp>
      <p:cxnSp>
        <p:nvCxnSpPr>
          <p:cNvPr id="10" name="Conector de Seta Reta 9">
            <a:extLst>
              <a:ext uri="{FF2B5EF4-FFF2-40B4-BE49-F238E27FC236}">
                <a16:creationId xmlns="" xmlns:a16="http://schemas.microsoft.com/office/drawing/2014/main" id="{5F27E423-34CB-59E1-9BA6-F4439C5785A7}"/>
              </a:ext>
            </a:extLst>
          </p:cNvPr>
          <p:cNvCxnSpPr>
            <a:cxnSpLocks/>
          </p:cNvCxnSpPr>
          <p:nvPr/>
        </p:nvCxnSpPr>
        <p:spPr>
          <a:xfrm flipH="1">
            <a:off x="4828613" y="3520322"/>
            <a:ext cx="399428" cy="22312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onector de Seta Reta 10">
            <a:extLst>
              <a:ext uri="{FF2B5EF4-FFF2-40B4-BE49-F238E27FC236}">
                <a16:creationId xmlns="" xmlns:a16="http://schemas.microsoft.com/office/drawing/2014/main" id="{273DC6B5-A875-B8E9-B338-D6233A735B01}"/>
              </a:ext>
            </a:extLst>
          </p:cNvPr>
          <p:cNvCxnSpPr>
            <a:cxnSpLocks/>
          </p:cNvCxnSpPr>
          <p:nvPr/>
        </p:nvCxnSpPr>
        <p:spPr>
          <a:xfrm>
            <a:off x="802602" y="5766435"/>
            <a:ext cx="1116686" cy="29860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ector de seta reta 20">
            <a:extLst>
              <a:ext uri="{FF2B5EF4-FFF2-40B4-BE49-F238E27FC236}">
                <a16:creationId xmlns="" xmlns:a16="http://schemas.microsoft.com/office/drawing/2014/main" id="{5BB51C08-62F2-DF57-94D3-A3F78EB0BA63}"/>
              </a:ext>
            </a:extLst>
          </p:cNvPr>
          <p:cNvCxnSpPr/>
          <p:nvPr/>
        </p:nvCxnSpPr>
        <p:spPr>
          <a:xfrm flipH="1">
            <a:off x="10713289" y="5586420"/>
            <a:ext cx="505460" cy="39102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Conector de seta reta 21">
            <a:extLst>
              <a:ext uri="{FF2B5EF4-FFF2-40B4-BE49-F238E27FC236}">
                <a16:creationId xmlns="" xmlns:a16="http://schemas.microsoft.com/office/drawing/2014/main" id="{FD72A4A6-8662-A81F-B186-73B3B14E26DC}"/>
              </a:ext>
            </a:extLst>
          </p:cNvPr>
          <p:cNvCxnSpPr/>
          <p:nvPr/>
        </p:nvCxnSpPr>
        <p:spPr>
          <a:xfrm>
            <a:off x="6760487" y="5848755"/>
            <a:ext cx="797537" cy="12361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CaixaDeTexto 17">
                <a:extLst>
                  <a:ext uri="{FF2B5EF4-FFF2-40B4-BE49-F238E27FC236}">
                    <a16:creationId xmlns="" xmlns:a16="http://schemas.microsoft.com/office/drawing/2014/main" id="{07E33EC5-27E7-767E-567B-A42BB7511A01}"/>
                  </a:ext>
                </a:extLst>
              </p:cNvPr>
              <p:cNvSpPr txBox="1"/>
              <p:nvPr/>
            </p:nvSpPr>
            <p:spPr>
              <a:xfrm>
                <a:off x="2753325" y="6306336"/>
                <a:ext cx="1266826" cy="276999"/>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
                        <a:rPr lang="pt-BR" sz="1200" b="0" i="1" smtClean="0">
                          <a:latin typeface="Cambria Math" panose="02040503050406030204" pitchFamily="18" charset="0"/>
                        </a:rPr>
                        <m:t>𝑔</m:t>
                      </m:r>
                      <m:r>
                        <a:rPr lang="pt-BR" sz="1200" b="0" i="1" smtClean="0">
                          <a:latin typeface="Cambria Math" panose="02040503050406030204" pitchFamily="18" charset="0"/>
                        </a:rPr>
                        <m:t>(</m:t>
                      </m:r>
                      <m:r>
                        <a:rPr lang="pt-BR" sz="1200" b="1" i="1" smtClean="0">
                          <a:latin typeface="Cambria Math" panose="02040503050406030204" pitchFamily="18" charset="0"/>
                        </a:rPr>
                        <m:t>𝒙</m:t>
                      </m:r>
                      <m:r>
                        <a:rPr lang="pt-BR" sz="1200" b="0" i="1" smtClean="0">
                          <a:latin typeface="Cambria Math" panose="02040503050406030204" pitchFamily="18" charset="0"/>
                        </a:rPr>
                        <m:t>)</m:t>
                      </m:r>
                    </m:oMath>
                  </m:oMathPara>
                </a14:m>
                <a:endParaRPr lang="pt-BR" sz="1200" dirty="0"/>
              </a:p>
            </p:txBody>
          </p:sp>
        </mc:Choice>
        <mc:Fallback xmlns="">
          <p:sp>
            <p:nvSpPr>
              <p:cNvPr id="18" name="CaixaDeTexto 17">
                <a:extLst>
                  <a:ext uri="{FF2B5EF4-FFF2-40B4-BE49-F238E27FC236}">
                    <a16:creationId xmlns:a16="http://schemas.microsoft.com/office/drawing/2014/main" id="{07E33EC5-27E7-767E-567B-A42BB7511A01}"/>
                  </a:ext>
                </a:extLst>
              </p:cNvPr>
              <p:cNvSpPr txBox="1">
                <a:spLocks noRot="1" noChangeAspect="1" noMove="1" noResize="1" noEditPoints="1" noAdjustHandles="1" noChangeArrowheads="1" noChangeShapeType="1" noTextEdit="1"/>
              </p:cNvSpPr>
              <p:nvPr/>
            </p:nvSpPr>
            <p:spPr>
              <a:xfrm>
                <a:off x="2753325" y="6306336"/>
                <a:ext cx="1266826" cy="276999"/>
              </a:xfrm>
              <a:prstGeom prst="rect">
                <a:avLst/>
              </a:prstGeom>
              <a:blipFill>
                <a:blip r:embed="rId6"/>
                <a:stretch>
                  <a:fillRect b="-8889"/>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9" name="CaixaDeTexto 18">
                <a:extLst>
                  <a:ext uri="{FF2B5EF4-FFF2-40B4-BE49-F238E27FC236}">
                    <a16:creationId xmlns="" xmlns:a16="http://schemas.microsoft.com/office/drawing/2014/main" id="{F81BECA3-A088-FB20-71BC-AC6EF874E5C4}"/>
                  </a:ext>
                </a:extLst>
              </p:cNvPr>
              <p:cNvSpPr txBox="1"/>
              <p:nvPr/>
            </p:nvSpPr>
            <p:spPr>
              <a:xfrm>
                <a:off x="8483720" y="6277619"/>
                <a:ext cx="1266826" cy="276999"/>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
                        <a:rPr lang="pt-BR" sz="1200" b="0" i="1" smtClean="0">
                          <a:latin typeface="Cambria Math" panose="02040503050406030204" pitchFamily="18" charset="0"/>
                        </a:rPr>
                        <m:t>𝑔</m:t>
                      </m:r>
                      <m:r>
                        <a:rPr lang="pt-BR" sz="1200" b="0" i="1" smtClean="0">
                          <a:latin typeface="Cambria Math" panose="02040503050406030204" pitchFamily="18" charset="0"/>
                        </a:rPr>
                        <m:t>(</m:t>
                      </m:r>
                      <m:r>
                        <a:rPr lang="pt-BR" sz="1200" b="1" i="1" smtClean="0">
                          <a:latin typeface="Cambria Math" panose="02040503050406030204" pitchFamily="18" charset="0"/>
                        </a:rPr>
                        <m:t>𝒙</m:t>
                      </m:r>
                      <m:r>
                        <a:rPr lang="pt-BR" sz="1200" b="0" i="1" smtClean="0">
                          <a:latin typeface="Cambria Math" panose="02040503050406030204" pitchFamily="18" charset="0"/>
                        </a:rPr>
                        <m:t>)</m:t>
                      </m:r>
                    </m:oMath>
                  </m:oMathPara>
                </a14:m>
                <a:endParaRPr lang="pt-BR" sz="1200" dirty="0"/>
              </a:p>
            </p:txBody>
          </p:sp>
        </mc:Choice>
        <mc:Fallback xmlns="">
          <p:sp>
            <p:nvSpPr>
              <p:cNvPr id="19" name="CaixaDeTexto 18">
                <a:extLst>
                  <a:ext uri="{FF2B5EF4-FFF2-40B4-BE49-F238E27FC236}">
                    <a16:creationId xmlns:a16="http://schemas.microsoft.com/office/drawing/2014/main" id="{F81BECA3-A088-FB20-71BC-AC6EF874E5C4}"/>
                  </a:ext>
                </a:extLst>
              </p:cNvPr>
              <p:cNvSpPr txBox="1">
                <a:spLocks noRot="1" noChangeAspect="1" noMove="1" noResize="1" noEditPoints="1" noAdjustHandles="1" noChangeArrowheads="1" noChangeShapeType="1" noTextEdit="1"/>
              </p:cNvSpPr>
              <p:nvPr/>
            </p:nvSpPr>
            <p:spPr>
              <a:xfrm>
                <a:off x="8483720" y="6277619"/>
                <a:ext cx="1266826" cy="276999"/>
              </a:xfrm>
              <a:prstGeom prst="rect">
                <a:avLst/>
              </a:prstGeom>
              <a:blipFill>
                <a:blip r:embed="rId6"/>
                <a:stretch>
                  <a:fillRect b="-8889"/>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0" name="CaixaDeTexto 19">
                <a:extLst>
                  <a:ext uri="{FF2B5EF4-FFF2-40B4-BE49-F238E27FC236}">
                    <a16:creationId xmlns="" xmlns:a16="http://schemas.microsoft.com/office/drawing/2014/main" id="{3AAFB4D8-B7E4-32E1-59DE-441E76BDD81B}"/>
                  </a:ext>
                </a:extLst>
              </p:cNvPr>
              <p:cNvSpPr txBox="1"/>
              <p:nvPr/>
            </p:nvSpPr>
            <p:spPr>
              <a:xfrm rot="16200000">
                <a:off x="6750599" y="4662399"/>
                <a:ext cx="868679" cy="481094"/>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pt-BR" sz="1200" i="1" smtClean="0">
                              <a:latin typeface="Cambria Math" panose="02040503050406030204" pitchFamily="18" charset="0"/>
                            </a:rPr>
                          </m:ctrlPr>
                        </m:fPr>
                        <m:num>
                          <m:r>
                            <a:rPr lang="pt-BR" sz="1200" i="1" smtClean="0">
                              <a:latin typeface="Cambria Math" panose="02040503050406030204" pitchFamily="18" charset="0"/>
                            </a:rPr>
                            <m:t>𝑑</m:t>
                          </m:r>
                          <m:sSub>
                            <m:sSubPr>
                              <m:ctrlPr>
                                <a:rPr lang="pt-BR" sz="1200" i="1">
                                  <a:latin typeface="Cambria Math" panose="02040503050406030204" pitchFamily="18" charset="0"/>
                                </a:rPr>
                              </m:ctrlPr>
                            </m:sSubPr>
                            <m:e>
                              <m:r>
                                <a:rPr lang="pt-BR" sz="1200" i="1">
                                  <a:latin typeface="Cambria Math" panose="02040503050406030204" pitchFamily="18" charset="0"/>
                                </a:rPr>
                                <m:t>𝑦</m:t>
                              </m:r>
                            </m:e>
                            <m:sub>
                              <m:r>
                                <a:rPr lang="pt-BR" sz="1200" i="1">
                                  <a:latin typeface="Cambria Math" panose="02040503050406030204" pitchFamily="18" charset="0"/>
                                </a:rPr>
                                <m:t>𝑗</m:t>
                              </m:r>
                            </m:sub>
                          </m:sSub>
                        </m:num>
                        <m:den>
                          <m:r>
                            <a:rPr lang="pt-BR" sz="1200" i="1" smtClean="0">
                              <a:latin typeface="Cambria Math" panose="02040503050406030204" pitchFamily="18" charset="0"/>
                            </a:rPr>
                            <m:t>𝑑</m:t>
                          </m:r>
                          <m:r>
                            <a:rPr lang="pt-BR" sz="1200" i="1">
                              <a:latin typeface="Cambria Math" panose="02040503050406030204" pitchFamily="18" charset="0"/>
                            </a:rPr>
                            <m:t>𝑔</m:t>
                          </m:r>
                          <m:r>
                            <a:rPr lang="pt-BR" sz="1200" i="1">
                              <a:latin typeface="Cambria Math" panose="02040503050406030204" pitchFamily="18" charset="0"/>
                            </a:rPr>
                            <m:t>(</m:t>
                          </m:r>
                          <m:r>
                            <a:rPr lang="pt-BR" sz="1200" b="1" i="1">
                              <a:latin typeface="Cambria Math" panose="02040503050406030204" pitchFamily="18" charset="0"/>
                            </a:rPr>
                            <m:t>𝒙</m:t>
                          </m:r>
                          <m:r>
                            <a:rPr lang="pt-BR" sz="1200" i="1">
                              <a:latin typeface="Cambria Math" panose="02040503050406030204" pitchFamily="18" charset="0"/>
                            </a:rPr>
                            <m:t>)</m:t>
                          </m:r>
                        </m:den>
                      </m:f>
                    </m:oMath>
                  </m:oMathPara>
                </a14:m>
                <a:endParaRPr lang="pt-BR" sz="1200" dirty="0"/>
              </a:p>
            </p:txBody>
          </p:sp>
        </mc:Choice>
        <mc:Fallback xmlns="">
          <p:sp>
            <p:nvSpPr>
              <p:cNvPr id="20" name="CaixaDeTexto 19">
                <a:extLst>
                  <a:ext uri="{FF2B5EF4-FFF2-40B4-BE49-F238E27FC236}">
                    <a16:creationId xmlns:a16="http://schemas.microsoft.com/office/drawing/2014/main" id="{3AAFB4D8-B7E4-32E1-59DE-441E76BDD81B}"/>
                  </a:ext>
                </a:extLst>
              </p:cNvPr>
              <p:cNvSpPr txBox="1">
                <a:spLocks noRot="1" noChangeAspect="1" noMove="1" noResize="1" noEditPoints="1" noAdjustHandles="1" noChangeArrowheads="1" noChangeShapeType="1" noTextEdit="1"/>
              </p:cNvSpPr>
              <p:nvPr/>
            </p:nvSpPr>
            <p:spPr>
              <a:xfrm rot="16200000">
                <a:off x="6750599" y="4662399"/>
                <a:ext cx="868679" cy="481094"/>
              </a:xfrm>
              <a:prstGeom prst="rect">
                <a:avLst/>
              </a:prstGeom>
              <a:blipFill>
                <a:blip r:embed="rId7"/>
                <a:stretch>
                  <a:fillRect r="-6329"/>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1" name="CaixaDeTexto 20">
                <a:extLst>
                  <a:ext uri="{FF2B5EF4-FFF2-40B4-BE49-F238E27FC236}">
                    <a16:creationId xmlns="" xmlns:a16="http://schemas.microsoft.com/office/drawing/2014/main" id="{D4A3688F-FA82-C6C1-F30A-B3315385E6D2}"/>
                  </a:ext>
                </a:extLst>
              </p:cNvPr>
              <p:cNvSpPr txBox="1"/>
              <p:nvPr/>
            </p:nvSpPr>
            <p:spPr>
              <a:xfrm rot="16200000">
                <a:off x="1150896" y="4820196"/>
                <a:ext cx="786026" cy="291875"/>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sz="1200" i="1" smtClean="0">
                              <a:latin typeface="Cambria Math" panose="02040503050406030204" pitchFamily="18" charset="0"/>
                            </a:rPr>
                          </m:ctrlPr>
                        </m:sSubPr>
                        <m:e>
                          <m:r>
                            <a:rPr lang="pt-BR" sz="1200" i="1">
                              <a:latin typeface="Cambria Math" panose="02040503050406030204" pitchFamily="18" charset="0"/>
                            </a:rPr>
                            <m:t>𝑦</m:t>
                          </m:r>
                        </m:e>
                        <m:sub>
                          <m:r>
                            <a:rPr lang="pt-BR" sz="1200" i="1">
                              <a:latin typeface="Cambria Math" panose="02040503050406030204" pitchFamily="18" charset="0"/>
                            </a:rPr>
                            <m:t>𝑗</m:t>
                          </m:r>
                        </m:sub>
                      </m:sSub>
                    </m:oMath>
                  </m:oMathPara>
                </a14:m>
                <a:endParaRPr lang="pt-BR" sz="1200" dirty="0"/>
              </a:p>
            </p:txBody>
          </p:sp>
        </mc:Choice>
        <mc:Fallback xmlns="">
          <p:sp>
            <p:nvSpPr>
              <p:cNvPr id="21" name="CaixaDeTexto 20">
                <a:extLst>
                  <a:ext uri="{FF2B5EF4-FFF2-40B4-BE49-F238E27FC236}">
                    <a16:creationId xmlns:a16="http://schemas.microsoft.com/office/drawing/2014/main" id="{D4A3688F-FA82-C6C1-F30A-B3315385E6D2}"/>
                  </a:ext>
                </a:extLst>
              </p:cNvPr>
              <p:cNvSpPr txBox="1">
                <a:spLocks noRot="1" noChangeAspect="1" noMove="1" noResize="1" noEditPoints="1" noAdjustHandles="1" noChangeArrowheads="1" noChangeShapeType="1" noTextEdit="1"/>
              </p:cNvSpPr>
              <p:nvPr/>
            </p:nvSpPr>
            <p:spPr>
              <a:xfrm rot="16200000">
                <a:off x="1150896" y="4820196"/>
                <a:ext cx="786026" cy="291875"/>
              </a:xfrm>
              <a:prstGeom prst="rect">
                <a:avLst/>
              </a:prstGeom>
              <a:blipFill>
                <a:blip r:embed="rId12"/>
                <a:stretch>
                  <a:fillRect r="-416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9" name="CaixaDeTexto 8">
                <a:extLst>
                  <a:ext uri="{FF2B5EF4-FFF2-40B4-BE49-F238E27FC236}">
                    <a16:creationId xmlns="" xmlns:a16="http://schemas.microsoft.com/office/drawing/2014/main" id="{C8BD782D-6D81-54D7-4E41-5F7A91ADF008}"/>
                  </a:ext>
                </a:extLst>
              </p:cNvPr>
              <p:cNvSpPr txBox="1"/>
              <p:nvPr/>
            </p:nvSpPr>
            <p:spPr>
              <a:xfrm>
                <a:off x="63942" y="5080409"/>
                <a:ext cx="1510288" cy="661207"/>
              </a:xfrm>
              <a:prstGeom prst="rect">
                <a:avLst/>
              </a:prstGeom>
              <a:noFill/>
            </p:spPr>
            <p:txBody>
              <a:bodyPr wrap="square" rtlCol="0">
                <a:spAutoFit/>
              </a:bodyPr>
              <a:lstStyle/>
              <a:p>
                <a:pPr algn="ctr"/>
                <a:r>
                  <a:rPr lang="en-US" sz="1200" b="1" dirty="0"/>
                  <a:t>s</a:t>
                </a:r>
                <a:r>
                  <a:rPr lang="en-US" sz="1200" b="1" dirty="0" err="1"/>
                  <a:t>aturação</a:t>
                </a:r>
                <a:r>
                  <a:rPr lang="en-US" sz="1200" dirty="0"/>
                  <a:t>:</a:t>
                </a:r>
              </a:p>
              <a:p>
                <a:pPr algn="ctr"/>
                <a:r>
                  <a:rPr lang="en-US" sz="1200" dirty="0"/>
                  <a:t>valor de </a:t>
                </a:r>
                <a14:m>
                  <m:oMath xmlns:m="http://schemas.openxmlformats.org/officeDocument/2006/math">
                    <m:sSub>
                      <m:sSubPr>
                        <m:ctrlPr>
                          <a:rPr lang="pt-BR" sz="1200" i="1">
                            <a:latin typeface="Cambria Math" panose="02040503050406030204" pitchFamily="18" charset="0"/>
                          </a:rPr>
                        </m:ctrlPr>
                      </m:sSubPr>
                      <m:e>
                        <m:r>
                          <a:rPr lang="pt-BR" sz="1200" i="1">
                            <a:latin typeface="Cambria Math" panose="02040503050406030204" pitchFamily="18" charset="0"/>
                          </a:rPr>
                          <m:t>𝑦</m:t>
                        </m:r>
                      </m:e>
                      <m:sub>
                        <m:r>
                          <a:rPr lang="pt-BR" sz="1200" i="1">
                            <a:latin typeface="Cambria Math" panose="02040503050406030204" pitchFamily="18" charset="0"/>
                          </a:rPr>
                          <m:t>𝑗</m:t>
                        </m:r>
                      </m:sub>
                    </m:sSub>
                    <m:r>
                      <a:rPr lang="pt-BR" sz="1200" i="1">
                        <a:latin typeface="Cambria Math" panose="02040503050406030204" pitchFamily="18" charset="0"/>
                      </a:rPr>
                      <m:t> </m:t>
                    </m:r>
                    <m:r>
                      <a:rPr lang="pt-BR" sz="1200" i="1">
                        <a:latin typeface="Cambria Math" panose="02040503050406030204" pitchFamily="18" charset="0"/>
                        <a:ea typeface="Cambria Math" panose="02040503050406030204" pitchFamily="18" charset="0"/>
                      </a:rPr>
                      <m:t>→</m:t>
                    </m:r>
                    <m:r>
                      <a:rPr lang="pt-BR" sz="1200" b="0" i="1" smtClean="0">
                        <a:latin typeface="Cambria Math" panose="02040503050406030204" pitchFamily="18" charset="0"/>
                        <a:ea typeface="Cambria Math" panose="02040503050406030204" pitchFamily="18" charset="0"/>
                      </a:rPr>
                      <m:t>−1</m:t>
                    </m:r>
                  </m:oMath>
                </a14:m>
                <a:r>
                  <a:rPr lang="en-US" sz="1200" dirty="0"/>
                  <a:t>  </a:t>
                </a:r>
                <a:r>
                  <a:rPr lang="en-US" sz="1200" dirty="0" err="1"/>
                  <a:t>quando</a:t>
                </a:r>
                <a:r>
                  <a:rPr lang="en-US" sz="1200" dirty="0"/>
                  <a:t> </a:t>
                </a:r>
                <a14:m>
                  <m:oMath xmlns:m="http://schemas.openxmlformats.org/officeDocument/2006/math">
                    <m:r>
                      <a:rPr lang="pt-BR" sz="1200" i="1">
                        <a:latin typeface="Cambria Math" panose="02040503050406030204" pitchFamily="18" charset="0"/>
                      </a:rPr>
                      <m:t>𝑔</m:t>
                    </m:r>
                    <m:d>
                      <m:dPr>
                        <m:ctrlPr>
                          <a:rPr lang="pt-BR" sz="1200" i="1">
                            <a:latin typeface="Cambria Math" panose="02040503050406030204" pitchFamily="18" charset="0"/>
                          </a:rPr>
                        </m:ctrlPr>
                      </m:dPr>
                      <m:e>
                        <m:r>
                          <a:rPr lang="pt-BR" sz="1200" b="1" i="1">
                            <a:latin typeface="Cambria Math" panose="02040503050406030204" pitchFamily="18" charset="0"/>
                          </a:rPr>
                          <m:t>𝒙</m:t>
                        </m:r>
                      </m:e>
                    </m:d>
                    <m:r>
                      <a:rPr lang="pt-BR" sz="1200" i="1" smtClean="0">
                        <a:latin typeface="Cambria Math" panose="02040503050406030204" pitchFamily="18" charset="0"/>
                        <a:ea typeface="Cambria Math" panose="02040503050406030204" pitchFamily="18" charset="0"/>
                      </a:rPr>
                      <m:t>→</m:t>
                    </m:r>
                    <m:r>
                      <a:rPr lang="pt-BR" sz="1200" b="0" i="1" smtClean="0">
                        <a:latin typeface="Cambria Math" panose="02040503050406030204" pitchFamily="18" charset="0"/>
                        <a:ea typeface="Cambria Math" panose="02040503050406030204" pitchFamily="18" charset="0"/>
                      </a:rPr>
                      <m:t>−</m:t>
                    </m:r>
                    <m:r>
                      <a:rPr lang="pt-BR" sz="1200" i="1" smtClean="0">
                        <a:latin typeface="Cambria Math" panose="02040503050406030204" pitchFamily="18" charset="0"/>
                        <a:ea typeface="Cambria Math" panose="02040503050406030204" pitchFamily="18" charset="0"/>
                      </a:rPr>
                      <m:t>∞</m:t>
                    </m:r>
                  </m:oMath>
                </a14:m>
                <a:r>
                  <a:rPr lang="en-US" sz="1200" dirty="0"/>
                  <a:t>. </a:t>
                </a:r>
              </a:p>
            </p:txBody>
          </p:sp>
        </mc:Choice>
        <mc:Fallback xmlns="">
          <p:sp>
            <p:nvSpPr>
              <p:cNvPr id="9" name="CaixaDeTexto 8">
                <a:extLst>
                  <a:ext uri="{FF2B5EF4-FFF2-40B4-BE49-F238E27FC236}">
                    <a16:creationId xmlns:a16="http://schemas.microsoft.com/office/drawing/2014/main" id="{C8BD782D-6D81-54D7-4E41-5F7A91ADF008}"/>
                  </a:ext>
                </a:extLst>
              </p:cNvPr>
              <p:cNvSpPr txBox="1">
                <a:spLocks noRot="1" noChangeAspect="1" noMove="1" noResize="1" noEditPoints="1" noAdjustHandles="1" noChangeArrowheads="1" noChangeShapeType="1" noTextEdit="1"/>
              </p:cNvSpPr>
              <p:nvPr/>
            </p:nvSpPr>
            <p:spPr>
              <a:xfrm>
                <a:off x="63942" y="5080409"/>
                <a:ext cx="1510288" cy="661207"/>
              </a:xfrm>
              <a:prstGeom prst="rect">
                <a:avLst/>
              </a:prstGeom>
              <a:blipFill>
                <a:blip r:embed="rId13"/>
                <a:stretch>
                  <a:fillRect r="-2016" b="-6422"/>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3" name="CaixaDeTexto 22">
                <a:extLst>
                  <a:ext uri="{FF2B5EF4-FFF2-40B4-BE49-F238E27FC236}">
                    <a16:creationId xmlns="" xmlns:a16="http://schemas.microsoft.com/office/drawing/2014/main" id="{DA8B2B9E-E2A1-F49E-39AB-70CEF97EEE47}"/>
                  </a:ext>
                </a:extLst>
              </p:cNvPr>
              <p:cNvSpPr txBox="1"/>
              <p:nvPr/>
            </p:nvSpPr>
            <p:spPr>
              <a:xfrm>
                <a:off x="5074170" y="3179525"/>
                <a:ext cx="1510288" cy="661207"/>
              </a:xfrm>
              <a:prstGeom prst="rect">
                <a:avLst/>
              </a:prstGeom>
              <a:noFill/>
            </p:spPr>
            <p:txBody>
              <a:bodyPr wrap="square" rtlCol="0">
                <a:spAutoFit/>
              </a:bodyPr>
              <a:lstStyle/>
              <a:p>
                <a:pPr algn="ctr"/>
                <a:r>
                  <a:rPr lang="en-US" sz="1200" b="1" dirty="0"/>
                  <a:t>s</a:t>
                </a:r>
                <a:r>
                  <a:rPr lang="en-US" sz="1200" b="1" dirty="0" err="1"/>
                  <a:t>aturação</a:t>
                </a:r>
                <a:r>
                  <a:rPr lang="en-US" sz="1200" dirty="0"/>
                  <a:t>:</a:t>
                </a:r>
              </a:p>
              <a:p>
                <a:pPr algn="ctr"/>
                <a:r>
                  <a:rPr lang="en-US" sz="1200" dirty="0"/>
                  <a:t>valor de </a:t>
                </a:r>
                <a14:m>
                  <m:oMath xmlns:m="http://schemas.openxmlformats.org/officeDocument/2006/math">
                    <m:sSub>
                      <m:sSubPr>
                        <m:ctrlPr>
                          <a:rPr lang="pt-BR" sz="1200" i="1">
                            <a:latin typeface="Cambria Math" panose="02040503050406030204" pitchFamily="18" charset="0"/>
                          </a:rPr>
                        </m:ctrlPr>
                      </m:sSubPr>
                      <m:e>
                        <m:r>
                          <a:rPr lang="pt-BR" sz="1200" i="1">
                            <a:latin typeface="Cambria Math" panose="02040503050406030204" pitchFamily="18" charset="0"/>
                          </a:rPr>
                          <m:t>𝑦</m:t>
                        </m:r>
                      </m:e>
                      <m:sub>
                        <m:r>
                          <a:rPr lang="pt-BR" sz="1200" i="1">
                            <a:latin typeface="Cambria Math" panose="02040503050406030204" pitchFamily="18" charset="0"/>
                          </a:rPr>
                          <m:t>𝑗</m:t>
                        </m:r>
                      </m:sub>
                    </m:sSub>
                    <m:r>
                      <a:rPr lang="pt-BR" sz="1200" i="1">
                        <a:latin typeface="Cambria Math" panose="02040503050406030204" pitchFamily="18" charset="0"/>
                      </a:rPr>
                      <m:t> </m:t>
                    </m:r>
                    <m:r>
                      <a:rPr lang="pt-BR" sz="1200" i="1">
                        <a:latin typeface="Cambria Math" panose="02040503050406030204" pitchFamily="18" charset="0"/>
                        <a:ea typeface="Cambria Math" panose="02040503050406030204" pitchFamily="18" charset="0"/>
                      </a:rPr>
                      <m:t>→</m:t>
                    </m:r>
                    <m:r>
                      <a:rPr lang="pt-BR" sz="1200" b="0" i="1" smtClean="0">
                        <a:latin typeface="Cambria Math" panose="02040503050406030204" pitchFamily="18" charset="0"/>
                        <a:ea typeface="Cambria Math" panose="02040503050406030204" pitchFamily="18" charset="0"/>
                      </a:rPr>
                      <m:t>1</m:t>
                    </m:r>
                  </m:oMath>
                </a14:m>
                <a:r>
                  <a:rPr lang="en-US" sz="1200" dirty="0"/>
                  <a:t>  </a:t>
                </a:r>
                <a:r>
                  <a:rPr lang="en-US" sz="1200" dirty="0" err="1"/>
                  <a:t>quando</a:t>
                </a:r>
                <a:r>
                  <a:rPr lang="en-US" sz="1200" dirty="0"/>
                  <a:t> </a:t>
                </a:r>
                <a14:m>
                  <m:oMath xmlns:m="http://schemas.openxmlformats.org/officeDocument/2006/math">
                    <m:r>
                      <a:rPr lang="pt-BR" sz="1200" i="1">
                        <a:latin typeface="Cambria Math" panose="02040503050406030204" pitchFamily="18" charset="0"/>
                      </a:rPr>
                      <m:t>𝑔</m:t>
                    </m:r>
                    <m:d>
                      <m:dPr>
                        <m:ctrlPr>
                          <a:rPr lang="pt-BR" sz="1200" i="1">
                            <a:latin typeface="Cambria Math" panose="02040503050406030204" pitchFamily="18" charset="0"/>
                          </a:rPr>
                        </m:ctrlPr>
                      </m:dPr>
                      <m:e>
                        <m:r>
                          <a:rPr lang="pt-BR" sz="1200" b="1" i="1">
                            <a:latin typeface="Cambria Math" panose="02040503050406030204" pitchFamily="18" charset="0"/>
                          </a:rPr>
                          <m:t>𝒙</m:t>
                        </m:r>
                      </m:e>
                    </m:d>
                    <m:r>
                      <a:rPr lang="pt-BR" sz="1200" i="1" smtClean="0">
                        <a:latin typeface="Cambria Math" panose="02040503050406030204" pitchFamily="18" charset="0"/>
                        <a:ea typeface="Cambria Math" panose="02040503050406030204" pitchFamily="18" charset="0"/>
                      </a:rPr>
                      <m:t>→∞</m:t>
                    </m:r>
                  </m:oMath>
                </a14:m>
                <a:r>
                  <a:rPr lang="en-US" sz="1200" dirty="0"/>
                  <a:t>. </a:t>
                </a:r>
              </a:p>
            </p:txBody>
          </p:sp>
        </mc:Choice>
        <mc:Fallback xmlns="">
          <p:sp>
            <p:nvSpPr>
              <p:cNvPr id="23" name="CaixaDeTexto 22">
                <a:extLst>
                  <a:ext uri="{FF2B5EF4-FFF2-40B4-BE49-F238E27FC236}">
                    <a16:creationId xmlns:a16="http://schemas.microsoft.com/office/drawing/2014/main" id="{DA8B2B9E-E2A1-F49E-39AB-70CEF97EEE47}"/>
                  </a:ext>
                </a:extLst>
              </p:cNvPr>
              <p:cNvSpPr txBox="1">
                <a:spLocks noRot="1" noChangeAspect="1" noMove="1" noResize="1" noEditPoints="1" noAdjustHandles="1" noChangeArrowheads="1" noChangeShapeType="1" noTextEdit="1"/>
              </p:cNvSpPr>
              <p:nvPr/>
            </p:nvSpPr>
            <p:spPr>
              <a:xfrm>
                <a:off x="5074170" y="3179525"/>
                <a:ext cx="1510288" cy="661207"/>
              </a:xfrm>
              <a:prstGeom prst="rect">
                <a:avLst/>
              </a:prstGeom>
              <a:blipFill>
                <a:blip r:embed="rId14"/>
                <a:stretch>
                  <a:fillRect t="-926" b="-740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0" name="CaixaDeTexto 29">
                <a:extLst>
                  <a:ext uri="{FF2B5EF4-FFF2-40B4-BE49-F238E27FC236}">
                    <a16:creationId xmlns="" xmlns:a16="http://schemas.microsoft.com/office/drawing/2014/main" id="{32B8FC5B-EA26-8664-C629-ACD354C39FF1}"/>
                  </a:ext>
                </a:extLst>
              </p:cNvPr>
              <p:cNvSpPr txBox="1"/>
              <p:nvPr/>
            </p:nvSpPr>
            <p:spPr>
              <a:xfrm>
                <a:off x="5501450" y="5294696"/>
                <a:ext cx="1595153" cy="661207"/>
              </a:xfrm>
              <a:prstGeom prst="rect">
                <a:avLst/>
              </a:prstGeom>
              <a:noFill/>
            </p:spPr>
            <p:txBody>
              <a:bodyPr wrap="square" rtlCol="0">
                <a:spAutoFit/>
              </a:bodyPr>
              <a:lstStyle/>
              <a:p>
                <a:pPr algn="ctr"/>
                <a:r>
                  <a:rPr lang="en-US" sz="1200" dirty="0"/>
                  <a:t>Q</a:t>
                </a:r>
                <a:r>
                  <a:rPr lang="en-US" sz="1200" dirty="0" err="1"/>
                  <a:t>uando</a:t>
                </a:r>
                <a:r>
                  <a:rPr lang="en-US" sz="1200" dirty="0"/>
                  <a:t> </a:t>
                </a:r>
                <a14:m>
                  <m:oMath xmlns:m="http://schemas.openxmlformats.org/officeDocument/2006/math">
                    <m:r>
                      <a:rPr lang="pt-BR" sz="1200" i="1">
                        <a:latin typeface="Cambria Math" panose="02040503050406030204" pitchFamily="18" charset="0"/>
                      </a:rPr>
                      <m:t>𝑔</m:t>
                    </m:r>
                    <m:r>
                      <a:rPr lang="pt-BR" sz="1200" i="1">
                        <a:latin typeface="Cambria Math" panose="02040503050406030204" pitchFamily="18" charset="0"/>
                      </a:rPr>
                      <m:t>(</m:t>
                    </m:r>
                    <m:r>
                      <a:rPr lang="pt-BR" sz="1200" b="1" i="1">
                        <a:latin typeface="Cambria Math" panose="02040503050406030204" pitchFamily="18" charset="0"/>
                      </a:rPr>
                      <m:t>𝒙</m:t>
                    </m:r>
                    <m:r>
                      <a:rPr lang="pt-BR" sz="1200" i="1">
                        <a:latin typeface="Cambria Math" panose="02040503050406030204" pitchFamily="18" charset="0"/>
                      </a:rPr>
                      <m:t>)</m:t>
                    </m:r>
                  </m:oMath>
                </a14:m>
                <a:r>
                  <a:rPr lang="en-US" sz="1200" dirty="0"/>
                  <a:t> </a:t>
                </a:r>
                <a14:m>
                  <m:oMath xmlns:m="http://schemas.openxmlformats.org/officeDocument/2006/math">
                    <m:r>
                      <a:rPr lang="pt-BR" sz="1200" i="1">
                        <a:latin typeface="Cambria Math" panose="02040503050406030204" pitchFamily="18" charset="0"/>
                        <a:ea typeface="Cambria Math" panose="02040503050406030204" pitchFamily="18" charset="0"/>
                      </a:rPr>
                      <m:t>→−∞</m:t>
                    </m:r>
                  </m:oMath>
                </a14:m>
                <a:r>
                  <a:rPr lang="en-US" sz="1200" dirty="0"/>
                  <a:t>,  </a:t>
                </a:r>
                <a14:m>
                  <m:oMath xmlns:m="http://schemas.openxmlformats.org/officeDocument/2006/math">
                    <m:sSub>
                      <m:sSubPr>
                        <m:ctrlPr>
                          <a:rPr lang="pt-BR" sz="1200" i="1" smtClean="0">
                            <a:latin typeface="Cambria Math" panose="02040503050406030204" pitchFamily="18" charset="0"/>
                          </a:rPr>
                        </m:ctrlPr>
                      </m:sSubPr>
                      <m:e>
                        <m:r>
                          <a:rPr lang="pt-BR" sz="1200" i="1">
                            <a:latin typeface="Cambria Math" panose="02040503050406030204" pitchFamily="18" charset="0"/>
                          </a:rPr>
                          <m:t>𝑦</m:t>
                        </m:r>
                      </m:e>
                      <m:sub>
                        <m:r>
                          <a:rPr lang="pt-BR" sz="1200" i="1">
                            <a:latin typeface="Cambria Math" panose="02040503050406030204" pitchFamily="18" charset="0"/>
                          </a:rPr>
                          <m:t>𝑗</m:t>
                        </m:r>
                      </m:sub>
                    </m:sSub>
                    <m:r>
                      <a:rPr lang="pt-BR" sz="1200" i="1">
                        <a:latin typeface="Cambria Math" panose="02040503050406030204" pitchFamily="18" charset="0"/>
                        <a:ea typeface="Cambria Math" panose="02040503050406030204" pitchFamily="18" charset="0"/>
                      </a:rPr>
                      <m:t>→</m:t>
                    </m:r>
                    <m:r>
                      <a:rPr lang="pt-BR" sz="1200" b="0" i="0" smtClean="0">
                        <a:latin typeface="Cambria Math" panose="02040503050406030204" pitchFamily="18" charset="0"/>
                        <a:ea typeface="Cambria Math" panose="02040503050406030204" pitchFamily="18" charset="0"/>
                      </a:rPr>
                      <m:t>−1</m:t>
                    </m:r>
                  </m:oMath>
                </a14:m>
                <a:r>
                  <a:rPr lang="en-US" sz="1200" dirty="0"/>
                  <a:t> e a </a:t>
                </a:r>
                <a:r>
                  <a:rPr lang="en-US" sz="1200" dirty="0" err="1"/>
                  <a:t>derivada</a:t>
                </a:r>
                <a:r>
                  <a:rPr lang="en-US" sz="1200" dirty="0"/>
                  <a:t> </a:t>
                </a:r>
                <a:r>
                  <a:rPr lang="en-US" sz="1200" dirty="0" err="1"/>
                  <a:t>tende</a:t>
                </a:r>
                <a:r>
                  <a:rPr lang="en-US" sz="1200" dirty="0"/>
                  <a:t> a 0.</a:t>
                </a:r>
              </a:p>
            </p:txBody>
          </p:sp>
        </mc:Choice>
        <mc:Fallback xmlns="">
          <p:sp>
            <p:nvSpPr>
              <p:cNvPr id="30" name="CaixaDeTexto 29">
                <a:extLst>
                  <a:ext uri="{FF2B5EF4-FFF2-40B4-BE49-F238E27FC236}">
                    <a16:creationId xmlns:a16="http://schemas.microsoft.com/office/drawing/2014/main" id="{32B8FC5B-EA26-8664-C629-ACD354C39FF1}"/>
                  </a:ext>
                </a:extLst>
              </p:cNvPr>
              <p:cNvSpPr txBox="1">
                <a:spLocks noRot="1" noChangeAspect="1" noMove="1" noResize="1" noEditPoints="1" noAdjustHandles="1" noChangeArrowheads="1" noChangeShapeType="1" noTextEdit="1"/>
              </p:cNvSpPr>
              <p:nvPr/>
            </p:nvSpPr>
            <p:spPr>
              <a:xfrm>
                <a:off x="5501450" y="5294696"/>
                <a:ext cx="1595153" cy="661207"/>
              </a:xfrm>
              <a:prstGeom prst="rect">
                <a:avLst/>
              </a:prstGeom>
              <a:blipFill>
                <a:blip r:embed="rId15"/>
                <a:stretch>
                  <a:fillRect t="-926" r="-1908" b="-740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1" name="CaixaDeTexto 30">
                <a:extLst>
                  <a:ext uri="{FF2B5EF4-FFF2-40B4-BE49-F238E27FC236}">
                    <a16:creationId xmlns="" xmlns:a16="http://schemas.microsoft.com/office/drawing/2014/main" id="{2ADDDD55-C266-E7FB-3F3C-B542BAF08AD4}"/>
                  </a:ext>
                </a:extLst>
              </p:cNvPr>
              <p:cNvSpPr txBox="1"/>
              <p:nvPr/>
            </p:nvSpPr>
            <p:spPr>
              <a:xfrm>
                <a:off x="10578210" y="4925362"/>
                <a:ext cx="1595153" cy="661207"/>
              </a:xfrm>
              <a:prstGeom prst="rect">
                <a:avLst/>
              </a:prstGeom>
              <a:noFill/>
            </p:spPr>
            <p:txBody>
              <a:bodyPr wrap="square" rtlCol="0">
                <a:spAutoFit/>
              </a:bodyPr>
              <a:lstStyle/>
              <a:p>
                <a:pPr algn="ctr"/>
                <a:r>
                  <a:rPr lang="en-US" sz="1200" dirty="0"/>
                  <a:t>Q</a:t>
                </a:r>
                <a:r>
                  <a:rPr lang="en-US" sz="1200" dirty="0" err="1"/>
                  <a:t>uando</a:t>
                </a:r>
                <a:r>
                  <a:rPr lang="en-US" sz="1200" dirty="0"/>
                  <a:t> </a:t>
                </a:r>
                <a14:m>
                  <m:oMath xmlns:m="http://schemas.openxmlformats.org/officeDocument/2006/math">
                    <m:r>
                      <a:rPr lang="pt-BR" sz="1200" i="1">
                        <a:latin typeface="Cambria Math" panose="02040503050406030204" pitchFamily="18" charset="0"/>
                      </a:rPr>
                      <m:t>𝑔</m:t>
                    </m:r>
                    <m:r>
                      <a:rPr lang="pt-BR" sz="1200" i="1">
                        <a:latin typeface="Cambria Math" panose="02040503050406030204" pitchFamily="18" charset="0"/>
                      </a:rPr>
                      <m:t>(</m:t>
                    </m:r>
                    <m:r>
                      <a:rPr lang="pt-BR" sz="1200" b="1" i="1">
                        <a:latin typeface="Cambria Math" panose="02040503050406030204" pitchFamily="18" charset="0"/>
                      </a:rPr>
                      <m:t>𝒙</m:t>
                    </m:r>
                    <m:r>
                      <a:rPr lang="pt-BR" sz="1200" i="1">
                        <a:latin typeface="Cambria Math" panose="02040503050406030204" pitchFamily="18" charset="0"/>
                      </a:rPr>
                      <m:t>)</m:t>
                    </m:r>
                  </m:oMath>
                </a14:m>
                <a:r>
                  <a:rPr lang="en-US" sz="1200" dirty="0"/>
                  <a:t> </a:t>
                </a:r>
                <a14:m>
                  <m:oMath xmlns:m="http://schemas.openxmlformats.org/officeDocument/2006/math">
                    <m:r>
                      <a:rPr lang="pt-BR" sz="1200" i="1">
                        <a:latin typeface="Cambria Math" panose="02040503050406030204" pitchFamily="18" charset="0"/>
                        <a:ea typeface="Cambria Math" panose="02040503050406030204" pitchFamily="18" charset="0"/>
                      </a:rPr>
                      <m:t>→∞</m:t>
                    </m:r>
                  </m:oMath>
                </a14:m>
                <a:r>
                  <a:rPr lang="en-US" sz="1200" dirty="0"/>
                  <a:t>,  </a:t>
                </a:r>
                <a14:m>
                  <m:oMath xmlns:m="http://schemas.openxmlformats.org/officeDocument/2006/math">
                    <m:sSub>
                      <m:sSubPr>
                        <m:ctrlPr>
                          <a:rPr lang="pt-BR" sz="1200" i="1" smtClean="0">
                            <a:latin typeface="Cambria Math" panose="02040503050406030204" pitchFamily="18" charset="0"/>
                          </a:rPr>
                        </m:ctrlPr>
                      </m:sSubPr>
                      <m:e>
                        <m:r>
                          <a:rPr lang="pt-BR" sz="1200" i="1">
                            <a:latin typeface="Cambria Math" panose="02040503050406030204" pitchFamily="18" charset="0"/>
                          </a:rPr>
                          <m:t>𝑦</m:t>
                        </m:r>
                      </m:e>
                      <m:sub>
                        <m:r>
                          <a:rPr lang="pt-BR" sz="1200" i="1">
                            <a:latin typeface="Cambria Math" panose="02040503050406030204" pitchFamily="18" charset="0"/>
                          </a:rPr>
                          <m:t>𝑗</m:t>
                        </m:r>
                      </m:sub>
                    </m:sSub>
                    <m:r>
                      <a:rPr lang="pt-BR" sz="1200" i="1">
                        <a:latin typeface="Cambria Math" panose="02040503050406030204" pitchFamily="18" charset="0"/>
                        <a:ea typeface="Cambria Math" panose="02040503050406030204" pitchFamily="18" charset="0"/>
                      </a:rPr>
                      <m:t>→</m:t>
                    </m:r>
                    <m:r>
                      <a:rPr lang="pt-BR" sz="1200" b="0" i="0" smtClean="0">
                        <a:latin typeface="Cambria Math" panose="02040503050406030204" pitchFamily="18" charset="0"/>
                        <a:ea typeface="Cambria Math" panose="02040503050406030204" pitchFamily="18" charset="0"/>
                      </a:rPr>
                      <m:t>1</m:t>
                    </m:r>
                  </m:oMath>
                </a14:m>
                <a:r>
                  <a:rPr lang="en-US" sz="1200" dirty="0"/>
                  <a:t> e a </a:t>
                </a:r>
                <a:r>
                  <a:rPr lang="en-US" sz="1200" dirty="0" err="1"/>
                  <a:t>derivada</a:t>
                </a:r>
                <a:r>
                  <a:rPr lang="en-US" sz="1200" dirty="0"/>
                  <a:t> </a:t>
                </a:r>
                <a:r>
                  <a:rPr lang="en-US" sz="1200" dirty="0" err="1"/>
                  <a:t>tende</a:t>
                </a:r>
                <a:r>
                  <a:rPr lang="en-US" sz="1200" dirty="0"/>
                  <a:t> a 0.</a:t>
                </a:r>
              </a:p>
            </p:txBody>
          </p:sp>
        </mc:Choice>
        <mc:Fallback xmlns="">
          <p:sp>
            <p:nvSpPr>
              <p:cNvPr id="31" name="CaixaDeTexto 30">
                <a:extLst>
                  <a:ext uri="{FF2B5EF4-FFF2-40B4-BE49-F238E27FC236}">
                    <a16:creationId xmlns:a16="http://schemas.microsoft.com/office/drawing/2014/main" id="{2ADDDD55-C266-E7FB-3F3C-B542BAF08AD4}"/>
                  </a:ext>
                </a:extLst>
              </p:cNvPr>
              <p:cNvSpPr txBox="1">
                <a:spLocks noRot="1" noChangeAspect="1" noMove="1" noResize="1" noEditPoints="1" noAdjustHandles="1" noChangeArrowheads="1" noChangeShapeType="1" noTextEdit="1"/>
              </p:cNvSpPr>
              <p:nvPr/>
            </p:nvSpPr>
            <p:spPr>
              <a:xfrm>
                <a:off x="10578210" y="4925362"/>
                <a:ext cx="1595153" cy="661207"/>
              </a:xfrm>
              <a:prstGeom prst="rect">
                <a:avLst/>
              </a:prstGeom>
              <a:blipFill>
                <a:blip r:embed="rId16"/>
                <a:stretch>
                  <a:fillRect t="-926" b="-7407"/>
                </a:stretch>
              </a:blipFill>
            </p:spPr>
            <p:txBody>
              <a:bodyPr/>
              <a:lstStyle/>
              <a:p>
                <a:r>
                  <a:rPr lang="pt-BR">
                    <a:noFill/>
                  </a:rPr>
                  <a:t> </a:t>
                </a:r>
              </a:p>
            </p:txBody>
          </p:sp>
        </mc:Fallback>
      </mc:AlternateContent>
    </p:spTree>
    <p:extLst>
      <p:ext uri="{BB962C8B-B14F-4D97-AF65-F5344CB8AC3E}">
        <p14:creationId xmlns:p14="http://schemas.microsoft.com/office/powerpoint/2010/main" val="29209616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 xmlns:a16="http://schemas.microsoft.com/office/drawing/2014/main" id="{1F707D88-35FE-5C70-B670-7724F07963B8}"/>
              </a:ext>
            </a:extLst>
          </p:cNvPr>
          <p:cNvSpPr>
            <a:spLocks noGrp="1"/>
          </p:cNvSpPr>
          <p:nvPr>
            <p:ph idx="1"/>
          </p:nvPr>
        </p:nvSpPr>
        <p:spPr>
          <a:xfrm>
            <a:off x="717619" y="2246731"/>
            <a:ext cx="10908323" cy="2364538"/>
          </a:xfrm>
        </p:spPr>
        <p:txBody>
          <a:bodyPr>
            <a:normAutofit/>
          </a:bodyPr>
          <a:lstStyle/>
          <a:p>
            <a:pPr marL="0" indent="0" algn="ctr">
              <a:buNone/>
            </a:pPr>
            <a:r>
              <a:rPr lang="pt-BR" sz="4000" b="1" i="1" dirty="0"/>
              <a:t>Na sequência, veremos que esses valores de </a:t>
            </a:r>
            <a:r>
              <a:rPr lang="pt-BR" sz="4000" b="1" i="1" dirty="0">
                <a:solidFill>
                  <a:srgbClr val="00B050"/>
                </a:solidFill>
              </a:rPr>
              <a:t>derivadas menores do que 1 </a:t>
            </a:r>
            <a:r>
              <a:rPr lang="pt-BR" sz="4000" b="1" i="1" dirty="0"/>
              <a:t>causam um </a:t>
            </a:r>
            <a:r>
              <a:rPr lang="pt-BR" sz="4000" b="1" i="1" dirty="0">
                <a:solidFill>
                  <a:srgbClr val="7030A0"/>
                </a:solidFill>
              </a:rPr>
              <a:t>problema</a:t>
            </a:r>
            <a:r>
              <a:rPr lang="pt-BR" sz="4000" b="1" i="1" dirty="0">
                <a:solidFill>
                  <a:srgbClr val="00B050"/>
                </a:solidFill>
              </a:rPr>
              <a:t> no aprendizado</a:t>
            </a:r>
            <a:r>
              <a:rPr lang="pt-BR" sz="4000" b="1" i="1" dirty="0"/>
              <a:t> de redes com </a:t>
            </a:r>
            <a:r>
              <a:rPr lang="pt-BR" sz="4000" b="1" i="1" dirty="0">
                <a:solidFill>
                  <a:srgbClr val="00B050"/>
                </a:solidFill>
              </a:rPr>
              <a:t>muitas camadas</a:t>
            </a:r>
            <a:r>
              <a:rPr lang="pt-BR" sz="4000" b="1" i="1" dirty="0"/>
              <a:t>, i.e., redes profundas.</a:t>
            </a:r>
          </a:p>
        </p:txBody>
      </p:sp>
    </p:spTree>
    <p:extLst>
      <p:ext uri="{BB962C8B-B14F-4D97-AF65-F5344CB8AC3E}">
        <p14:creationId xmlns:p14="http://schemas.microsoft.com/office/powerpoint/2010/main" val="39552466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E86D19E1-6BA4-C132-443A-6C1AEBB00A66}"/>
              </a:ext>
            </a:extLst>
          </p:cNvPr>
          <p:cNvSpPr>
            <a:spLocks noGrp="1"/>
          </p:cNvSpPr>
          <p:nvPr>
            <p:ph type="title"/>
          </p:nvPr>
        </p:nvSpPr>
        <p:spPr/>
        <p:txBody>
          <a:bodyPr/>
          <a:lstStyle/>
          <a:p>
            <a:r>
              <a:rPr lang="pt-BR" dirty="0"/>
              <a:t>O problema da dissipação do gradiente</a:t>
            </a:r>
          </a:p>
        </p:txBody>
      </p:sp>
      <p:sp>
        <p:nvSpPr>
          <p:cNvPr id="3" name="Espaço Reservado para Conteúdo 2">
            <a:extLst>
              <a:ext uri="{FF2B5EF4-FFF2-40B4-BE49-F238E27FC236}">
                <a16:creationId xmlns="" xmlns:a16="http://schemas.microsoft.com/office/drawing/2014/main" id="{FC319EBD-D04D-24C5-7C31-2C107B6C935A}"/>
              </a:ext>
            </a:extLst>
          </p:cNvPr>
          <p:cNvSpPr>
            <a:spLocks noGrp="1"/>
          </p:cNvSpPr>
          <p:nvPr>
            <p:ph idx="1"/>
          </p:nvPr>
        </p:nvSpPr>
        <p:spPr>
          <a:xfrm>
            <a:off x="838200" y="1825625"/>
            <a:ext cx="11149483" cy="5032375"/>
          </a:xfrm>
        </p:spPr>
        <p:txBody>
          <a:bodyPr/>
          <a:lstStyle/>
          <a:p>
            <a:r>
              <a:rPr lang="pt-BR" dirty="0"/>
              <a:t>É um problema encontrado quando treinamos </a:t>
            </a:r>
            <a:r>
              <a:rPr lang="pt-BR" b="1" i="1" dirty="0">
                <a:solidFill>
                  <a:srgbClr val="00B050"/>
                </a:solidFill>
              </a:rPr>
              <a:t>redes neurais profundas</a:t>
            </a:r>
            <a:r>
              <a:rPr lang="pt-BR" dirty="0"/>
              <a:t>, ou seja, com muitas camadas ocultas, com </a:t>
            </a:r>
            <a:r>
              <a:rPr lang="pt-BR" b="1" i="1" dirty="0">
                <a:solidFill>
                  <a:srgbClr val="7030A0"/>
                </a:solidFill>
              </a:rPr>
              <a:t>métodos de aprendizado baseados no gradiente descendente</a:t>
            </a:r>
            <a:r>
              <a:rPr lang="pt-BR" dirty="0"/>
              <a:t> e </a:t>
            </a:r>
            <a:r>
              <a:rPr lang="pt-BR" dirty="0" smtClean="0"/>
              <a:t>nós usando </a:t>
            </a:r>
            <a:r>
              <a:rPr lang="pt-BR" b="1" i="1" dirty="0">
                <a:solidFill>
                  <a:schemeClr val="accent2"/>
                </a:solidFill>
              </a:rPr>
              <a:t>funções de ativação sigmoide ou tangente hiperbólica</a:t>
            </a:r>
            <a:r>
              <a:rPr lang="pt-BR" dirty="0"/>
              <a:t>.</a:t>
            </a:r>
          </a:p>
          <a:p>
            <a:endParaRPr lang="pt-BR" dirty="0"/>
          </a:p>
        </p:txBody>
      </p:sp>
      <p:pic>
        <p:nvPicPr>
          <p:cNvPr id="6" name="Picture 3">
            <a:extLst>
              <a:ext uri="{FF2B5EF4-FFF2-40B4-BE49-F238E27FC236}">
                <a16:creationId xmlns="" xmlns:a16="http://schemas.microsoft.com/office/drawing/2014/main" id="{EB99B7AC-E7D8-0D27-5003-42110E86E44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69826" y="3717890"/>
            <a:ext cx="7615894" cy="2683436"/>
          </a:xfrm>
          <a:prstGeom prst="rect">
            <a:avLst/>
          </a:prstGeom>
        </p:spPr>
      </p:pic>
    </p:spTree>
    <p:extLst>
      <p:ext uri="{BB962C8B-B14F-4D97-AF65-F5344CB8AC3E}">
        <p14:creationId xmlns:p14="http://schemas.microsoft.com/office/powerpoint/2010/main" val="31781652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8550E857-2F76-2EBA-6C5E-D4E1B74FE153}"/>
              </a:ext>
            </a:extLst>
          </p:cNvPr>
          <p:cNvSpPr>
            <a:spLocks noGrp="1"/>
          </p:cNvSpPr>
          <p:nvPr>
            <p:ph type="title"/>
          </p:nvPr>
        </p:nvSpPr>
        <p:spPr/>
        <p:txBody>
          <a:bodyPr/>
          <a:lstStyle/>
          <a:p>
            <a:r>
              <a:rPr lang="pt-BR" dirty="0"/>
              <a:t>O problema da dissipação do gradiente</a:t>
            </a:r>
          </a:p>
        </p:txBody>
      </p:sp>
      <p:sp>
        <p:nvSpPr>
          <p:cNvPr id="3" name="Espaço Reservado para Conteúdo 2">
            <a:extLst>
              <a:ext uri="{FF2B5EF4-FFF2-40B4-BE49-F238E27FC236}">
                <a16:creationId xmlns="" xmlns:a16="http://schemas.microsoft.com/office/drawing/2014/main" id="{8F676BAD-C7AD-0512-0E27-4B909F5B19E2}"/>
              </a:ext>
            </a:extLst>
          </p:cNvPr>
          <p:cNvSpPr>
            <a:spLocks noGrp="1"/>
          </p:cNvSpPr>
          <p:nvPr>
            <p:ph idx="1"/>
          </p:nvPr>
        </p:nvSpPr>
        <p:spPr>
          <a:xfrm>
            <a:off x="838199" y="1825625"/>
            <a:ext cx="11018855" cy="2304248"/>
          </a:xfrm>
        </p:spPr>
        <p:txBody>
          <a:bodyPr>
            <a:normAutofit/>
          </a:bodyPr>
          <a:lstStyle/>
          <a:p>
            <a:r>
              <a:rPr lang="pt-BR" dirty="0"/>
              <a:t>Ocorre devido à natureza do </a:t>
            </a:r>
            <a:r>
              <a:rPr lang="pt-BR" b="1" i="1" dirty="0"/>
              <a:t>algoritmo de retropropagação</a:t>
            </a:r>
            <a:r>
              <a:rPr lang="pt-BR" dirty="0"/>
              <a:t>, que é usado para treinar a rede neural.</a:t>
            </a:r>
          </a:p>
          <a:p>
            <a:pPr lvl="1">
              <a:buFont typeface="Wingdings" panose="05000000000000000000" pitchFamily="2" charset="2"/>
              <a:buChar char="§"/>
            </a:pPr>
            <a:r>
              <a:rPr lang="pt-BR" dirty="0"/>
              <a:t>Para atualizar os pesos de nós das camadas ocultas, calcula-se a derivada do erro de saída em relação àqueles pesos e, para isso, usamos a </a:t>
            </a:r>
            <a:r>
              <a:rPr lang="pt-BR" b="1" i="1" dirty="0"/>
              <a:t>regra da cadeia</a:t>
            </a:r>
            <a:r>
              <a:rPr lang="pt-BR" dirty="0"/>
              <a:t>.</a:t>
            </a:r>
          </a:p>
          <a:p>
            <a:pPr lvl="1">
              <a:buFont typeface="Wingdings" panose="05000000000000000000" pitchFamily="2" charset="2"/>
              <a:buChar char="§"/>
            </a:pPr>
            <a:r>
              <a:rPr lang="pt-BR" dirty="0"/>
              <a:t>Ou seja, o algoritmo </a:t>
            </a:r>
            <a:r>
              <a:rPr lang="pt-BR" b="1" i="1" dirty="0"/>
              <a:t>propaga o erro de saída para as camadas ocultas </a:t>
            </a:r>
            <a:r>
              <a:rPr lang="pt-BR" dirty="0"/>
              <a:t>usando a </a:t>
            </a:r>
            <a:r>
              <a:rPr lang="pt-BR" b="1" i="1" dirty="0">
                <a:solidFill>
                  <a:srgbClr val="00B050"/>
                </a:solidFill>
              </a:rPr>
              <a:t>regra da cadeia</a:t>
            </a:r>
            <a:r>
              <a:rPr lang="pt-BR" dirty="0"/>
              <a:t>.</a:t>
            </a:r>
          </a:p>
          <a:p>
            <a:endParaRPr lang="pt-BR" dirty="0"/>
          </a:p>
        </p:txBody>
      </p:sp>
      <p:pic>
        <p:nvPicPr>
          <p:cNvPr id="4" name="Picture 3">
            <a:extLst>
              <a:ext uri="{FF2B5EF4-FFF2-40B4-BE49-F238E27FC236}">
                <a16:creationId xmlns="" xmlns:a16="http://schemas.microsoft.com/office/drawing/2014/main" id="{10CB53E1-9A06-66E5-7872-F5549673405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39679" y="4129873"/>
            <a:ext cx="7615894" cy="2683436"/>
          </a:xfrm>
          <a:prstGeom prst="rect">
            <a:avLst/>
          </a:prstGeom>
        </p:spPr>
      </p:pic>
    </p:spTree>
    <p:extLst>
      <p:ext uri="{BB962C8B-B14F-4D97-AF65-F5344CB8AC3E}">
        <p14:creationId xmlns:p14="http://schemas.microsoft.com/office/powerpoint/2010/main" val="8168259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Recapitulando</a:t>
            </a:r>
          </a:p>
        </p:txBody>
      </p:sp>
      <p:sp>
        <p:nvSpPr>
          <p:cNvPr id="3" name="Content Placeholder 2"/>
          <p:cNvSpPr>
            <a:spLocks noGrp="1"/>
          </p:cNvSpPr>
          <p:nvPr>
            <p:ph idx="1"/>
          </p:nvPr>
        </p:nvSpPr>
        <p:spPr>
          <a:xfrm>
            <a:off x="838199" y="1825624"/>
            <a:ext cx="11109961" cy="5032376"/>
          </a:xfrm>
        </p:spPr>
        <p:txBody>
          <a:bodyPr>
            <a:normAutofit lnSpcReduction="10000"/>
          </a:bodyPr>
          <a:lstStyle/>
          <a:p>
            <a:r>
              <a:rPr lang="pt-BR" dirty="0"/>
              <a:t>Fizemos uma analogia entre um neurônio biológico e os modelos de McCulloch e Pitts e do Perceptron.</a:t>
            </a:r>
          </a:p>
          <a:p>
            <a:r>
              <a:rPr lang="pt-BR" dirty="0"/>
              <a:t>Vimos a evolução do modelo de McCulloch e Pitts para o Perceptron.</a:t>
            </a:r>
          </a:p>
          <a:p>
            <a:r>
              <a:rPr lang="pt-BR" dirty="0"/>
              <a:t>Aprendemos suas características, diferenças e como ambos funcionam.</a:t>
            </a:r>
          </a:p>
          <a:p>
            <a:r>
              <a:rPr lang="pt-BR" dirty="0"/>
              <a:t>Verificamos que um Perceptron é semelhante ao regressor logístico.</a:t>
            </a:r>
          </a:p>
          <a:p>
            <a:r>
              <a:rPr lang="pt-BR" dirty="0"/>
              <a:t>Constatamos que um </a:t>
            </a:r>
            <a:r>
              <a:rPr lang="pt-BR" b="1" i="1" dirty="0"/>
              <a:t>único </a:t>
            </a:r>
            <a:r>
              <a:rPr lang="pt-BR" dirty="0"/>
              <a:t>Perceptron não é capaz de separar classes não-lineares, como, por exemplo, o problema da lógica XOR.</a:t>
            </a:r>
          </a:p>
          <a:p>
            <a:r>
              <a:rPr lang="pt-BR" dirty="0"/>
              <a:t>Porém, quando combinamos vários deles, conseguimos criar um separador não-linear.</a:t>
            </a:r>
          </a:p>
          <a:p>
            <a:r>
              <a:rPr lang="pt-BR" dirty="0"/>
              <a:t>Neste tópico, veremos que esta união de Perceptrons dá origem ao que chamamos de </a:t>
            </a:r>
            <a:r>
              <a:rPr lang="pt-BR" b="1" i="1" dirty="0"/>
              <a:t>redes neurais artificiais (</a:t>
            </a:r>
            <a:r>
              <a:rPr lang="pt-BR" b="1" i="1" dirty="0" err="1"/>
              <a:t>RNAs</a:t>
            </a:r>
            <a:r>
              <a:rPr lang="pt-BR" b="1" i="1" dirty="0"/>
              <a:t>)</a:t>
            </a:r>
            <a:r>
              <a:rPr lang="pt-BR" dirty="0"/>
              <a:t>.</a:t>
            </a:r>
          </a:p>
        </p:txBody>
      </p:sp>
    </p:spTree>
    <p:extLst>
      <p:ext uri="{BB962C8B-B14F-4D97-AF65-F5344CB8AC3E}">
        <p14:creationId xmlns:p14="http://schemas.microsoft.com/office/powerpoint/2010/main" val="39462021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17BE8B09-84D4-3717-CECD-68DF3CEB45DE}"/>
              </a:ext>
            </a:extLst>
          </p:cNvPr>
          <p:cNvSpPr>
            <a:spLocks noGrp="1"/>
          </p:cNvSpPr>
          <p:nvPr>
            <p:ph type="title"/>
          </p:nvPr>
        </p:nvSpPr>
        <p:spPr/>
        <p:txBody>
          <a:bodyPr/>
          <a:lstStyle/>
          <a:p>
            <a:r>
              <a:rPr lang="pt-BR" dirty="0"/>
              <a:t>O problema da dissipação do gradiente</a:t>
            </a:r>
          </a:p>
        </p:txBody>
      </p:sp>
      <p:sp>
        <p:nvSpPr>
          <p:cNvPr id="3" name="Espaço Reservado para Conteúdo 2">
            <a:extLst>
              <a:ext uri="{FF2B5EF4-FFF2-40B4-BE49-F238E27FC236}">
                <a16:creationId xmlns="" xmlns:a16="http://schemas.microsoft.com/office/drawing/2014/main" id="{D6F417E1-8C7C-49AE-F91A-EF8F3B72DFA9}"/>
              </a:ext>
            </a:extLst>
          </p:cNvPr>
          <p:cNvSpPr>
            <a:spLocks noGrp="1"/>
          </p:cNvSpPr>
          <p:nvPr>
            <p:ph idx="1"/>
          </p:nvPr>
        </p:nvSpPr>
        <p:spPr>
          <a:xfrm>
            <a:off x="838200" y="1825625"/>
            <a:ext cx="11169580" cy="1858888"/>
          </a:xfrm>
        </p:spPr>
        <p:txBody>
          <a:bodyPr>
            <a:normAutofit/>
          </a:bodyPr>
          <a:lstStyle/>
          <a:p>
            <a:r>
              <a:rPr lang="pt-BR" sz="2800" dirty="0"/>
              <a:t>Em suma, problema da dissipação do gradiente faz com que os elementos do </a:t>
            </a:r>
            <a:r>
              <a:rPr lang="pt-BR" b="1" i="1" dirty="0">
                <a:solidFill>
                  <a:srgbClr val="00B050"/>
                </a:solidFill>
              </a:rPr>
              <a:t>vetor </a:t>
            </a:r>
            <a:r>
              <a:rPr lang="pt-BR" sz="2800" b="1" i="1" dirty="0">
                <a:solidFill>
                  <a:srgbClr val="00B050"/>
                </a:solidFill>
              </a:rPr>
              <a:t>gradiente se tornem cada vez menores</a:t>
            </a:r>
            <a:r>
              <a:rPr lang="pt-BR" sz="2800" dirty="0"/>
              <a:t> conforme ele é calculado para as </a:t>
            </a:r>
            <a:r>
              <a:rPr lang="pt-BR" sz="2800" b="1" i="1" dirty="0">
                <a:solidFill>
                  <a:schemeClr val="accent2"/>
                </a:solidFill>
              </a:rPr>
              <a:t>camadas próximas à entrada da rede</a:t>
            </a:r>
            <a:r>
              <a:rPr lang="pt-BR" sz="2800" dirty="0"/>
              <a:t>, levando a uma </a:t>
            </a:r>
            <a:r>
              <a:rPr lang="pt-BR" sz="2800" b="1" i="1" dirty="0">
                <a:solidFill>
                  <a:srgbClr val="7030A0"/>
                </a:solidFill>
              </a:rPr>
              <a:t>atualização muito pequena ou até inexistente</a:t>
            </a:r>
            <a:r>
              <a:rPr lang="pt-BR" sz="2800" dirty="0"/>
              <a:t> dos pesos destas camadas.</a:t>
            </a:r>
          </a:p>
        </p:txBody>
      </p:sp>
      <p:pic>
        <p:nvPicPr>
          <p:cNvPr id="5" name="Picture 3">
            <a:extLst>
              <a:ext uri="{FF2B5EF4-FFF2-40B4-BE49-F238E27FC236}">
                <a16:creationId xmlns="" xmlns:a16="http://schemas.microsoft.com/office/drawing/2014/main" id="{2072A83E-B3A7-FA19-F7E0-07525E1357F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58809" y="3684513"/>
            <a:ext cx="7615894" cy="2683436"/>
          </a:xfrm>
          <a:prstGeom prst="rect">
            <a:avLst/>
          </a:prstGeom>
        </p:spPr>
      </p:pic>
    </p:spTree>
    <p:extLst>
      <p:ext uri="{BB962C8B-B14F-4D97-AF65-F5344CB8AC3E}">
        <p14:creationId xmlns:p14="http://schemas.microsoft.com/office/powerpoint/2010/main" val="42179477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F46B8548-4E40-D933-E8DC-9078F53FEE65}"/>
              </a:ext>
            </a:extLst>
          </p:cNvPr>
          <p:cNvSpPr>
            <a:spLocks noGrp="1"/>
          </p:cNvSpPr>
          <p:nvPr>
            <p:ph type="title"/>
          </p:nvPr>
        </p:nvSpPr>
        <p:spPr/>
        <p:txBody>
          <a:bodyPr/>
          <a:lstStyle/>
          <a:p>
            <a:r>
              <a:rPr lang="pt-BR" dirty="0"/>
              <a:t>Regra da cadeia</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 xmlns:a16="http://schemas.microsoft.com/office/drawing/2014/main" id="{5BF615BC-2786-CA1F-664E-992832AC0C08}"/>
                  </a:ext>
                </a:extLst>
              </p:cNvPr>
              <p:cNvSpPr>
                <a:spLocks noGrp="1"/>
              </p:cNvSpPr>
              <p:nvPr>
                <p:ph idx="1"/>
              </p:nvPr>
            </p:nvSpPr>
            <p:spPr>
              <a:xfrm>
                <a:off x="838199" y="1825625"/>
                <a:ext cx="11149485" cy="5032375"/>
              </a:xfrm>
            </p:spPr>
            <p:txBody>
              <a:bodyPr>
                <a:normAutofit lnSpcReduction="10000"/>
              </a:bodyPr>
              <a:lstStyle/>
              <a:p>
                <a:r>
                  <a:rPr lang="pt-BR" dirty="0"/>
                  <a:t>Durante o treinamento, para </a:t>
                </a:r>
                <a:r>
                  <a:rPr lang="pt-BR" b="1" i="1" dirty="0">
                    <a:solidFill>
                      <a:srgbClr val="00B050"/>
                    </a:solidFill>
                  </a:rPr>
                  <a:t>atualizar os pesos dos nós de cada camada</a:t>
                </a:r>
                <a:r>
                  <a:rPr lang="pt-BR" dirty="0"/>
                  <a:t> da rede, o </a:t>
                </a:r>
                <a:r>
                  <a:rPr lang="pt-BR" b="1" i="1" dirty="0"/>
                  <a:t>algoritmo de retropropagação </a:t>
                </a:r>
                <a:r>
                  <a:rPr lang="pt-BR" dirty="0"/>
                  <a:t>calcula os vetores gradiente em relação aos pesos dessas camadas através da </a:t>
                </a:r>
                <a:r>
                  <a:rPr lang="pt-BR" b="1" i="1" dirty="0">
                    <a:solidFill>
                      <a:srgbClr val="7030A0"/>
                    </a:solidFill>
                  </a:rPr>
                  <a:t>regra da cadeia</a:t>
                </a:r>
                <a:r>
                  <a:rPr lang="pt-BR" dirty="0"/>
                  <a:t>.</a:t>
                </a:r>
              </a:p>
              <a:p>
                <a:r>
                  <a:rPr lang="pt-BR" dirty="0"/>
                  <a:t>Vejamos o exemplo abaixo com 3 nós e pesos das ligações iguais a 1.</a:t>
                </a:r>
              </a:p>
              <a:p>
                <a:pPr lvl="1">
                  <a:buFont typeface="Wingdings" panose="05000000000000000000" pitchFamily="2" charset="2"/>
                  <a:buChar char="§"/>
                </a:pPr>
                <a:r>
                  <a:rPr lang="pt-BR" sz="2400" b="1" dirty="0"/>
                  <a:t>OBS</a:t>
                </a:r>
                <a:r>
                  <a:rPr lang="pt-BR" sz="2400" dirty="0"/>
                  <a:t>.: As funções </a:t>
                </a:r>
                <a14:m>
                  <m:oMath xmlns:m="http://schemas.openxmlformats.org/officeDocument/2006/math">
                    <m:r>
                      <a:rPr lang="pt-BR" sz="2400" b="0" i="1" smtClean="0">
                        <a:latin typeface="Cambria Math" panose="02040503050406030204" pitchFamily="18" charset="0"/>
                      </a:rPr>
                      <m:t>𝑓</m:t>
                    </m:r>
                    <m:d>
                      <m:dPr>
                        <m:ctrlPr>
                          <a:rPr lang="pt-BR" sz="2400" b="0" i="1" smtClean="0">
                            <a:latin typeface="Cambria Math" panose="02040503050406030204" pitchFamily="18" charset="0"/>
                          </a:rPr>
                        </m:ctrlPr>
                      </m:dPr>
                      <m:e>
                        <m:r>
                          <a:rPr lang="pt-BR" sz="2400" b="0" i="1" smtClean="0">
                            <a:latin typeface="Cambria Math" panose="02040503050406030204" pitchFamily="18" charset="0"/>
                          </a:rPr>
                          <m:t>.</m:t>
                        </m:r>
                      </m:e>
                    </m:d>
                    <m:r>
                      <a:rPr lang="pt-BR" sz="2400" b="0" i="1" smtClean="0">
                        <a:latin typeface="Cambria Math" panose="02040503050406030204" pitchFamily="18" charset="0"/>
                      </a:rPr>
                      <m:t>, </m:t>
                    </m:r>
                    <m:r>
                      <a:rPr lang="pt-BR" sz="2400" b="0" i="1" smtClean="0">
                        <a:latin typeface="Cambria Math" panose="02040503050406030204" pitchFamily="18" charset="0"/>
                      </a:rPr>
                      <m:t>𝑔</m:t>
                    </m:r>
                    <m:d>
                      <m:dPr>
                        <m:ctrlPr>
                          <a:rPr lang="pt-BR" sz="2400" b="0" i="1" smtClean="0">
                            <a:latin typeface="Cambria Math" panose="02040503050406030204" pitchFamily="18" charset="0"/>
                          </a:rPr>
                        </m:ctrlPr>
                      </m:dPr>
                      <m:e>
                        <m:r>
                          <a:rPr lang="pt-BR" sz="2400" b="0" i="1" smtClean="0">
                            <a:latin typeface="Cambria Math" panose="02040503050406030204" pitchFamily="18" charset="0"/>
                          </a:rPr>
                          <m:t>.</m:t>
                        </m:r>
                      </m:e>
                    </m:d>
                    <m:r>
                      <a:rPr lang="pt-BR" sz="2400" b="0" i="1" smtClean="0">
                        <a:latin typeface="Cambria Math" panose="02040503050406030204" pitchFamily="18" charset="0"/>
                      </a:rPr>
                      <m:t>, </m:t>
                    </m:r>
                    <m:r>
                      <a:rPr lang="pt-BR" sz="2400" b="0" i="1" smtClean="0">
                        <a:latin typeface="Cambria Math" panose="02040503050406030204" pitchFamily="18" charset="0"/>
                      </a:rPr>
                      <m:t>𝑒</m:t>
                    </m:r>
                    <m:r>
                      <a:rPr lang="pt-BR" sz="2400" b="0" i="1" smtClean="0">
                        <a:latin typeface="Cambria Math" panose="02040503050406030204" pitchFamily="18" charset="0"/>
                      </a:rPr>
                      <m:t> </m:t>
                    </m:r>
                    <m:r>
                      <a:rPr lang="pt-BR" sz="2400" b="0" i="1" smtClean="0">
                        <a:latin typeface="Cambria Math" panose="02040503050406030204" pitchFamily="18" charset="0"/>
                      </a:rPr>
                      <m:t>h</m:t>
                    </m:r>
                    <m:r>
                      <a:rPr lang="pt-BR" sz="2400" b="0" i="1" smtClean="0">
                        <a:latin typeface="Cambria Math" panose="02040503050406030204" pitchFamily="18" charset="0"/>
                      </a:rPr>
                      <m:t>(.)</m:t>
                    </m:r>
                  </m:oMath>
                </a14:m>
                <a:r>
                  <a:rPr lang="pt-BR" sz="2400" dirty="0"/>
                  <a:t> podem ser interpretadas como sendo as funções de ativação dos nós.</a:t>
                </a:r>
              </a:p>
              <a:p>
                <a:pPr marL="0" indent="0">
                  <a:buNone/>
                </a:pPr>
                <a:endParaRPr lang="pt-BR" sz="800" dirty="0"/>
              </a:p>
              <a:p>
                <a:pPr marL="0" indent="0">
                  <a:buNone/>
                </a:pPr>
                <a:endParaRPr lang="pt-BR" sz="800" dirty="0"/>
              </a:p>
              <a:p>
                <a:pPr marL="0" indent="0">
                  <a:buNone/>
                </a:pPr>
                <a:endParaRPr lang="pt-BR" sz="800" dirty="0"/>
              </a:p>
              <a:p>
                <a:pPr marL="0" indent="0">
                  <a:buNone/>
                </a:pPr>
                <a:endParaRPr lang="pt-BR" sz="800" dirty="0"/>
              </a:p>
              <a:p>
                <a:pPr marL="0" indent="0">
                  <a:buNone/>
                </a:pPr>
                <a:endParaRPr lang="pt-BR" sz="900" dirty="0"/>
              </a:p>
              <a:p>
                <a:r>
                  <a:rPr lang="pt-BR" dirty="0"/>
                  <a:t>Como calculamos a derivada de </a:t>
                </a:r>
                <a14:m>
                  <m:oMath xmlns:m="http://schemas.openxmlformats.org/officeDocument/2006/math">
                    <m:r>
                      <a:rPr lang="pt-BR" sz="2800" i="1" smtClean="0">
                        <a:latin typeface="Cambria Math" panose="02040503050406030204" pitchFamily="18" charset="0"/>
                        <a:ea typeface="Cambria Math" panose="02040503050406030204" pitchFamily="18" charset="0"/>
                      </a:rPr>
                      <m:t>𝑦</m:t>
                    </m:r>
                  </m:oMath>
                </a14:m>
                <a:r>
                  <a:rPr lang="pt-BR" dirty="0"/>
                  <a:t> em relação à </a:t>
                </a:r>
                <a14:m>
                  <m:oMath xmlns:m="http://schemas.openxmlformats.org/officeDocument/2006/math">
                    <m:r>
                      <a:rPr lang="pt-BR" i="1">
                        <a:latin typeface="Cambria Math" panose="02040503050406030204" pitchFamily="18" charset="0"/>
                        <a:ea typeface="Cambria Math" panose="02040503050406030204" pitchFamily="18" charset="0"/>
                      </a:rPr>
                      <m:t>𝑥</m:t>
                    </m:r>
                  </m:oMath>
                </a14:m>
                <a:r>
                  <a:rPr lang="pt-BR" dirty="0"/>
                  <a:t>?</a:t>
                </a:r>
              </a:p>
              <a:p>
                <a:pPr marL="0" indent="0">
                  <a:buNone/>
                </a:pPr>
                <a:endParaRPr lang="pt-BR" sz="800" dirty="0"/>
              </a:p>
              <a:p>
                <a:pPr marL="0" indent="0">
                  <a:buNone/>
                </a:pPr>
                <a14:m>
                  <m:oMathPara xmlns:m="http://schemas.openxmlformats.org/officeDocument/2006/math">
                    <m:oMathParaPr>
                      <m:jc m:val="centerGroup"/>
                    </m:oMathParaPr>
                    <m:oMath xmlns:m="http://schemas.openxmlformats.org/officeDocument/2006/math">
                      <m:f>
                        <m:fPr>
                          <m:ctrlPr>
                            <a:rPr lang="pt-BR" sz="2800" i="1" smtClean="0">
                              <a:latin typeface="Cambria Math" panose="02040503050406030204" pitchFamily="18" charset="0"/>
                            </a:rPr>
                          </m:ctrlPr>
                        </m:fPr>
                        <m:num>
                          <m:r>
                            <a:rPr lang="pt-BR" sz="2800" i="1">
                              <a:latin typeface="Cambria Math" panose="02040503050406030204" pitchFamily="18" charset="0"/>
                              <a:ea typeface="Cambria Math" panose="02040503050406030204" pitchFamily="18" charset="0"/>
                            </a:rPr>
                            <m:t>𝜕</m:t>
                          </m:r>
                          <m:r>
                            <a:rPr lang="pt-BR" sz="2800" i="1">
                              <a:latin typeface="Cambria Math" panose="02040503050406030204" pitchFamily="18" charset="0"/>
                              <a:ea typeface="Cambria Math" panose="02040503050406030204" pitchFamily="18" charset="0"/>
                            </a:rPr>
                            <m:t>𝑦</m:t>
                          </m:r>
                        </m:num>
                        <m:den>
                          <m:r>
                            <a:rPr lang="pt-BR" sz="2800" i="1">
                              <a:latin typeface="Cambria Math" panose="02040503050406030204" pitchFamily="18" charset="0"/>
                              <a:ea typeface="Cambria Math" panose="02040503050406030204" pitchFamily="18" charset="0"/>
                            </a:rPr>
                            <m:t>𝜕</m:t>
                          </m:r>
                          <m:r>
                            <a:rPr lang="pt-BR" sz="2800" b="0" i="1" smtClean="0">
                              <a:latin typeface="Cambria Math" panose="02040503050406030204" pitchFamily="18" charset="0"/>
                              <a:ea typeface="Cambria Math" panose="02040503050406030204" pitchFamily="18" charset="0"/>
                            </a:rPr>
                            <m:t>𝑥</m:t>
                          </m:r>
                        </m:den>
                      </m:f>
                      <m:r>
                        <a:rPr lang="pt-BR" sz="2800" i="1">
                          <a:latin typeface="Cambria Math" panose="02040503050406030204" pitchFamily="18" charset="0"/>
                        </a:rPr>
                        <m:t>=</m:t>
                      </m:r>
                      <m:f>
                        <m:fPr>
                          <m:ctrlPr>
                            <a:rPr lang="pt-BR" sz="2800" i="1">
                              <a:latin typeface="Cambria Math" panose="02040503050406030204" pitchFamily="18" charset="0"/>
                            </a:rPr>
                          </m:ctrlPr>
                        </m:fPr>
                        <m:num>
                          <m:r>
                            <a:rPr lang="pt-BR" sz="2800" i="1">
                              <a:latin typeface="Cambria Math" panose="02040503050406030204" pitchFamily="18" charset="0"/>
                              <a:ea typeface="Cambria Math" panose="02040503050406030204" pitchFamily="18" charset="0"/>
                            </a:rPr>
                            <m:t>𝜕</m:t>
                          </m:r>
                          <m:r>
                            <a:rPr lang="pt-BR" sz="2800" i="1">
                              <a:latin typeface="Cambria Math" panose="02040503050406030204" pitchFamily="18" charset="0"/>
                            </a:rPr>
                            <m:t>𝑓</m:t>
                          </m:r>
                          <m:d>
                            <m:dPr>
                              <m:ctrlPr>
                                <a:rPr lang="pt-BR" sz="2800" i="1">
                                  <a:latin typeface="Cambria Math" panose="02040503050406030204" pitchFamily="18" charset="0"/>
                                </a:rPr>
                              </m:ctrlPr>
                            </m:dPr>
                            <m:e>
                              <m:r>
                                <a:rPr lang="pt-BR" sz="2800" i="1">
                                  <a:latin typeface="Cambria Math" panose="02040503050406030204" pitchFamily="18" charset="0"/>
                                </a:rPr>
                                <m:t>𝑔</m:t>
                              </m:r>
                              <m:d>
                                <m:dPr>
                                  <m:ctrlPr>
                                    <a:rPr lang="pt-BR" sz="2800" i="1">
                                      <a:latin typeface="Cambria Math" panose="02040503050406030204" pitchFamily="18" charset="0"/>
                                    </a:rPr>
                                  </m:ctrlPr>
                                </m:dPr>
                                <m:e>
                                  <m:r>
                                    <a:rPr lang="pt-BR" sz="2800" i="1">
                                      <a:latin typeface="Cambria Math" panose="02040503050406030204" pitchFamily="18" charset="0"/>
                                    </a:rPr>
                                    <m:t>h</m:t>
                                  </m:r>
                                  <m:r>
                                    <a:rPr lang="pt-BR" sz="2800" i="1">
                                      <a:latin typeface="Cambria Math" panose="02040503050406030204" pitchFamily="18" charset="0"/>
                                    </a:rPr>
                                    <m:t>(</m:t>
                                  </m:r>
                                  <m:r>
                                    <a:rPr lang="pt-BR" sz="2800" b="0" i="1" smtClean="0">
                                      <a:latin typeface="Cambria Math" panose="02040503050406030204" pitchFamily="18" charset="0"/>
                                    </a:rPr>
                                    <m:t>𝑥</m:t>
                                  </m:r>
                                  <m:r>
                                    <a:rPr lang="pt-BR" sz="2800" i="1">
                                      <a:latin typeface="Cambria Math" panose="02040503050406030204" pitchFamily="18" charset="0"/>
                                    </a:rPr>
                                    <m:t>)</m:t>
                                  </m:r>
                                </m:e>
                              </m:d>
                            </m:e>
                          </m:d>
                        </m:num>
                        <m:den>
                          <m:r>
                            <a:rPr lang="pt-BR" sz="2800" i="1">
                              <a:latin typeface="Cambria Math" panose="02040503050406030204" pitchFamily="18" charset="0"/>
                              <a:ea typeface="Cambria Math" panose="02040503050406030204" pitchFamily="18" charset="0"/>
                            </a:rPr>
                            <m:t>𝜕</m:t>
                          </m:r>
                          <m:r>
                            <a:rPr lang="pt-BR" sz="2800" b="0" i="1" smtClean="0">
                              <a:latin typeface="Cambria Math" panose="02040503050406030204" pitchFamily="18" charset="0"/>
                              <a:ea typeface="Cambria Math" panose="02040503050406030204" pitchFamily="18" charset="0"/>
                            </a:rPr>
                            <m:t>𝑥</m:t>
                          </m:r>
                        </m:den>
                      </m:f>
                      <m:r>
                        <a:rPr lang="pt-BR" sz="2800" i="1">
                          <a:latin typeface="Cambria Math" panose="02040503050406030204" pitchFamily="18" charset="0"/>
                        </a:rPr>
                        <m:t>=</m:t>
                      </m:r>
                      <m:f>
                        <m:fPr>
                          <m:ctrlPr>
                            <a:rPr lang="pt-BR" sz="2800" i="1">
                              <a:latin typeface="Cambria Math" panose="02040503050406030204" pitchFamily="18" charset="0"/>
                            </a:rPr>
                          </m:ctrlPr>
                        </m:fPr>
                        <m:num>
                          <m:r>
                            <a:rPr lang="pt-BR" sz="2800" i="1">
                              <a:latin typeface="Cambria Math" panose="02040503050406030204" pitchFamily="18" charset="0"/>
                              <a:ea typeface="Cambria Math" panose="02040503050406030204" pitchFamily="18" charset="0"/>
                            </a:rPr>
                            <m:t>𝜕</m:t>
                          </m:r>
                          <m:r>
                            <a:rPr lang="pt-BR" sz="2800" i="1">
                              <a:latin typeface="Cambria Math" panose="02040503050406030204" pitchFamily="18" charset="0"/>
                            </a:rPr>
                            <m:t>𝑓</m:t>
                          </m:r>
                          <m:d>
                            <m:dPr>
                              <m:ctrlPr>
                                <a:rPr lang="pt-BR" sz="2800" i="1">
                                  <a:latin typeface="Cambria Math" panose="02040503050406030204" pitchFamily="18" charset="0"/>
                                </a:rPr>
                              </m:ctrlPr>
                            </m:dPr>
                            <m:e>
                              <m:r>
                                <a:rPr lang="pt-BR" sz="2800" i="1">
                                  <a:latin typeface="Cambria Math" panose="02040503050406030204" pitchFamily="18" charset="0"/>
                                </a:rPr>
                                <m:t>𝑔</m:t>
                              </m:r>
                              <m:d>
                                <m:dPr>
                                  <m:ctrlPr>
                                    <a:rPr lang="pt-BR" sz="2800" i="1">
                                      <a:latin typeface="Cambria Math" panose="02040503050406030204" pitchFamily="18" charset="0"/>
                                    </a:rPr>
                                  </m:ctrlPr>
                                </m:dPr>
                                <m:e>
                                  <m:r>
                                    <a:rPr lang="pt-BR" sz="2800" i="1">
                                      <a:latin typeface="Cambria Math" panose="02040503050406030204" pitchFamily="18" charset="0"/>
                                    </a:rPr>
                                    <m:t>h</m:t>
                                  </m:r>
                                  <m:r>
                                    <a:rPr lang="pt-BR" sz="2800" i="1">
                                      <a:latin typeface="Cambria Math" panose="02040503050406030204" pitchFamily="18" charset="0"/>
                                    </a:rPr>
                                    <m:t>(</m:t>
                                  </m:r>
                                  <m:r>
                                    <a:rPr lang="pt-BR" sz="2800" b="0" i="1" smtClean="0">
                                      <a:latin typeface="Cambria Math" panose="02040503050406030204" pitchFamily="18" charset="0"/>
                                    </a:rPr>
                                    <m:t>𝑥</m:t>
                                  </m:r>
                                  <m:r>
                                    <a:rPr lang="pt-BR" sz="2800" i="1">
                                      <a:latin typeface="Cambria Math" panose="02040503050406030204" pitchFamily="18" charset="0"/>
                                    </a:rPr>
                                    <m:t>)</m:t>
                                  </m:r>
                                </m:e>
                              </m:d>
                            </m:e>
                          </m:d>
                        </m:num>
                        <m:den>
                          <m:r>
                            <a:rPr lang="pt-BR" sz="2800" i="1">
                              <a:latin typeface="Cambria Math" panose="02040503050406030204" pitchFamily="18" charset="0"/>
                              <a:ea typeface="Cambria Math" panose="02040503050406030204" pitchFamily="18" charset="0"/>
                            </a:rPr>
                            <m:t>𝜕</m:t>
                          </m:r>
                          <m:r>
                            <a:rPr lang="pt-BR" sz="2800" i="1">
                              <a:latin typeface="Cambria Math" panose="02040503050406030204" pitchFamily="18" charset="0"/>
                              <a:ea typeface="Cambria Math" panose="02040503050406030204" pitchFamily="18" charset="0"/>
                            </a:rPr>
                            <m:t>𝑔</m:t>
                          </m:r>
                          <m:d>
                            <m:dPr>
                              <m:ctrlPr>
                                <a:rPr lang="pt-BR" sz="2800" i="1">
                                  <a:latin typeface="Cambria Math" panose="02040503050406030204" pitchFamily="18" charset="0"/>
                                </a:rPr>
                              </m:ctrlPr>
                            </m:dPr>
                            <m:e>
                              <m:r>
                                <a:rPr lang="pt-BR" sz="2800" i="1">
                                  <a:latin typeface="Cambria Math" panose="02040503050406030204" pitchFamily="18" charset="0"/>
                                </a:rPr>
                                <m:t>h</m:t>
                              </m:r>
                              <m:r>
                                <a:rPr lang="pt-BR" sz="2800" i="1">
                                  <a:latin typeface="Cambria Math" panose="02040503050406030204" pitchFamily="18" charset="0"/>
                                </a:rPr>
                                <m:t>(</m:t>
                              </m:r>
                              <m:r>
                                <a:rPr lang="pt-BR" sz="2800" b="0" i="1" smtClean="0">
                                  <a:latin typeface="Cambria Math" panose="02040503050406030204" pitchFamily="18" charset="0"/>
                                </a:rPr>
                                <m:t>𝑥</m:t>
                              </m:r>
                              <m:r>
                                <a:rPr lang="pt-BR" sz="2800" i="1">
                                  <a:latin typeface="Cambria Math" panose="02040503050406030204" pitchFamily="18" charset="0"/>
                                </a:rPr>
                                <m:t>)</m:t>
                              </m:r>
                            </m:e>
                          </m:d>
                        </m:den>
                      </m:f>
                      <m:f>
                        <m:fPr>
                          <m:ctrlPr>
                            <a:rPr lang="pt-BR" sz="2800" i="1">
                              <a:latin typeface="Cambria Math" panose="02040503050406030204" pitchFamily="18" charset="0"/>
                            </a:rPr>
                          </m:ctrlPr>
                        </m:fPr>
                        <m:num>
                          <m:r>
                            <a:rPr lang="pt-BR" sz="2800" i="1">
                              <a:latin typeface="Cambria Math" panose="02040503050406030204" pitchFamily="18" charset="0"/>
                              <a:ea typeface="Cambria Math" panose="02040503050406030204" pitchFamily="18" charset="0"/>
                            </a:rPr>
                            <m:t>𝜕</m:t>
                          </m:r>
                          <m:r>
                            <a:rPr lang="pt-BR" sz="2800" i="1">
                              <a:latin typeface="Cambria Math" panose="02040503050406030204" pitchFamily="18" charset="0"/>
                              <a:ea typeface="Cambria Math" panose="02040503050406030204" pitchFamily="18" charset="0"/>
                            </a:rPr>
                            <m:t>𝑔</m:t>
                          </m:r>
                          <m:r>
                            <a:rPr lang="pt-BR" sz="2800" i="1">
                              <a:latin typeface="Cambria Math" panose="02040503050406030204" pitchFamily="18" charset="0"/>
                              <a:ea typeface="Cambria Math" panose="02040503050406030204" pitchFamily="18" charset="0"/>
                            </a:rPr>
                            <m:t>(</m:t>
                          </m:r>
                          <m:r>
                            <a:rPr lang="pt-BR" sz="2800" i="1">
                              <a:latin typeface="Cambria Math" panose="02040503050406030204" pitchFamily="18" charset="0"/>
                            </a:rPr>
                            <m:t>h</m:t>
                          </m:r>
                          <m:d>
                            <m:dPr>
                              <m:ctrlPr>
                                <a:rPr lang="pt-BR" sz="2800" i="1">
                                  <a:latin typeface="Cambria Math" panose="02040503050406030204" pitchFamily="18" charset="0"/>
                                </a:rPr>
                              </m:ctrlPr>
                            </m:dPr>
                            <m:e>
                              <m:r>
                                <a:rPr lang="pt-BR" sz="2800" b="0" i="1" smtClean="0">
                                  <a:latin typeface="Cambria Math" panose="02040503050406030204" pitchFamily="18" charset="0"/>
                                </a:rPr>
                                <m:t>𝑥</m:t>
                              </m:r>
                            </m:e>
                          </m:d>
                          <m:r>
                            <a:rPr lang="pt-BR" sz="2800" i="1">
                              <a:latin typeface="Cambria Math" panose="02040503050406030204" pitchFamily="18" charset="0"/>
                            </a:rPr>
                            <m:t>)</m:t>
                          </m:r>
                        </m:num>
                        <m:den>
                          <m:r>
                            <a:rPr lang="pt-BR" sz="2800" i="1">
                              <a:latin typeface="Cambria Math" panose="02040503050406030204" pitchFamily="18" charset="0"/>
                              <a:ea typeface="Cambria Math" panose="02040503050406030204" pitchFamily="18" charset="0"/>
                            </a:rPr>
                            <m:t>𝜕</m:t>
                          </m:r>
                          <m:r>
                            <a:rPr lang="pt-BR" sz="2800" i="1">
                              <a:latin typeface="Cambria Math" panose="02040503050406030204" pitchFamily="18" charset="0"/>
                              <a:ea typeface="Cambria Math" panose="02040503050406030204" pitchFamily="18" charset="0"/>
                            </a:rPr>
                            <m:t>h</m:t>
                          </m:r>
                          <m:r>
                            <a:rPr lang="pt-BR" sz="2800" i="1">
                              <a:latin typeface="Cambria Math" panose="02040503050406030204" pitchFamily="18" charset="0"/>
                              <a:ea typeface="Cambria Math" panose="02040503050406030204" pitchFamily="18" charset="0"/>
                            </a:rPr>
                            <m:t>(</m:t>
                          </m:r>
                          <m:r>
                            <a:rPr lang="pt-BR" sz="2800" b="0" i="1" smtClean="0">
                              <a:latin typeface="Cambria Math" panose="02040503050406030204" pitchFamily="18" charset="0"/>
                              <a:ea typeface="Cambria Math" panose="02040503050406030204" pitchFamily="18" charset="0"/>
                            </a:rPr>
                            <m:t>𝑥</m:t>
                          </m:r>
                          <m:r>
                            <a:rPr lang="pt-BR" sz="2800" i="1">
                              <a:latin typeface="Cambria Math" panose="02040503050406030204" pitchFamily="18" charset="0"/>
                            </a:rPr>
                            <m:t>)</m:t>
                          </m:r>
                        </m:den>
                      </m:f>
                      <m:f>
                        <m:fPr>
                          <m:ctrlPr>
                            <a:rPr lang="pt-BR" sz="2800" i="1">
                              <a:latin typeface="Cambria Math" panose="02040503050406030204" pitchFamily="18" charset="0"/>
                            </a:rPr>
                          </m:ctrlPr>
                        </m:fPr>
                        <m:num>
                          <m:r>
                            <a:rPr lang="pt-BR" sz="2800" i="1">
                              <a:latin typeface="Cambria Math" panose="02040503050406030204" pitchFamily="18" charset="0"/>
                              <a:ea typeface="Cambria Math" panose="02040503050406030204" pitchFamily="18" charset="0"/>
                            </a:rPr>
                            <m:t>𝜕</m:t>
                          </m:r>
                          <m:r>
                            <a:rPr lang="pt-BR" sz="2800" i="1">
                              <a:latin typeface="Cambria Math" panose="02040503050406030204" pitchFamily="18" charset="0"/>
                            </a:rPr>
                            <m:t>h</m:t>
                          </m:r>
                          <m:d>
                            <m:dPr>
                              <m:ctrlPr>
                                <a:rPr lang="pt-BR" sz="2800" i="1">
                                  <a:latin typeface="Cambria Math" panose="02040503050406030204" pitchFamily="18" charset="0"/>
                                </a:rPr>
                              </m:ctrlPr>
                            </m:dPr>
                            <m:e>
                              <m:r>
                                <a:rPr lang="pt-BR" sz="2800" b="0" i="1" smtClean="0">
                                  <a:latin typeface="Cambria Math" panose="02040503050406030204" pitchFamily="18" charset="0"/>
                                </a:rPr>
                                <m:t>𝑥</m:t>
                              </m:r>
                            </m:e>
                          </m:d>
                        </m:num>
                        <m:den>
                          <m:r>
                            <a:rPr lang="pt-BR" sz="2800" i="1">
                              <a:latin typeface="Cambria Math" panose="02040503050406030204" pitchFamily="18" charset="0"/>
                              <a:ea typeface="Cambria Math" panose="02040503050406030204" pitchFamily="18" charset="0"/>
                            </a:rPr>
                            <m:t>𝜕</m:t>
                          </m:r>
                          <m:r>
                            <a:rPr lang="pt-BR" sz="2800" b="0" i="1" smtClean="0">
                              <a:latin typeface="Cambria Math" panose="02040503050406030204" pitchFamily="18" charset="0"/>
                              <a:ea typeface="Cambria Math" panose="02040503050406030204" pitchFamily="18" charset="0"/>
                            </a:rPr>
                            <m:t>𝑥</m:t>
                          </m:r>
                        </m:den>
                      </m:f>
                      <m:r>
                        <a:rPr lang="pt-BR" sz="2800" b="0" i="1" smtClean="0">
                          <a:latin typeface="Cambria Math" panose="02040503050406030204" pitchFamily="18" charset="0"/>
                          <a:ea typeface="Cambria Math" panose="02040503050406030204" pitchFamily="18" charset="0"/>
                        </a:rPr>
                        <m:t>.</m:t>
                      </m:r>
                    </m:oMath>
                  </m:oMathPara>
                </a14:m>
                <a:endParaRPr lang="pt-BR" dirty="0"/>
              </a:p>
            </p:txBody>
          </p:sp>
        </mc:Choice>
        <mc:Fallback xmlns="">
          <p:sp>
            <p:nvSpPr>
              <p:cNvPr id="3" name="Espaço Reservado para Conteúdo 2">
                <a:extLst>
                  <a:ext uri="{FF2B5EF4-FFF2-40B4-BE49-F238E27FC236}">
                    <a16:creationId xmlns:a16="http://schemas.microsoft.com/office/drawing/2014/main" id="{5BF615BC-2786-CA1F-664E-992832AC0C08}"/>
                  </a:ext>
                </a:extLst>
              </p:cNvPr>
              <p:cNvSpPr>
                <a:spLocks noGrp="1" noRot="1" noChangeAspect="1" noMove="1" noResize="1" noEditPoints="1" noAdjustHandles="1" noChangeArrowheads="1" noChangeShapeType="1" noTextEdit="1"/>
              </p:cNvSpPr>
              <p:nvPr>
                <p:ph idx="1"/>
              </p:nvPr>
            </p:nvSpPr>
            <p:spPr>
              <a:xfrm>
                <a:off x="838199" y="1825625"/>
                <a:ext cx="11149485" cy="5032375"/>
              </a:xfrm>
              <a:blipFill>
                <a:blip r:embed="rId3"/>
                <a:stretch>
                  <a:fillRect l="-929" t="-2663" r="-1039"/>
                </a:stretch>
              </a:blipFill>
            </p:spPr>
            <p:txBody>
              <a:bodyPr/>
              <a:lstStyle/>
              <a:p>
                <a:r>
                  <a:rPr lang="pt-BR">
                    <a:noFill/>
                  </a:rPr>
                  <a:t> </a:t>
                </a:r>
              </a:p>
            </p:txBody>
          </p:sp>
        </mc:Fallback>
      </mc:AlternateContent>
      <p:pic>
        <p:nvPicPr>
          <p:cNvPr id="6" name="Imagem 5">
            <a:extLst>
              <a:ext uri="{FF2B5EF4-FFF2-40B4-BE49-F238E27FC236}">
                <a16:creationId xmlns="" xmlns:a16="http://schemas.microsoft.com/office/drawing/2014/main" id="{F13F0C5C-B2BB-9B04-088F-EC59A83CBC0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42929" y="4166198"/>
            <a:ext cx="7940024" cy="848037"/>
          </a:xfrm>
          <a:prstGeom prst="rect">
            <a:avLst/>
          </a:prstGeom>
        </p:spPr>
      </p:pic>
    </p:spTree>
    <p:extLst>
      <p:ext uri="{BB962C8B-B14F-4D97-AF65-F5344CB8AC3E}">
        <p14:creationId xmlns:p14="http://schemas.microsoft.com/office/powerpoint/2010/main" val="30879394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A92DF1B7-8386-676F-A207-485C7F06D32E}"/>
              </a:ext>
            </a:extLst>
          </p:cNvPr>
          <p:cNvSpPr>
            <a:spLocks noGrp="1"/>
          </p:cNvSpPr>
          <p:nvPr>
            <p:ph type="title"/>
          </p:nvPr>
        </p:nvSpPr>
        <p:spPr/>
        <p:txBody>
          <a:bodyPr/>
          <a:lstStyle/>
          <a:p>
            <a:r>
              <a:rPr lang="pt-BR" dirty="0"/>
              <a:t>Regra da cadeia</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 xmlns:a16="http://schemas.microsoft.com/office/drawing/2014/main" id="{322D5A62-CE6E-1AA5-57FE-1C7135D815BD}"/>
                  </a:ext>
                </a:extLst>
              </p:cNvPr>
              <p:cNvSpPr>
                <a:spLocks noGrp="1"/>
              </p:cNvSpPr>
              <p:nvPr>
                <p:ph idx="1"/>
              </p:nvPr>
            </p:nvSpPr>
            <p:spPr>
              <a:xfrm>
                <a:off x="838199" y="1825624"/>
                <a:ext cx="11139435" cy="5032375"/>
              </a:xfrm>
            </p:spPr>
            <p:txBody>
              <a:bodyPr/>
              <a:lstStyle/>
              <a:p>
                <a:r>
                  <a:rPr lang="pt-BR" dirty="0"/>
                  <a:t>Em outras palavras, devido à regra da cadeia, o </a:t>
                </a:r>
                <a:r>
                  <a:rPr lang="pt-BR" b="1" i="1" dirty="0">
                    <a:solidFill>
                      <a:srgbClr val="7030A0"/>
                    </a:solidFill>
                  </a:rPr>
                  <a:t>vetor gradiente </a:t>
                </a:r>
                <a:r>
                  <a:rPr lang="pt-BR" dirty="0"/>
                  <a:t>para a </a:t>
                </a:r>
                <a:r>
                  <a:rPr lang="pt-BR" b="1" i="1" dirty="0">
                    <a:solidFill>
                      <a:srgbClr val="00B050"/>
                    </a:solidFill>
                  </a:rPr>
                  <a:t>atualização dos pesos de uma dada camada </a:t>
                </a:r>
                <a:r>
                  <a:rPr lang="pt-BR" dirty="0"/>
                  <a:t>da rede inclui o </a:t>
                </a:r>
                <a:r>
                  <a:rPr lang="pt-BR" b="1" i="1" dirty="0">
                    <a:solidFill>
                      <a:srgbClr val="7030A0"/>
                    </a:solidFill>
                  </a:rPr>
                  <a:t>produto das derivadas das funções de ativação dos nós desde a camada de saída até a camada desejada</a:t>
                </a:r>
                <a:r>
                  <a:rPr lang="pt-BR" dirty="0"/>
                  <a:t>.</a:t>
                </a:r>
              </a:p>
              <a:p>
                <a:pPr marL="0" indent="0">
                  <a:buNone/>
                </a:pPr>
                <a:endParaRPr lang="pt-BR" sz="800" dirty="0"/>
              </a:p>
              <a:p>
                <a:pPr marL="0" indent="0">
                  <a:buNone/>
                </a:pPr>
                <a14:m>
                  <m:oMathPara xmlns:m="http://schemas.openxmlformats.org/officeDocument/2006/math">
                    <m:oMathParaPr>
                      <m:jc m:val="centerGroup"/>
                    </m:oMathParaPr>
                    <m:oMath xmlns:m="http://schemas.openxmlformats.org/officeDocument/2006/math">
                      <m:f>
                        <m:fPr>
                          <m:ctrlPr>
                            <a:rPr lang="pt-BR" sz="2800" i="1" smtClean="0">
                              <a:latin typeface="Cambria Math" panose="02040503050406030204" pitchFamily="18" charset="0"/>
                            </a:rPr>
                          </m:ctrlPr>
                        </m:fPr>
                        <m:num>
                          <m:r>
                            <a:rPr lang="pt-BR" sz="2800" i="1">
                              <a:latin typeface="Cambria Math" panose="02040503050406030204" pitchFamily="18" charset="0"/>
                              <a:ea typeface="Cambria Math" panose="02040503050406030204" pitchFamily="18" charset="0"/>
                            </a:rPr>
                            <m:t>𝜕</m:t>
                          </m:r>
                          <m:r>
                            <a:rPr lang="pt-BR" sz="2800" i="1">
                              <a:latin typeface="Cambria Math" panose="02040503050406030204" pitchFamily="18" charset="0"/>
                              <a:ea typeface="Cambria Math" panose="02040503050406030204" pitchFamily="18" charset="0"/>
                            </a:rPr>
                            <m:t>𝑦</m:t>
                          </m:r>
                        </m:num>
                        <m:den>
                          <m:r>
                            <a:rPr lang="pt-BR" sz="2800" i="1">
                              <a:latin typeface="Cambria Math" panose="02040503050406030204" pitchFamily="18" charset="0"/>
                              <a:ea typeface="Cambria Math" panose="02040503050406030204" pitchFamily="18" charset="0"/>
                            </a:rPr>
                            <m:t>𝜕</m:t>
                          </m:r>
                          <m:r>
                            <a:rPr lang="pt-BR" sz="2800" b="0" i="1" smtClean="0">
                              <a:latin typeface="Cambria Math" panose="02040503050406030204" pitchFamily="18" charset="0"/>
                              <a:ea typeface="Cambria Math" panose="02040503050406030204" pitchFamily="18" charset="0"/>
                            </a:rPr>
                            <m:t>𝑥</m:t>
                          </m:r>
                        </m:den>
                      </m:f>
                      <m:r>
                        <a:rPr lang="pt-BR" sz="2800" i="1">
                          <a:latin typeface="Cambria Math" panose="02040503050406030204" pitchFamily="18" charset="0"/>
                        </a:rPr>
                        <m:t>=</m:t>
                      </m:r>
                      <m:f>
                        <m:fPr>
                          <m:ctrlPr>
                            <a:rPr lang="pt-BR" sz="2800" i="1">
                              <a:latin typeface="Cambria Math" panose="02040503050406030204" pitchFamily="18" charset="0"/>
                            </a:rPr>
                          </m:ctrlPr>
                        </m:fPr>
                        <m:num>
                          <m:r>
                            <a:rPr lang="pt-BR" sz="2800" i="1">
                              <a:latin typeface="Cambria Math" panose="02040503050406030204" pitchFamily="18" charset="0"/>
                              <a:ea typeface="Cambria Math" panose="02040503050406030204" pitchFamily="18" charset="0"/>
                            </a:rPr>
                            <m:t>𝜕</m:t>
                          </m:r>
                          <m:r>
                            <a:rPr lang="pt-BR" sz="2800" i="1">
                              <a:latin typeface="Cambria Math" panose="02040503050406030204" pitchFamily="18" charset="0"/>
                            </a:rPr>
                            <m:t>𝑓</m:t>
                          </m:r>
                          <m:d>
                            <m:dPr>
                              <m:ctrlPr>
                                <a:rPr lang="pt-BR" sz="2800" i="1">
                                  <a:latin typeface="Cambria Math" panose="02040503050406030204" pitchFamily="18" charset="0"/>
                                </a:rPr>
                              </m:ctrlPr>
                            </m:dPr>
                            <m:e>
                              <m:r>
                                <a:rPr lang="pt-BR" sz="2800" i="1">
                                  <a:latin typeface="Cambria Math" panose="02040503050406030204" pitchFamily="18" charset="0"/>
                                </a:rPr>
                                <m:t>𝑔</m:t>
                              </m:r>
                              <m:d>
                                <m:dPr>
                                  <m:ctrlPr>
                                    <a:rPr lang="pt-BR" sz="2800" i="1">
                                      <a:latin typeface="Cambria Math" panose="02040503050406030204" pitchFamily="18" charset="0"/>
                                    </a:rPr>
                                  </m:ctrlPr>
                                </m:dPr>
                                <m:e>
                                  <m:r>
                                    <a:rPr lang="pt-BR" sz="2800" i="1">
                                      <a:latin typeface="Cambria Math" panose="02040503050406030204" pitchFamily="18" charset="0"/>
                                    </a:rPr>
                                    <m:t>h</m:t>
                                  </m:r>
                                  <m:r>
                                    <a:rPr lang="pt-BR" sz="2800" i="1">
                                      <a:latin typeface="Cambria Math" panose="02040503050406030204" pitchFamily="18" charset="0"/>
                                    </a:rPr>
                                    <m:t>(</m:t>
                                  </m:r>
                                  <m:r>
                                    <a:rPr lang="pt-BR" sz="2800" b="0" i="1" smtClean="0">
                                      <a:latin typeface="Cambria Math" panose="02040503050406030204" pitchFamily="18" charset="0"/>
                                    </a:rPr>
                                    <m:t>𝑥</m:t>
                                  </m:r>
                                  <m:r>
                                    <a:rPr lang="pt-BR" sz="2800" i="1">
                                      <a:latin typeface="Cambria Math" panose="02040503050406030204" pitchFamily="18" charset="0"/>
                                    </a:rPr>
                                    <m:t>)</m:t>
                                  </m:r>
                                </m:e>
                              </m:d>
                            </m:e>
                          </m:d>
                        </m:num>
                        <m:den>
                          <m:r>
                            <a:rPr lang="pt-BR" sz="2800" i="1">
                              <a:latin typeface="Cambria Math" panose="02040503050406030204" pitchFamily="18" charset="0"/>
                              <a:ea typeface="Cambria Math" panose="02040503050406030204" pitchFamily="18" charset="0"/>
                            </a:rPr>
                            <m:t>𝜕</m:t>
                          </m:r>
                          <m:r>
                            <a:rPr lang="pt-BR" sz="2800" b="0" i="1" smtClean="0">
                              <a:latin typeface="Cambria Math" panose="02040503050406030204" pitchFamily="18" charset="0"/>
                              <a:ea typeface="Cambria Math" panose="02040503050406030204" pitchFamily="18" charset="0"/>
                            </a:rPr>
                            <m:t>𝑥</m:t>
                          </m:r>
                        </m:den>
                      </m:f>
                      <m:r>
                        <a:rPr lang="pt-BR" sz="2800" i="1">
                          <a:latin typeface="Cambria Math" panose="02040503050406030204" pitchFamily="18" charset="0"/>
                        </a:rPr>
                        <m:t>=</m:t>
                      </m:r>
                      <m:f>
                        <m:fPr>
                          <m:ctrlPr>
                            <a:rPr lang="pt-BR" sz="2800" i="1">
                              <a:latin typeface="Cambria Math" panose="02040503050406030204" pitchFamily="18" charset="0"/>
                            </a:rPr>
                          </m:ctrlPr>
                        </m:fPr>
                        <m:num>
                          <m:r>
                            <a:rPr lang="pt-BR" sz="2800" i="1">
                              <a:latin typeface="Cambria Math" panose="02040503050406030204" pitchFamily="18" charset="0"/>
                              <a:ea typeface="Cambria Math" panose="02040503050406030204" pitchFamily="18" charset="0"/>
                            </a:rPr>
                            <m:t>𝜕</m:t>
                          </m:r>
                          <m:r>
                            <a:rPr lang="pt-BR" sz="2800" i="1">
                              <a:latin typeface="Cambria Math" panose="02040503050406030204" pitchFamily="18" charset="0"/>
                            </a:rPr>
                            <m:t>𝑓</m:t>
                          </m:r>
                          <m:d>
                            <m:dPr>
                              <m:ctrlPr>
                                <a:rPr lang="pt-BR" sz="2800" i="1">
                                  <a:latin typeface="Cambria Math" panose="02040503050406030204" pitchFamily="18" charset="0"/>
                                </a:rPr>
                              </m:ctrlPr>
                            </m:dPr>
                            <m:e>
                              <m:r>
                                <a:rPr lang="pt-BR" sz="2800" i="1">
                                  <a:latin typeface="Cambria Math" panose="02040503050406030204" pitchFamily="18" charset="0"/>
                                </a:rPr>
                                <m:t>𝑔</m:t>
                              </m:r>
                              <m:d>
                                <m:dPr>
                                  <m:ctrlPr>
                                    <a:rPr lang="pt-BR" sz="2800" i="1">
                                      <a:latin typeface="Cambria Math" panose="02040503050406030204" pitchFamily="18" charset="0"/>
                                    </a:rPr>
                                  </m:ctrlPr>
                                </m:dPr>
                                <m:e>
                                  <m:r>
                                    <a:rPr lang="pt-BR" sz="2800" i="1">
                                      <a:latin typeface="Cambria Math" panose="02040503050406030204" pitchFamily="18" charset="0"/>
                                    </a:rPr>
                                    <m:t>h</m:t>
                                  </m:r>
                                  <m:r>
                                    <a:rPr lang="pt-BR" sz="2800" i="1">
                                      <a:latin typeface="Cambria Math" panose="02040503050406030204" pitchFamily="18" charset="0"/>
                                    </a:rPr>
                                    <m:t>(</m:t>
                                  </m:r>
                                  <m:r>
                                    <a:rPr lang="pt-BR" sz="2800" b="0" i="1" smtClean="0">
                                      <a:latin typeface="Cambria Math" panose="02040503050406030204" pitchFamily="18" charset="0"/>
                                    </a:rPr>
                                    <m:t>𝑥</m:t>
                                  </m:r>
                                  <m:r>
                                    <a:rPr lang="pt-BR" sz="2800" i="1">
                                      <a:latin typeface="Cambria Math" panose="02040503050406030204" pitchFamily="18" charset="0"/>
                                    </a:rPr>
                                    <m:t>)</m:t>
                                  </m:r>
                                </m:e>
                              </m:d>
                            </m:e>
                          </m:d>
                        </m:num>
                        <m:den>
                          <m:r>
                            <a:rPr lang="pt-BR" sz="2800" i="1">
                              <a:latin typeface="Cambria Math" panose="02040503050406030204" pitchFamily="18" charset="0"/>
                              <a:ea typeface="Cambria Math" panose="02040503050406030204" pitchFamily="18" charset="0"/>
                            </a:rPr>
                            <m:t>𝜕</m:t>
                          </m:r>
                          <m:r>
                            <a:rPr lang="pt-BR" sz="2800" i="1">
                              <a:latin typeface="Cambria Math" panose="02040503050406030204" pitchFamily="18" charset="0"/>
                              <a:ea typeface="Cambria Math" panose="02040503050406030204" pitchFamily="18" charset="0"/>
                            </a:rPr>
                            <m:t>𝑔</m:t>
                          </m:r>
                          <m:d>
                            <m:dPr>
                              <m:ctrlPr>
                                <a:rPr lang="pt-BR" sz="2800" i="1">
                                  <a:latin typeface="Cambria Math" panose="02040503050406030204" pitchFamily="18" charset="0"/>
                                </a:rPr>
                              </m:ctrlPr>
                            </m:dPr>
                            <m:e>
                              <m:r>
                                <a:rPr lang="pt-BR" sz="2800" i="1">
                                  <a:latin typeface="Cambria Math" panose="02040503050406030204" pitchFamily="18" charset="0"/>
                                </a:rPr>
                                <m:t>h</m:t>
                              </m:r>
                              <m:r>
                                <a:rPr lang="pt-BR" sz="2800" i="1">
                                  <a:latin typeface="Cambria Math" panose="02040503050406030204" pitchFamily="18" charset="0"/>
                                </a:rPr>
                                <m:t>(</m:t>
                              </m:r>
                              <m:r>
                                <a:rPr lang="pt-BR" sz="2800" b="0" i="1" smtClean="0">
                                  <a:latin typeface="Cambria Math" panose="02040503050406030204" pitchFamily="18" charset="0"/>
                                </a:rPr>
                                <m:t>𝑥</m:t>
                              </m:r>
                              <m:r>
                                <a:rPr lang="pt-BR" sz="2800" i="1">
                                  <a:latin typeface="Cambria Math" panose="02040503050406030204" pitchFamily="18" charset="0"/>
                                </a:rPr>
                                <m:t>)</m:t>
                              </m:r>
                            </m:e>
                          </m:d>
                        </m:den>
                      </m:f>
                      <m:f>
                        <m:fPr>
                          <m:ctrlPr>
                            <a:rPr lang="pt-BR" sz="2800" i="1">
                              <a:latin typeface="Cambria Math" panose="02040503050406030204" pitchFamily="18" charset="0"/>
                            </a:rPr>
                          </m:ctrlPr>
                        </m:fPr>
                        <m:num>
                          <m:r>
                            <a:rPr lang="pt-BR" sz="2800" i="1">
                              <a:latin typeface="Cambria Math" panose="02040503050406030204" pitchFamily="18" charset="0"/>
                              <a:ea typeface="Cambria Math" panose="02040503050406030204" pitchFamily="18" charset="0"/>
                            </a:rPr>
                            <m:t>𝜕</m:t>
                          </m:r>
                          <m:r>
                            <a:rPr lang="pt-BR" sz="2800" i="1">
                              <a:latin typeface="Cambria Math" panose="02040503050406030204" pitchFamily="18" charset="0"/>
                              <a:ea typeface="Cambria Math" panose="02040503050406030204" pitchFamily="18" charset="0"/>
                            </a:rPr>
                            <m:t>𝑔</m:t>
                          </m:r>
                          <m:r>
                            <a:rPr lang="pt-BR" sz="2800" i="1">
                              <a:latin typeface="Cambria Math" panose="02040503050406030204" pitchFamily="18" charset="0"/>
                              <a:ea typeface="Cambria Math" panose="02040503050406030204" pitchFamily="18" charset="0"/>
                            </a:rPr>
                            <m:t>(</m:t>
                          </m:r>
                          <m:r>
                            <a:rPr lang="pt-BR" sz="2800" i="1">
                              <a:latin typeface="Cambria Math" panose="02040503050406030204" pitchFamily="18" charset="0"/>
                            </a:rPr>
                            <m:t>h</m:t>
                          </m:r>
                          <m:d>
                            <m:dPr>
                              <m:ctrlPr>
                                <a:rPr lang="pt-BR" sz="2800" i="1">
                                  <a:latin typeface="Cambria Math" panose="02040503050406030204" pitchFamily="18" charset="0"/>
                                </a:rPr>
                              </m:ctrlPr>
                            </m:dPr>
                            <m:e>
                              <m:r>
                                <a:rPr lang="pt-BR" sz="2800" b="0" i="1" smtClean="0">
                                  <a:latin typeface="Cambria Math" panose="02040503050406030204" pitchFamily="18" charset="0"/>
                                </a:rPr>
                                <m:t>𝑥</m:t>
                              </m:r>
                            </m:e>
                          </m:d>
                          <m:r>
                            <a:rPr lang="pt-BR" sz="2800" i="1">
                              <a:latin typeface="Cambria Math" panose="02040503050406030204" pitchFamily="18" charset="0"/>
                            </a:rPr>
                            <m:t>)</m:t>
                          </m:r>
                        </m:num>
                        <m:den>
                          <m:r>
                            <a:rPr lang="pt-BR" sz="2800" i="1">
                              <a:latin typeface="Cambria Math" panose="02040503050406030204" pitchFamily="18" charset="0"/>
                              <a:ea typeface="Cambria Math" panose="02040503050406030204" pitchFamily="18" charset="0"/>
                            </a:rPr>
                            <m:t>𝜕</m:t>
                          </m:r>
                          <m:r>
                            <a:rPr lang="pt-BR" sz="2800" i="1">
                              <a:latin typeface="Cambria Math" panose="02040503050406030204" pitchFamily="18" charset="0"/>
                              <a:ea typeface="Cambria Math" panose="02040503050406030204" pitchFamily="18" charset="0"/>
                            </a:rPr>
                            <m:t>h</m:t>
                          </m:r>
                          <m:r>
                            <a:rPr lang="pt-BR" sz="2800" i="1">
                              <a:latin typeface="Cambria Math" panose="02040503050406030204" pitchFamily="18" charset="0"/>
                              <a:ea typeface="Cambria Math" panose="02040503050406030204" pitchFamily="18" charset="0"/>
                            </a:rPr>
                            <m:t>(</m:t>
                          </m:r>
                          <m:r>
                            <a:rPr lang="pt-BR" sz="2800" b="0" i="1" smtClean="0">
                              <a:latin typeface="Cambria Math" panose="02040503050406030204" pitchFamily="18" charset="0"/>
                              <a:ea typeface="Cambria Math" panose="02040503050406030204" pitchFamily="18" charset="0"/>
                            </a:rPr>
                            <m:t>𝑥</m:t>
                          </m:r>
                          <m:r>
                            <a:rPr lang="pt-BR" sz="2800" i="1">
                              <a:latin typeface="Cambria Math" panose="02040503050406030204" pitchFamily="18" charset="0"/>
                            </a:rPr>
                            <m:t>)</m:t>
                          </m:r>
                        </m:den>
                      </m:f>
                      <m:f>
                        <m:fPr>
                          <m:ctrlPr>
                            <a:rPr lang="pt-BR" sz="2800" i="1">
                              <a:latin typeface="Cambria Math" panose="02040503050406030204" pitchFamily="18" charset="0"/>
                            </a:rPr>
                          </m:ctrlPr>
                        </m:fPr>
                        <m:num>
                          <m:r>
                            <a:rPr lang="pt-BR" sz="2800" i="1">
                              <a:latin typeface="Cambria Math" panose="02040503050406030204" pitchFamily="18" charset="0"/>
                              <a:ea typeface="Cambria Math" panose="02040503050406030204" pitchFamily="18" charset="0"/>
                            </a:rPr>
                            <m:t>𝜕</m:t>
                          </m:r>
                          <m:r>
                            <a:rPr lang="pt-BR" sz="2800" i="1">
                              <a:latin typeface="Cambria Math" panose="02040503050406030204" pitchFamily="18" charset="0"/>
                            </a:rPr>
                            <m:t>h</m:t>
                          </m:r>
                          <m:d>
                            <m:dPr>
                              <m:ctrlPr>
                                <a:rPr lang="pt-BR" sz="2800" i="1">
                                  <a:latin typeface="Cambria Math" panose="02040503050406030204" pitchFamily="18" charset="0"/>
                                </a:rPr>
                              </m:ctrlPr>
                            </m:dPr>
                            <m:e>
                              <m:r>
                                <a:rPr lang="pt-BR" sz="2800" b="0" i="1" smtClean="0">
                                  <a:latin typeface="Cambria Math" panose="02040503050406030204" pitchFamily="18" charset="0"/>
                                </a:rPr>
                                <m:t>𝑥</m:t>
                              </m:r>
                            </m:e>
                          </m:d>
                        </m:num>
                        <m:den>
                          <m:r>
                            <a:rPr lang="pt-BR" sz="2800" i="1">
                              <a:latin typeface="Cambria Math" panose="02040503050406030204" pitchFamily="18" charset="0"/>
                              <a:ea typeface="Cambria Math" panose="02040503050406030204" pitchFamily="18" charset="0"/>
                            </a:rPr>
                            <m:t>𝜕</m:t>
                          </m:r>
                          <m:r>
                            <a:rPr lang="pt-BR" sz="2800" b="0" i="1" smtClean="0">
                              <a:latin typeface="Cambria Math" panose="02040503050406030204" pitchFamily="18" charset="0"/>
                              <a:ea typeface="Cambria Math" panose="02040503050406030204" pitchFamily="18" charset="0"/>
                            </a:rPr>
                            <m:t>𝑥</m:t>
                          </m:r>
                        </m:den>
                      </m:f>
                      <m:r>
                        <a:rPr lang="pt-BR" sz="2800" b="0" i="1" smtClean="0">
                          <a:latin typeface="Cambria Math" panose="02040503050406030204" pitchFamily="18" charset="0"/>
                          <a:ea typeface="Cambria Math" panose="02040503050406030204" pitchFamily="18" charset="0"/>
                        </a:rPr>
                        <m:t>.</m:t>
                      </m:r>
                    </m:oMath>
                  </m:oMathPara>
                </a14:m>
                <a:endParaRPr lang="pt-BR" dirty="0"/>
              </a:p>
              <a:p>
                <a:r>
                  <a:rPr lang="pt-BR" dirty="0"/>
                  <a:t>Lembrem-se que as </a:t>
                </a:r>
                <a:r>
                  <a:rPr lang="pt-BR" b="1" i="1" dirty="0"/>
                  <a:t>funções de ativação</a:t>
                </a:r>
                <a:r>
                  <a:rPr lang="pt-BR" dirty="0"/>
                  <a:t>,</a:t>
                </a:r>
                <a:r>
                  <a:rPr lang="pt-BR" b="1" i="1" dirty="0"/>
                  <a:t> </a:t>
                </a:r>
                <a:r>
                  <a:rPr lang="pt-BR" dirty="0"/>
                  <a:t>como </a:t>
                </a:r>
                <a:r>
                  <a:rPr lang="pt-BR" b="1" i="1" dirty="0"/>
                  <a:t>tangente hiperbólica </a:t>
                </a:r>
                <a:r>
                  <a:rPr lang="pt-BR" dirty="0"/>
                  <a:t>ou</a:t>
                </a:r>
                <a:r>
                  <a:rPr lang="pt-BR" b="1" i="1" dirty="0"/>
                  <a:t> logística</a:t>
                </a:r>
                <a:r>
                  <a:rPr lang="pt-BR" dirty="0"/>
                  <a:t>, têm derivadas no intervalo de 0 até 1.</a:t>
                </a:r>
              </a:p>
              <a:p>
                <a:r>
                  <a:rPr lang="pt-BR" dirty="0"/>
                  <a:t>Portanto, a multiplicação de vários termos menores do que 1 tende a 0 conforme o número de camadas da rede aumenta.</a:t>
                </a:r>
              </a:p>
              <a:p>
                <a:endParaRPr lang="pt-BR" dirty="0"/>
              </a:p>
            </p:txBody>
          </p:sp>
        </mc:Choice>
        <mc:Fallback xmlns="">
          <p:sp>
            <p:nvSpPr>
              <p:cNvPr id="3" name="Espaço Reservado para Conteúdo 2">
                <a:extLst>
                  <a:ext uri="{FF2B5EF4-FFF2-40B4-BE49-F238E27FC236}">
                    <a16:creationId xmlns:a16="http://schemas.microsoft.com/office/drawing/2014/main" id="{322D5A62-CE6E-1AA5-57FE-1C7135D815BD}"/>
                  </a:ext>
                </a:extLst>
              </p:cNvPr>
              <p:cNvSpPr>
                <a:spLocks noGrp="1" noRot="1" noChangeAspect="1" noMove="1" noResize="1" noEditPoints="1" noAdjustHandles="1" noChangeArrowheads="1" noChangeShapeType="1" noTextEdit="1"/>
              </p:cNvSpPr>
              <p:nvPr>
                <p:ph idx="1"/>
              </p:nvPr>
            </p:nvSpPr>
            <p:spPr>
              <a:xfrm>
                <a:off x="838199" y="1825624"/>
                <a:ext cx="11139435" cy="5032375"/>
              </a:xfrm>
              <a:blipFill>
                <a:blip r:embed="rId3"/>
                <a:stretch>
                  <a:fillRect l="-930" t="-1937" r="-1039"/>
                </a:stretch>
              </a:blipFill>
            </p:spPr>
            <p:txBody>
              <a:bodyPr/>
              <a:lstStyle/>
              <a:p>
                <a:r>
                  <a:rPr lang="pt-BR">
                    <a:noFill/>
                  </a:rPr>
                  <a:t> </a:t>
                </a:r>
              </a:p>
            </p:txBody>
          </p:sp>
        </mc:Fallback>
      </mc:AlternateContent>
    </p:spTree>
    <p:extLst>
      <p:ext uri="{BB962C8B-B14F-4D97-AF65-F5344CB8AC3E}">
        <p14:creationId xmlns:p14="http://schemas.microsoft.com/office/powerpoint/2010/main" val="9245302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O problema da dissipação do gradiente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6"/>
                <a:ext cx="11198469" cy="2716229"/>
              </a:xfrm>
            </p:spPr>
            <p:txBody>
              <a:bodyPr>
                <a:normAutofit/>
              </a:bodyPr>
              <a:lstStyle/>
              <a:p>
                <a:r>
                  <a:rPr lang="pt-BR" dirty="0"/>
                  <a:t>Em uma rede com </a:t>
                </a:r>
                <a14:m>
                  <m:oMath xmlns:m="http://schemas.openxmlformats.org/officeDocument/2006/math">
                    <m:r>
                      <a:rPr lang="pt-BR" b="1" i="1" smtClean="0">
                        <a:latin typeface="Cambria Math" panose="02040503050406030204" pitchFamily="18" charset="0"/>
                      </a:rPr>
                      <m:t>𝑴</m:t>
                    </m:r>
                  </m:oMath>
                </a14:m>
                <a:r>
                  <a:rPr lang="pt-BR" dirty="0"/>
                  <a:t> camadas, a </a:t>
                </a:r>
                <a:r>
                  <a:rPr lang="pt-BR" b="1" i="1" dirty="0" err="1"/>
                  <a:t>retropropagação</a:t>
                </a:r>
                <a:r>
                  <a:rPr lang="pt-BR" b="1" i="1" dirty="0"/>
                  <a:t> </a:t>
                </a:r>
                <a:r>
                  <a:rPr lang="pt-BR" dirty="0"/>
                  <a:t>tem o efeito de multiplicar até </a:t>
                </a:r>
                <a14:m>
                  <m:oMath xmlns:m="http://schemas.openxmlformats.org/officeDocument/2006/math">
                    <m:r>
                      <a:rPr lang="pt-BR" b="1" i="1">
                        <a:latin typeface="Cambria Math" panose="02040503050406030204" pitchFamily="18" charset="0"/>
                      </a:rPr>
                      <m:t>𝑴</m:t>
                    </m:r>
                  </m:oMath>
                </a14:m>
                <a:r>
                  <a:rPr lang="pt-BR" dirty="0"/>
                  <a:t> valores pequenos (i.e., derivadas parciais das funções de ativação) para calcular os vetores gradiente das primeiras camadas.</a:t>
                </a:r>
              </a:p>
              <a:p>
                <a:r>
                  <a:rPr lang="pt-BR" dirty="0"/>
                  <a:t>O que significa que o </a:t>
                </a:r>
                <a:r>
                  <a:rPr lang="pt-BR" b="1" i="1" dirty="0">
                    <a:solidFill>
                      <a:srgbClr val="7030A0"/>
                    </a:solidFill>
                  </a:rPr>
                  <a:t>gradiente diminui exponencialmente com </a:t>
                </a:r>
                <a14:m>
                  <m:oMath xmlns:m="http://schemas.openxmlformats.org/officeDocument/2006/math">
                    <m:r>
                      <a:rPr lang="pt-BR" b="1" i="1">
                        <a:solidFill>
                          <a:srgbClr val="7030A0"/>
                        </a:solidFill>
                        <a:latin typeface="Cambria Math" panose="02040503050406030204" pitchFamily="18" charset="0"/>
                      </a:rPr>
                      <m:t>𝑴</m:t>
                    </m:r>
                  </m:oMath>
                </a14:m>
                <a:r>
                  <a:rPr lang="pt-BR"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6"/>
                <a:ext cx="11198469" cy="2716229"/>
              </a:xfrm>
              <a:blipFill>
                <a:blip r:embed="rId3"/>
                <a:stretch>
                  <a:fillRect l="-980" t="-3587" r="-1143"/>
                </a:stretch>
              </a:blipFill>
            </p:spPr>
            <p:txBody>
              <a:bodyPr/>
              <a:lstStyle/>
              <a:p>
                <a:r>
                  <a:rPr lang="pt-BR">
                    <a:noFill/>
                  </a:rPr>
                  <a:t> </a:t>
                </a:r>
              </a:p>
            </p:txBody>
          </p:sp>
        </mc:Fallback>
      </mc:AlternateContent>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41517" y="3776646"/>
            <a:ext cx="7708965" cy="2716229"/>
          </a:xfrm>
          <a:prstGeom prst="rect">
            <a:avLst/>
          </a:prstGeom>
        </p:spPr>
      </p:pic>
    </p:spTree>
    <p:extLst>
      <p:ext uri="{BB962C8B-B14F-4D97-AF65-F5344CB8AC3E}">
        <p14:creationId xmlns:p14="http://schemas.microsoft.com/office/powerpoint/2010/main" val="37840373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O problema da dissipação do gradiente</a:t>
            </a:r>
          </a:p>
        </p:txBody>
      </p:sp>
      <p:sp>
        <p:nvSpPr>
          <p:cNvPr id="3" name="Content Placeholder 2"/>
          <p:cNvSpPr>
            <a:spLocks noGrp="1"/>
          </p:cNvSpPr>
          <p:nvPr>
            <p:ph idx="1"/>
          </p:nvPr>
        </p:nvSpPr>
        <p:spPr>
          <a:xfrm>
            <a:off x="838200" y="1825625"/>
            <a:ext cx="11198469" cy="4535169"/>
          </a:xfrm>
        </p:spPr>
        <p:txBody>
          <a:bodyPr>
            <a:normAutofit/>
          </a:bodyPr>
          <a:lstStyle/>
          <a:p>
            <a:r>
              <a:rPr lang="pt-BR" dirty="0"/>
              <a:t>Assim, os </a:t>
            </a:r>
            <a:r>
              <a:rPr lang="pt-BR" b="1" i="1" dirty="0">
                <a:solidFill>
                  <a:schemeClr val="accent2"/>
                </a:solidFill>
              </a:rPr>
              <a:t>nós das camadas iniciais</a:t>
            </a:r>
            <a:r>
              <a:rPr lang="pt-BR" b="1" i="1" dirty="0"/>
              <a:t> aprendem muito mais </a:t>
            </a:r>
            <a:r>
              <a:rPr lang="pt-BR" b="1" i="1" dirty="0">
                <a:solidFill>
                  <a:srgbClr val="7030A0"/>
                </a:solidFill>
              </a:rPr>
              <a:t>lentamente</a:t>
            </a:r>
            <a:r>
              <a:rPr lang="pt-BR" b="1" i="1" dirty="0"/>
              <a:t> do que os nós das camadas finais</a:t>
            </a:r>
            <a:r>
              <a:rPr lang="pt-BR" dirty="0"/>
              <a:t>, pois o </a:t>
            </a:r>
            <a:r>
              <a:rPr lang="pt-BR" b="1" i="1" dirty="0">
                <a:solidFill>
                  <a:srgbClr val="7030A0"/>
                </a:solidFill>
              </a:rPr>
              <a:t>vetor gradiente </a:t>
            </a:r>
            <a:r>
              <a:rPr lang="pt-BR" dirty="0"/>
              <a:t>daquelas camadas é </a:t>
            </a:r>
            <a:r>
              <a:rPr lang="pt-BR" b="1" i="1" dirty="0">
                <a:solidFill>
                  <a:srgbClr val="7030A0"/>
                </a:solidFill>
              </a:rPr>
              <a:t>muito pequeno</a:t>
            </a:r>
            <a:r>
              <a:rPr lang="pt-BR" dirty="0"/>
              <a:t>, fazendo com que a </a:t>
            </a:r>
            <a:r>
              <a:rPr lang="pt-BR" b="1" i="1" dirty="0">
                <a:solidFill>
                  <a:srgbClr val="7030A0"/>
                </a:solidFill>
              </a:rPr>
              <a:t>atualização dos pesos também seja pequena</a:t>
            </a:r>
            <a:r>
              <a:rPr lang="pt-BR" b="1" i="1" dirty="0"/>
              <a:t>.</a:t>
            </a:r>
          </a:p>
          <a:p>
            <a:r>
              <a:rPr lang="pt-BR" dirty="0"/>
              <a:t>Vejamos um exemplo.</a:t>
            </a:r>
          </a:p>
        </p:txBody>
      </p:sp>
      <p:pic>
        <p:nvPicPr>
          <p:cNvPr id="5" name="Picture 3">
            <a:extLst>
              <a:ext uri="{FF2B5EF4-FFF2-40B4-BE49-F238E27FC236}">
                <a16:creationId xmlns="" xmlns:a16="http://schemas.microsoft.com/office/drawing/2014/main" id="{64E2B2C6-0766-61B1-C05E-47E049BD96A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82951" y="4020486"/>
            <a:ext cx="7708965" cy="2716229"/>
          </a:xfrm>
          <a:prstGeom prst="rect">
            <a:avLst/>
          </a:prstGeom>
        </p:spPr>
      </p:pic>
    </p:spTree>
    <p:extLst>
      <p:ext uri="{BB962C8B-B14F-4D97-AF65-F5344CB8AC3E}">
        <p14:creationId xmlns:p14="http://schemas.microsoft.com/office/powerpoint/2010/main" val="32607758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4E991379-1C4F-4AB9-BB38-83C7CC20155D}"/>
              </a:ext>
            </a:extLst>
          </p:cNvPr>
          <p:cNvSpPr>
            <a:spLocks noGrp="1"/>
          </p:cNvSpPr>
          <p:nvPr>
            <p:ph type="title"/>
          </p:nvPr>
        </p:nvSpPr>
        <p:spPr>
          <a:xfrm>
            <a:off x="838200" y="254597"/>
            <a:ext cx="10515600" cy="979733"/>
          </a:xfrm>
        </p:spPr>
        <p:txBody>
          <a:bodyPr/>
          <a:lstStyle/>
          <a:p>
            <a:r>
              <a:rPr lang="pt-BR" dirty="0"/>
              <a:t>Dissipação do gradiente</a:t>
            </a:r>
            <a:r>
              <a:rPr lang="en-US" dirty="0"/>
              <a:t> </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 xmlns:a16="http://schemas.microsoft.com/office/drawing/2014/main" id="{68DBA540-3B58-4BC7-B375-23ABBBC057D3}"/>
                  </a:ext>
                </a:extLst>
              </p:cNvPr>
              <p:cNvSpPr>
                <a:spLocks noGrp="1"/>
              </p:cNvSpPr>
              <p:nvPr>
                <p:ph idx="1"/>
              </p:nvPr>
            </p:nvSpPr>
            <p:spPr>
              <a:xfrm>
                <a:off x="838199" y="2912980"/>
                <a:ext cx="11199725" cy="3945019"/>
              </a:xfrm>
            </p:spPr>
            <p:txBody>
              <a:bodyPr>
                <a:normAutofit lnSpcReduction="10000"/>
              </a:bodyPr>
              <a:lstStyle/>
              <a:p>
                <a:pPr marL="0" indent="0">
                  <a:buNone/>
                </a:pPr>
                <a:r>
                  <a:rPr lang="pt-BR" b="1" dirty="0"/>
                  <a:t>Considerações</a:t>
                </a:r>
                <a:r>
                  <a:rPr lang="pt-BR" dirty="0"/>
                  <a:t>: </a:t>
                </a:r>
              </a:p>
              <a:p>
                <a:pPr marL="285750" indent="-285750"/>
                <a:r>
                  <a:rPr lang="pt-BR" dirty="0"/>
                  <a:t>Problema de regressão.</a:t>
                </a:r>
              </a:p>
              <a:p>
                <a:pPr marL="285750" indent="-285750"/>
                <a:r>
                  <a:rPr lang="pt-BR" dirty="0"/>
                  <a:t>2 x neurônios com função de ativação sigmoide, </a:t>
                </a:r>
                <a14:m>
                  <m:oMath xmlns:m="http://schemas.openxmlformats.org/officeDocument/2006/math">
                    <m:r>
                      <a:rPr lang="pt-BR" b="0" i="1" smtClean="0">
                        <a:latin typeface="Cambria Math" panose="02040503050406030204" pitchFamily="18" charset="0"/>
                      </a:rPr>
                      <m:t>𝑓</m:t>
                    </m:r>
                    <m:r>
                      <a:rPr lang="pt-BR" b="0" i="1" smtClean="0">
                        <a:latin typeface="Cambria Math" panose="02040503050406030204" pitchFamily="18" charset="0"/>
                      </a:rPr>
                      <m:t>(.)</m:t>
                    </m:r>
                  </m:oMath>
                </a14:m>
                <a:r>
                  <a:rPr lang="pt-BR" dirty="0"/>
                  <a:t>.</a:t>
                </a:r>
              </a:p>
              <a:p>
                <a:pPr marL="285750" indent="-285750"/>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𝑔</m:t>
                        </m:r>
                      </m:e>
                      <m:sub>
                        <m:r>
                          <a:rPr lang="pt-BR" i="1">
                            <a:latin typeface="Cambria Math" panose="02040503050406030204" pitchFamily="18" charset="0"/>
                          </a:rPr>
                          <m:t>1</m:t>
                        </m:r>
                      </m:sub>
                    </m:sSub>
                    <m:r>
                      <a:rPr lang="pt-BR" i="1">
                        <a:latin typeface="Cambria Math" panose="02040503050406030204" pitchFamily="18" charset="0"/>
                      </a:rPr>
                      <m:t>=</m:t>
                    </m:r>
                    <m:r>
                      <a:rPr lang="pt-BR" i="1">
                        <a:latin typeface="Cambria Math" panose="02040503050406030204" pitchFamily="18" charset="0"/>
                      </a:rPr>
                      <m:t>𝑥</m:t>
                    </m:r>
                    <m:sSub>
                      <m:sSubPr>
                        <m:ctrlPr>
                          <a:rPr lang="pt-BR" i="1">
                            <a:latin typeface="Cambria Math" panose="02040503050406030204" pitchFamily="18" charset="0"/>
                          </a:rPr>
                        </m:ctrlPr>
                      </m:sSubPr>
                      <m:e>
                        <m:r>
                          <a:rPr lang="pt-BR" i="1">
                            <a:latin typeface="Cambria Math" panose="02040503050406030204" pitchFamily="18" charset="0"/>
                          </a:rPr>
                          <m:t>𝑤</m:t>
                        </m:r>
                      </m:e>
                      <m:sub>
                        <m:r>
                          <a:rPr lang="pt-BR" i="1">
                            <a:latin typeface="Cambria Math" panose="02040503050406030204" pitchFamily="18" charset="0"/>
                          </a:rPr>
                          <m:t>1</m:t>
                        </m:r>
                      </m:sub>
                    </m:sSub>
                    <m:r>
                      <a:rPr lang="pt-BR" i="1" smtClean="0">
                        <a:latin typeface="Cambria Math" panose="02040503050406030204" pitchFamily="18" charset="0"/>
                        <a:ea typeface="Cambria Math" panose="02040503050406030204" pitchFamily="18" charset="0"/>
                      </a:rPr>
                      <m:t>→</m:t>
                    </m:r>
                  </m:oMath>
                </a14:m>
                <a:r>
                  <a:rPr lang="pt-BR" dirty="0"/>
                  <a:t> entrada (i.e., ativação) do primeiro neurônio.</a:t>
                </a:r>
              </a:p>
              <a:p>
                <a:pPr marL="285750" indent="-285750"/>
                <a14:m>
                  <m:oMath xmlns:m="http://schemas.openxmlformats.org/officeDocument/2006/math">
                    <m:sSub>
                      <m:sSubPr>
                        <m:ctrlPr>
                          <a:rPr lang="pt-BR" i="1">
                            <a:latin typeface="Cambria Math" panose="02040503050406030204" pitchFamily="18" charset="0"/>
                          </a:rPr>
                        </m:ctrlPr>
                      </m:sSubPr>
                      <m:e>
                        <m:r>
                          <a:rPr lang="pt-BR" b="0" i="1" smtClean="0">
                            <a:latin typeface="Cambria Math" panose="02040503050406030204" pitchFamily="18" charset="0"/>
                          </a:rPr>
                          <m:t>𝑧</m:t>
                        </m:r>
                      </m:e>
                      <m:sub>
                        <m:r>
                          <a:rPr lang="pt-BR" i="1">
                            <a:latin typeface="Cambria Math" panose="02040503050406030204" pitchFamily="18" charset="0"/>
                          </a:rPr>
                          <m:t>1</m:t>
                        </m:r>
                      </m:sub>
                    </m:sSub>
                    <m:r>
                      <a:rPr lang="pt-BR" i="1">
                        <a:latin typeface="Cambria Math" panose="02040503050406030204" pitchFamily="18" charset="0"/>
                      </a:rPr>
                      <m:t>=</m:t>
                    </m:r>
                    <m:r>
                      <a:rPr lang="pt-BR" i="1">
                        <a:latin typeface="Cambria Math" panose="02040503050406030204" pitchFamily="18" charset="0"/>
                      </a:rPr>
                      <m:t>𝑓</m:t>
                    </m:r>
                    <m:r>
                      <a:rPr lang="pt-BR" i="1">
                        <a:latin typeface="Cambria Math" panose="02040503050406030204" pitchFamily="18" charset="0"/>
                      </a:rPr>
                      <m:t>(</m:t>
                    </m:r>
                    <m:r>
                      <a:rPr lang="pt-BR" i="1">
                        <a:latin typeface="Cambria Math" panose="02040503050406030204" pitchFamily="18" charset="0"/>
                      </a:rPr>
                      <m:t>𝑥</m:t>
                    </m:r>
                    <m:sSub>
                      <m:sSubPr>
                        <m:ctrlPr>
                          <a:rPr lang="pt-BR" i="1">
                            <a:latin typeface="Cambria Math" panose="02040503050406030204" pitchFamily="18" charset="0"/>
                          </a:rPr>
                        </m:ctrlPr>
                      </m:sSubPr>
                      <m:e>
                        <m:r>
                          <a:rPr lang="pt-BR" i="1">
                            <a:latin typeface="Cambria Math" panose="02040503050406030204" pitchFamily="18" charset="0"/>
                          </a:rPr>
                          <m:t>𝑤</m:t>
                        </m:r>
                      </m:e>
                      <m:sub>
                        <m:r>
                          <a:rPr lang="pt-BR" i="1">
                            <a:latin typeface="Cambria Math" panose="02040503050406030204" pitchFamily="18" charset="0"/>
                          </a:rPr>
                          <m:t>1</m:t>
                        </m:r>
                      </m:sub>
                    </m:sSub>
                    <m:r>
                      <a:rPr lang="pt-BR" i="1">
                        <a:latin typeface="Cambria Math" panose="02040503050406030204" pitchFamily="18" charset="0"/>
                      </a:rPr>
                      <m:t>)</m:t>
                    </m:r>
                    <m:r>
                      <a:rPr lang="pt-BR" i="1" smtClean="0">
                        <a:latin typeface="Cambria Math" panose="02040503050406030204" pitchFamily="18" charset="0"/>
                        <a:ea typeface="Cambria Math" panose="02040503050406030204" pitchFamily="18" charset="0"/>
                      </a:rPr>
                      <m:t>→</m:t>
                    </m:r>
                  </m:oMath>
                </a14:m>
                <a:r>
                  <a:rPr lang="pt-BR" dirty="0"/>
                  <a:t> saída do primeiro neurônio.</a:t>
                </a:r>
              </a:p>
              <a:p>
                <a:pPr marL="285750" indent="-285750"/>
                <a14:m>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𝑔</m:t>
                        </m:r>
                      </m:e>
                      <m:sub>
                        <m:r>
                          <a:rPr lang="pt-BR" i="1">
                            <a:latin typeface="Cambria Math" panose="02040503050406030204" pitchFamily="18" charset="0"/>
                          </a:rPr>
                          <m:t>2</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b="0" i="1" smtClean="0">
                            <a:latin typeface="Cambria Math" panose="02040503050406030204" pitchFamily="18" charset="0"/>
                          </a:rPr>
                          <m:t>𝑧</m:t>
                        </m:r>
                      </m:e>
                      <m:sub>
                        <m:r>
                          <a:rPr lang="pt-BR" i="1">
                            <a:latin typeface="Cambria Math" panose="02040503050406030204" pitchFamily="18" charset="0"/>
                          </a:rPr>
                          <m:t>1</m:t>
                        </m:r>
                      </m:sub>
                    </m:sSub>
                    <m:sSub>
                      <m:sSubPr>
                        <m:ctrlPr>
                          <a:rPr lang="pt-BR" i="1">
                            <a:latin typeface="Cambria Math" panose="02040503050406030204" pitchFamily="18" charset="0"/>
                          </a:rPr>
                        </m:ctrlPr>
                      </m:sSubPr>
                      <m:e>
                        <m:r>
                          <a:rPr lang="pt-BR" i="1">
                            <a:latin typeface="Cambria Math" panose="02040503050406030204" pitchFamily="18" charset="0"/>
                          </a:rPr>
                          <m:t>𝑤</m:t>
                        </m:r>
                      </m:e>
                      <m:sub>
                        <m:r>
                          <a:rPr lang="pt-BR" i="1">
                            <a:latin typeface="Cambria Math" panose="02040503050406030204" pitchFamily="18" charset="0"/>
                          </a:rPr>
                          <m:t>2</m:t>
                        </m:r>
                      </m:sub>
                    </m:sSub>
                    <m:r>
                      <a:rPr lang="pt-BR" b="0" i="1" smtClean="0">
                        <a:latin typeface="Cambria Math" panose="02040503050406030204" pitchFamily="18" charset="0"/>
                      </a:rPr>
                      <m:t>=</m:t>
                    </m:r>
                    <m:r>
                      <a:rPr lang="pt-BR" i="1">
                        <a:latin typeface="Cambria Math" panose="02040503050406030204" pitchFamily="18" charset="0"/>
                      </a:rPr>
                      <m:t>𝑓</m:t>
                    </m:r>
                    <m:r>
                      <a:rPr lang="pt-BR" i="1">
                        <a:latin typeface="Cambria Math" panose="02040503050406030204" pitchFamily="18" charset="0"/>
                      </a:rPr>
                      <m:t>(</m:t>
                    </m:r>
                    <m:r>
                      <a:rPr lang="pt-BR" i="1">
                        <a:latin typeface="Cambria Math" panose="02040503050406030204" pitchFamily="18" charset="0"/>
                      </a:rPr>
                      <m:t>𝑥</m:t>
                    </m:r>
                    <m:sSub>
                      <m:sSubPr>
                        <m:ctrlPr>
                          <a:rPr lang="pt-BR" i="1">
                            <a:latin typeface="Cambria Math" panose="02040503050406030204" pitchFamily="18" charset="0"/>
                          </a:rPr>
                        </m:ctrlPr>
                      </m:sSubPr>
                      <m:e>
                        <m:r>
                          <a:rPr lang="pt-BR" i="1">
                            <a:latin typeface="Cambria Math" panose="02040503050406030204" pitchFamily="18" charset="0"/>
                          </a:rPr>
                          <m:t>𝑤</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𝑤</m:t>
                        </m:r>
                      </m:e>
                      <m:sub>
                        <m:r>
                          <a:rPr lang="pt-BR" i="1">
                            <a:latin typeface="Cambria Math" panose="02040503050406030204" pitchFamily="18" charset="0"/>
                          </a:rPr>
                          <m:t>2</m:t>
                        </m:r>
                      </m:sub>
                    </m:sSub>
                    <m:r>
                      <a:rPr lang="pt-BR" i="1">
                        <a:latin typeface="Cambria Math" panose="02040503050406030204" pitchFamily="18" charset="0"/>
                        <a:ea typeface="Cambria Math" panose="02040503050406030204" pitchFamily="18" charset="0"/>
                      </a:rPr>
                      <m:t>→</m:t>
                    </m:r>
                  </m:oMath>
                </a14:m>
                <a:r>
                  <a:rPr lang="pt-BR" dirty="0"/>
                  <a:t> entrada (i.e., ativação) do segundo neurônio.</a:t>
                </a:r>
              </a:p>
              <a:p>
                <a:pPr marL="285750" indent="-285750"/>
                <a14:m>
                  <m:oMath xmlns:m="http://schemas.openxmlformats.org/officeDocument/2006/math">
                    <m:acc>
                      <m:accPr>
                        <m:chr m:val="̂"/>
                        <m:ctrlPr>
                          <a:rPr lang="pt-BR" i="1">
                            <a:latin typeface="Cambria Math" panose="02040503050406030204" pitchFamily="18" charset="0"/>
                          </a:rPr>
                        </m:ctrlPr>
                      </m:accPr>
                      <m:e>
                        <m:r>
                          <a:rPr lang="pt-BR" i="1">
                            <a:latin typeface="Cambria Math" panose="02040503050406030204" pitchFamily="18" charset="0"/>
                          </a:rPr>
                          <m:t>𝑦</m:t>
                        </m:r>
                      </m:e>
                    </m:acc>
                    <m:r>
                      <a:rPr lang="pt-BR" b="0" i="1" smtClean="0">
                        <a:latin typeface="Cambria Math" panose="02040503050406030204" pitchFamily="18" charset="0"/>
                      </a:rPr>
                      <m:t>=</m:t>
                    </m:r>
                    <m:r>
                      <a:rPr lang="pt-BR" i="1">
                        <a:latin typeface="Cambria Math" panose="02040503050406030204" pitchFamily="18" charset="0"/>
                      </a:rPr>
                      <m:t>𝑓</m:t>
                    </m:r>
                    <m:r>
                      <a:rPr lang="pt-BR" i="1">
                        <a:latin typeface="Cambria Math" panose="02040503050406030204" pitchFamily="18" charset="0"/>
                      </a:rPr>
                      <m:t>(</m:t>
                    </m:r>
                    <m:r>
                      <a:rPr lang="pt-BR" i="1">
                        <a:latin typeface="Cambria Math" panose="02040503050406030204" pitchFamily="18" charset="0"/>
                      </a:rPr>
                      <m:t>𝑓</m:t>
                    </m:r>
                    <m:r>
                      <a:rPr lang="pt-BR" i="1">
                        <a:latin typeface="Cambria Math" panose="02040503050406030204" pitchFamily="18" charset="0"/>
                      </a:rPr>
                      <m:t>(</m:t>
                    </m:r>
                    <m:r>
                      <a:rPr lang="pt-BR" i="1">
                        <a:latin typeface="Cambria Math" panose="02040503050406030204" pitchFamily="18" charset="0"/>
                      </a:rPr>
                      <m:t>𝑥</m:t>
                    </m:r>
                    <m:sSub>
                      <m:sSubPr>
                        <m:ctrlPr>
                          <a:rPr lang="pt-BR" i="1">
                            <a:latin typeface="Cambria Math" panose="02040503050406030204" pitchFamily="18" charset="0"/>
                          </a:rPr>
                        </m:ctrlPr>
                      </m:sSubPr>
                      <m:e>
                        <m:r>
                          <a:rPr lang="pt-BR" i="1">
                            <a:latin typeface="Cambria Math" panose="02040503050406030204" pitchFamily="18" charset="0"/>
                          </a:rPr>
                          <m:t>𝑤</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𝑤</m:t>
                        </m:r>
                      </m:e>
                      <m:sub>
                        <m:r>
                          <a:rPr lang="pt-BR" i="1">
                            <a:latin typeface="Cambria Math" panose="02040503050406030204" pitchFamily="18" charset="0"/>
                          </a:rPr>
                          <m:t>2</m:t>
                        </m:r>
                      </m:sub>
                    </m:sSub>
                    <m:r>
                      <a:rPr lang="pt-BR" i="1">
                        <a:latin typeface="Cambria Math" panose="02040503050406030204" pitchFamily="18" charset="0"/>
                      </a:rPr>
                      <m:t>)</m:t>
                    </m:r>
                  </m:oMath>
                </a14:m>
                <a:r>
                  <a:rPr lang="pt-BR" dirty="0">
                    <a:ea typeface="Cambria Math" panose="02040503050406030204" pitchFamily="18" charset="0"/>
                  </a:rPr>
                  <a:t> </a:t>
                </a:r>
                <a14:m>
                  <m:oMath xmlns:m="http://schemas.openxmlformats.org/officeDocument/2006/math">
                    <m:r>
                      <a:rPr lang="pt-BR" i="1">
                        <a:latin typeface="Cambria Math" panose="02040503050406030204" pitchFamily="18" charset="0"/>
                        <a:ea typeface="Cambria Math" panose="02040503050406030204" pitchFamily="18" charset="0"/>
                      </a:rPr>
                      <m:t>→</m:t>
                    </m:r>
                  </m:oMath>
                </a14:m>
                <a:r>
                  <a:rPr lang="pt-BR" dirty="0"/>
                  <a:t> saída do segundo neurônio.</a:t>
                </a:r>
              </a:p>
              <a:p>
                <a:pPr marL="285750" indent="-285750"/>
                <a:r>
                  <a:rPr lang="pt-BR" b="1" dirty="0"/>
                  <a:t>Objetivo</a:t>
                </a:r>
                <a:r>
                  <a:rPr lang="pt-BR" dirty="0"/>
                  <a:t>: minimizar o erro quadrático médio,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nary>
                      <m:naryPr>
                        <m:chr m:val="∑"/>
                        <m:ctrlPr>
                          <a:rPr lang="pt-BR" i="1">
                            <a:latin typeface="Cambria Math" panose="02040503050406030204" pitchFamily="18" charset="0"/>
                          </a:rPr>
                        </m:ctrlPr>
                      </m:naryPr>
                      <m:sub>
                        <m:r>
                          <m:rPr>
                            <m:brk m:alnAt="23"/>
                          </m:rPr>
                          <a:rPr lang="pt-BR" i="1">
                            <a:latin typeface="Cambria Math" panose="02040503050406030204" pitchFamily="18" charset="0"/>
                          </a:rPr>
                          <m:t>𝑖</m:t>
                        </m:r>
                        <m:r>
                          <a:rPr lang="pt-BR" i="1">
                            <a:latin typeface="Cambria Math" panose="02040503050406030204" pitchFamily="18" charset="0"/>
                          </a:rPr>
                          <m:t>=1</m:t>
                        </m:r>
                      </m:sub>
                      <m:sup>
                        <m:r>
                          <a:rPr lang="pt-BR" i="1">
                            <a:latin typeface="Cambria Math" panose="02040503050406030204" pitchFamily="18" charset="0"/>
                          </a:rPr>
                          <m:t>𝑁</m:t>
                        </m:r>
                      </m:sup>
                      <m:e>
                        <m:sSup>
                          <m:sSupPr>
                            <m:ctrlPr>
                              <a:rPr lang="pt-BR" i="1">
                                <a:latin typeface="Cambria Math" panose="02040503050406030204" pitchFamily="18" charset="0"/>
                              </a:rPr>
                            </m:ctrlPr>
                          </m:sSupPr>
                          <m:e>
                            <m:r>
                              <a:rPr lang="pt-BR" i="1">
                                <a:latin typeface="Cambria Math" panose="02040503050406030204" pitchFamily="18" charset="0"/>
                              </a:rPr>
                              <m:t>(</m:t>
                            </m:r>
                            <m:acc>
                              <m:accPr>
                                <m:chr m:val="̂"/>
                                <m:ctrlPr>
                                  <a:rPr lang="pt-BR" i="1">
                                    <a:latin typeface="Cambria Math" panose="02040503050406030204" pitchFamily="18" charset="0"/>
                                  </a:rPr>
                                </m:ctrlPr>
                              </m:accPr>
                              <m:e>
                                <m:r>
                                  <a:rPr lang="pt-BR" i="1">
                                    <a:latin typeface="Cambria Math" panose="02040503050406030204" pitchFamily="18" charset="0"/>
                                  </a:rPr>
                                  <m:t>𝑦</m:t>
                                </m:r>
                              </m:e>
                            </m:acc>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r>
                              <a:rPr lang="pt-BR" i="1">
                                <a:latin typeface="Cambria Math" panose="02040503050406030204" pitchFamily="18" charset="0"/>
                              </a:rPr>
                              <m:t>𝑦</m:t>
                            </m:r>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e>
                          <m:sup>
                            <m:r>
                              <a:rPr lang="pt-BR" i="1">
                                <a:latin typeface="Cambria Math" panose="02040503050406030204" pitchFamily="18" charset="0"/>
                              </a:rPr>
                              <m:t>2</m:t>
                            </m:r>
                          </m:sup>
                        </m:sSup>
                      </m:e>
                    </m:nary>
                  </m:oMath>
                </a14:m>
                <a:r>
                  <a:rPr lang="pt-BR" dirty="0"/>
                  <a:t>.</a:t>
                </a:r>
              </a:p>
            </p:txBody>
          </p:sp>
        </mc:Choice>
        <mc:Fallback xmlns="">
          <p:sp>
            <p:nvSpPr>
              <p:cNvPr id="3" name="Espaço Reservado para Conteúdo 2">
                <a:extLst>
                  <a:ext uri="{FF2B5EF4-FFF2-40B4-BE49-F238E27FC236}">
                    <a16:creationId xmlns:a16="http://schemas.microsoft.com/office/drawing/2014/main" id="{68DBA540-3B58-4BC7-B375-23ABBBC057D3}"/>
                  </a:ext>
                </a:extLst>
              </p:cNvPr>
              <p:cNvSpPr>
                <a:spLocks noGrp="1" noRot="1" noChangeAspect="1" noMove="1" noResize="1" noEditPoints="1" noAdjustHandles="1" noChangeArrowheads="1" noChangeShapeType="1" noTextEdit="1"/>
              </p:cNvSpPr>
              <p:nvPr>
                <p:ph idx="1"/>
              </p:nvPr>
            </p:nvSpPr>
            <p:spPr>
              <a:xfrm>
                <a:off x="838199" y="2912980"/>
                <a:ext cx="11199725" cy="3945019"/>
              </a:xfrm>
              <a:blipFill>
                <a:blip r:embed="rId3"/>
                <a:stretch>
                  <a:fillRect l="-1088" t="-3555" b="-773"/>
                </a:stretch>
              </a:blipFill>
            </p:spPr>
            <p:txBody>
              <a:bodyPr/>
              <a:lstStyle/>
              <a:p>
                <a:r>
                  <a:rPr lang="pt-BR">
                    <a:noFill/>
                  </a:rPr>
                  <a:t> </a:t>
                </a:r>
              </a:p>
            </p:txBody>
          </p:sp>
        </mc:Fallback>
      </mc:AlternateContent>
      <p:grpSp>
        <p:nvGrpSpPr>
          <p:cNvPr id="15" name="Agrupar 14">
            <a:extLst>
              <a:ext uri="{FF2B5EF4-FFF2-40B4-BE49-F238E27FC236}">
                <a16:creationId xmlns="" xmlns:a16="http://schemas.microsoft.com/office/drawing/2014/main" id="{1FCA792B-89AC-CDBC-BB0E-F3380AF562C9}"/>
              </a:ext>
            </a:extLst>
          </p:cNvPr>
          <p:cNvGrpSpPr/>
          <p:nvPr/>
        </p:nvGrpSpPr>
        <p:grpSpPr>
          <a:xfrm>
            <a:off x="4232265" y="1527301"/>
            <a:ext cx="3188707" cy="1140745"/>
            <a:chOff x="4232265" y="1669541"/>
            <a:chExt cx="3188707" cy="1140745"/>
          </a:xfrm>
        </p:grpSpPr>
        <p:grpSp>
          <p:nvGrpSpPr>
            <p:cNvPr id="12" name="Agrupar 11">
              <a:extLst>
                <a:ext uri="{FF2B5EF4-FFF2-40B4-BE49-F238E27FC236}">
                  <a16:creationId xmlns="" xmlns:a16="http://schemas.microsoft.com/office/drawing/2014/main" id="{0B1D12EA-77E9-1900-83B1-F8EDB98D0FB9}"/>
                </a:ext>
              </a:extLst>
            </p:cNvPr>
            <p:cNvGrpSpPr/>
            <p:nvPr/>
          </p:nvGrpSpPr>
          <p:grpSpPr>
            <a:xfrm>
              <a:off x="4232265" y="1669541"/>
              <a:ext cx="3188707" cy="1130256"/>
              <a:chOff x="4232265" y="1669541"/>
              <a:chExt cx="3188707" cy="1130256"/>
            </a:xfrm>
          </p:grpSpPr>
          <p:grpSp>
            <p:nvGrpSpPr>
              <p:cNvPr id="37" name="Agrupar 36">
                <a:extLst>
                  <a:ext uri="{FF2B5EF4-FFF2-40B4-BE49-F238E27FC236}">
                    <a16:creationId xmlns="" xmlns:a16="http://schemas.microsoft.com/office/drawing/2014/main" id="{A5F79E50-0859-FC48-D4C4-E57FE7F70F6A}"/>
                  </a:ext>
                </a:extLst>
              </p:cNvPr>
              <p:cNvGrpSpPr/>
              <p:nvPr/>
            </p:nvGrpSpPr>
            <p:grpSpPr>
              <a:xfrm>
                <a:off x="4232265" y="1669541"/>
                <a:ext cx="3188707" cy="741434"/>
                <a:chOff x="4784715" y="1016331"/>
                <a:chExt cx="3188707" cy="741434"/>
              </a:xfrm>
            </p:grpSpPr>
            <p:grpSp>
              <p:nvGrpSpPr>
                <p:cNvPr id="17" name="Agrupar 16">
                  <a:extLst>
                    <a:ext uri="{FF2B5EF4-FFF2-40B4-BE49-F238E27FC236}">
                      <a16:creationId xmlns="" xmlns:a16="http://schemas.microsoft.com/office/drawing/2014/main" id="{48CAA60E-FA20-9E69-4812-01C0352FF2BD}"/>
                    </a:ext>
                  </a:extLst>
                </p:cNvPr>
                <p:cNvGrpSpPr/>
                <p:nvPr/>
              </p:nvGrpSpPr>
              <p:grpSpPr>
                <a:xfrm>
                  <a:off x="4784715" y="1219115"/>
                  <a:ext cx="3188707" cy="538650"/>
                  <a:chOff x="3352212" y="2338442"/>
                  <a:chExt cx="3188707" cy="538650"/>
                </a:xfrm>
              </p:grpSpPr>
              <mc:AlternateContent xmlns:mc="http://schemas.openxmlformats.org/markup-compatibility/2006" xmlns:a14="http://schemas.microsoft.com/office/drawing/2010/main">
                <mc:Choice Requires="a14">
                  <p:sp>
                    <p:nvSpPr>
                      <p:cNvPr id="19" name="Elipse 18">
                        <a:extLst>
                          <a:ext uri="{FF2B5EF4-FFF2-40B4-BE49-F238E27FC236}">
                            <a16:creationId xmlns="" xmlns:a16="http://schemas.microsoft.com/office/drawing/2014/main" id="{31F58065-BA22-04FD-BF3C-9275153A69CB}"/>
                          </a:ext>
                        </a:extLst>
                      </p:cNvPr>
                      <p:cNvSpPr/>
                      <p:nvPr/>
                    </p:nvSpPr>
                    <p:spPr>
                      <a:xfrm>
                        <a:off x="4475285" y="2409092"/>
                        <a:ext cx="468000" cy="46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pt-BR" sz="1400" b="0" i="1" smtClean="0">
                                  <a:solidFill>
                                    <a:schemeClr val="tx1"/>
                                  </a:solidFill>
                                  <a:latin typeface="Cambria Math" panose="02040503050406030204" pitchFamily="18" charset="0"/>
                                </a:rPr>
                                <m:t> </m:t>
                              </m:r>
                              <m:r>
                                <a:rPr lang="pt-BR" sz="1400" i="1">
                                  <a:solidFill>
                                    <a:schemeClr val="tx1"/>
                                  </a:solidFill>
                                  <a:latin typeface="Cambria Math" panose="02040503050406030204" pitchFamily="18" charset="0"/>
                                </a:rPr>
                                <m:t>𝑓</m:t>
                              </m:r>
                              <m:r>
                                <a:rPr lang="pt-BR" sz="1400" i="1">
                                  <a:solidFill>
                                    <a:schemeClr val="tx1"/>
                                  </a:solidFill>
                                  <a:latin typeface="Cambria Math" panose="02040503050406030204" pitchFamily="18" charset="0"/>
                                </a:rPr>
                                <m:t>(.)</m:t>
                              </m:r>
                            </m:oMath>
                          </m:oMathPara>
                        </a14:m>
                        <a:endParaRPr lang="pt-BR" sz="1400" dirty="0">
                          <a:solidFill>
                            <a:schemeClr val="tx1"/>
                          </a:solidFill>
                        </a:endParaRPr>
                      </a:p>
                    </p:txBody>
                  </p:sp>
                </mc:Choice>
                <mc:Fallback xmlns="">
                  <p:sp>
                    <p:nvSpPr>
                      <p:cNvPr id="5" name="Elipse 4">
                        <a:extLst>
                          <a:ext uri="{FF2B5EF4-FFF2-40B4-BE49-F238E27FC236}">
                            <a16:creationId xmlns:a16="http://schemas.microsoft.com/office/drawing/2014/main" xmlns="" id="{F8EDC3E8-17CE-4493-9271-98A945347FBE}"/>
                          </a:ext>
                        </a:extLst>
                      </p:cNvPr>
                      <p:cNvSpPr>
                        <a:spLocks noRot="1" noChangeAspect="1" noMove="1" noResize="1" noEditPoints="1" noAdjustHandles="1" noChangeArrowheads="1" noChangeShapeType="1" noTextEdit="1"/>
                      </p:cNvSpPr>
                      <p:nvPr/>
                    </p:nvSpPr>
                    <p:spPr>
                      <a:xfrm>
                        <a:off x="4475285" y="2409092"/>
                        <a:ext cx="468000" cy="468000"/>
                      </a:xfrm>
                      <a:prstGeom prst="ellipse">
                        <a:avLst/>
                      </a:prstGeom>
                      <a:blipFill rotWithShape="0">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1" name="Elipse 20">
                        <a:extLst>
                          <a:ext uri="{FF2B5EF4-FFF2-40B4-BE49-F238E27FC236}">
                            <a16:creationId xmlns="" xmlns:a16="http://schemas.microsoft.com/office/drawing/2014/main" id="{4F3390C1-AEA2-506A-6F06-A99FDC6ACBAC}"/>
                          </a:ext>
                        </a:extLst>
                      </p:cNvPr>
                      <p:cNvSpPr/>
                      <p:nvPr/>
                    </p:nvSpPr>
                    <p:spPr>
                      <a:xfrm>
                        <a:off x="5477467" y="2409092"/>
                        <a:ext cx="468000" cy="46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pt-BR" sz="1400" b="0" i="1" smtClean="0">
                                  <a:solidFill>
                                    <a:schemeClr val="tx1"/>
                                  </a:solidFill>
                                  <a:latin typeface="Cambria Math" panose="02040503050406030204" pitchFamily="18" charset="0"/>
                                </a:rPr>
                                <m:t> </m:t>
                              </m:r>
                              <m:r>
                                <a:rPr lang="pt-BR" sz="1400" i="1">
                                  <a:solidFill>
                                    <a:schemeClr val="tx1"/>
                                  </a:solidFill>
                                  <a:latin typeface="Cambria Math" panose="02040503050406030204" pitchFamily="18" charset="0"/>
                                </a:rPr>
                                <m:t>𝑓</m:t>
                              </m:r>
                              <m:r>
                                <a:rPr lang="pt-BR" sz="1400" i="1">
                                  <a:solidFill>
                                    <a:schemeClr val="tx1"/>
                                  </a:solidFill>
                                  <a:latin typeface="Cambria Math" panose="02040503050406030204" pitchFamily="18" charset="0"/>
                                </a:rPr>
                                <m:t>(.)</m:t>
                              </m:r>
                            </m:oMath>
                          </m:oMathPara>
                        </a14:m>
                        <a:endParaRPr lang="pt-BR" dirty="0">
                          <a:solidFill>
                            <a:schemeClr val="tx1"/>
                          </a:solidFill>
                        </a:endParaRPr>
                      </a:p>
                    </p:txBody>
                  </p:sp>
                </mc:Choice>
                <mc:Fallback xmlns="">
                  <p:sp>
                    <p:nvSpPr>
                      <p:cNvPr id="6" name="Elipse 5">
                        <a:extLst>
                          <a:ext uri="{FF2B5EF4-FFF2-40B4-BE49-F238E27FC236}">
                            <a16:creationId xmlns:a16="http://schemas.microsoft.com/office/drawing/2014/main" xmlns="" id="{36E0141A-9275-43DA-B6B6-60E88BED5AD5}"/>
                          </a:ext>
                        </a:extLst>
                      </p:cNvPr>
                      <p:cNvSpPr>
                        <a:spLocks noRot="1" noChangeAspect="1" noMove="1" noResize="1" noEditPoints="1" noAdjustHandles="1" noChangeArrowheads="1" noChangeShapeType="1" noTextEdit="1"/>
                      </p:cNvSpPr>
                      <p:nvPr/>
                    </p:nvSpPr>
                    <p:spPr>
                      <a:xfrm>
                        <a:off x="5477467" y="2409092"/>
                        <a:ext cx="468000" cy="468000"/>
                      </a:xfrm>
                      <a:prstGeom prst="ellipse">
                        <a:avLst/>
                      </a:prstGeom>
                      <a:blipFill rotWithShape="0">
                        <a:blip r:embed="rId5"/>
                        <a:stretch>
                          <a:fillRect/>
                        </a:stretch>
                      </a:blipFill>
                    </p:spPr>
                    <p:txBody>
                      <a:bodyPr/>
                      <a:lstStyle/>
                      <a:p>
                        <a:r>
                          <a:rPr lang="pt-BR">
                            <a:noFill/>
                          </a:rPr>
                          <a:t> </a:t>
                        </a:r>
                      </a:p>
                    </p:txBody>
                  </p:sp>
                </mc:Fallback>
              </mc:AlternateContent>
              <p:cxnSp>
                <p:nvCxnSpPr>
                  <p:cNvPr id="23" name="Conector de seta reta 10">
                    <a:extLst>
                      <a:ext uri="{FF2B5EF4-FFF2-40B4-BE49-F238E27FC236}">
                        <a16:creationId xmlns="" xmlns:a16="http://schemas.microsoft.com/office/drawing/2014/main" id="{D8F7E069-8C94-7769-CDAE-DCBE37C3383D}"/>
                      </a:ext>
                    </a:extLst>
                  </p:cNvPr>
                  <p:cNvCxnSpPr>
                    <a:cxnSpLocks/>
                  </p:cNvCxnSpPr>
                  <p:nvPr/>
                </p:nvCxnSpPr>
                <p:spPr>
                  <a:xfrm>
                    <a:off x="5945467" y="2643092"/>
                    <a:ext cx="35554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Retângulo 27">
                    <a:extLst>
                      <a:ext uri="{FF2B5EF4-FFF2-40B4-BE49-F238E27FC236}">
                        <a16:creationId xmlns="" xmlns:a16="http://schemas.microsoft.com/office/drawing/2014/main" id="{FE632A09-F1B2-F93E-FAD7-361BAAEE2CD4}"/>
                      </a:ext>
                    </a:extLst>
                  </p:cNvPr>
                  <p:cNvSpPr/>
                  <p:nvPr/>
                </p:nvSpPr>
                <p:spPr>
                  <a:xfrm>
                    <a:off x="3833103" y="2589092"/>
                    <a:ext cx="108000" cy="108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a:p>
                </p:txBody>
              </p:sp>
              <p:cxnSp>
                <p:nvCxnSpPr>
                  <p:cNvPr id="29" name="Conector de seta reta 15">
                    <a:extLst>
                      <a:ext uri="{FF2B5EF4-FFF2-40B4-BE49-F238E27FC236}">
                        <a16:creationId xmlns="" xmlns:a16="http://schemas.microsoft.com/office/drawing/2014/main" id="{1AB6D04C-0ECD-ED31-C680-ACF16FEDB6DA}"/>
                      </a:ext>
                    </a:extLst>
                  </p:cNvPr>
                  <p:cNvCxnSpPr>
                    <a:stCxn id="28" idx="3"/>
                    <a:endCxn id="19" idx="2"/>
                  </p:cNvCxnSpPr>
                  <p:nvPr/>
                </p:nvCxnSpPr>
                <p:spPr>
                  <a:xfrm>
                    <a:off x="3941103" y="2643092"/>
                    <a:ext cx="53418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CaixaDeTexto 29">
                        <a:extLst>
                          <a:ext uri="{FF2B5EF4-FFF2-40B4-BE49-F238E27FC236}">
                            <a16:creationId xmlns="" xmlns:a16="http://schemas.microsoft.com/office/drawing/2014/main" id="{AE46B251-776C-889B-2C39-DC7B56CE549B}"/>
                          </a:ext>
                        </a:extLst>
                      </p:cNvPr>
                      <p:cNvSpPr txBox="1"/>
                      <p:nvPr/>
                    </p:nvSpPr>
                    <p:spPr>
                      <a:xfrm>
                        <a:off x="3352212" y="2458426"/>
                        <a:ext cx="290146"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sz="1600" b="0" i="1" smtClean="0">
                                  <a:latin typeface="Cambria Math" panose="02040503050406030204" pitchFamily="18" charset="0"/>
                                </a:rPr>
                                <m:t>𝑥</m:t>
                              </m:r>
                              <m:r>
                                <a:rPr lang="pt-BR" sz="1600" b="0" i="1" smtClean="0">
                                  <a:latin typeface="Cambria Math" panose="02040503050406030204" pitchFamily="18" charset="0"/>
                                </a:rPr>
                                <m:t>(</m:t>
                              </m:r>
                              <m:r>
                                <a:rPr lang="pt-BR" sz="1600" b="0" i="1" smtClean="0">
                                  <a:latin typeface="Cambria Math" panose="02040503050406030204" pitchFamily="18" charset="0"/>
                                </a:rPr>
                                <m:t>𝑖</m:t>
                              </m:r>
                              <m:r>
                                <a:rPr lang="pt-BR" sz="1600" b="0" i="1" smtClean="0">
                                  <a:latin typeface="Cambria Math" panose="02040503050406030204" pitchFamily="18" charset="0"/>
                                </a:rPr>
                                <m:t>)</m:t>
                              </m:r>
                            </m:oMath>
                          </m:oMathPara>
                        </a14:m>
                        <a:endParaRPr lang="pt-BR" sz="1600" dirty="0"/>
                      </a:p>
                    </p:txBody>
                  </p:sp>
                </mc:Choice>
                <mc:Fallback xmlns="">
                  <p:sp>
                    <p:nvSpPr>
                      <p:cNvPr id="30" name="CaixaDeTexto 29">
                        <a:extLst>
                          <a:ext uri="{FF2B5EF4-FFF2-40B4-BE49-F238E27FC236}">
                            <a16:creationId xmlns:a16="http://schemas.microsoft.com/office/drawing/2014/main" id="{AE46B251-776C-889B-2C39-DC7B56CE549B}"/>
                          </a:ext>
                        </a:extLst>
                      </p:cNvPr>
                      <p:cNvSpPr txBox="1">
                        <a:spLocks noRot="1" noChangeAspect="1" noMove="1" noResize="1" noEditPoints="1" noAdjustHandles="1" noChangeArrowheads="1" noChangeShapeType="1" noTextEdit="1"/>
                      </p:cNvSpPr>
                      <p:nvPr/>
                    </p:nvSpPr>
                    <p:spPr>
                      <a:xfrm>
                        <a:off x="3352212" y="2458426"/>
                        <a:ext cx="290146" cy="338554"/>
                      </a:xfrm>
                      <a:prstGeom prst="rect">
                        <a:avLst/>
                      </a:prstGeom>
                      <a:blipFill>
                        <a:blip r:embed="rId6"/>
                        <a:stretch>
                          <a:fillRect r="-85417" b="-10909"/>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1" name="CaixaDeTexto 30">
                        <a:extLst>
                          <a:ext uri="{FF2B5EF4-FFF2-40B4-BE49-F238E27FC236}">
                            <a16:creationId xmlns="" xmlns:a16="http://schemas.microsoft.com/office/drawing/2014/main" id="{E6CA7006-BA78-23EE-FBE7-9AEA8D482D88}"/>
                          </a:ext>
                        </a:extLst>
                      </p:cNvPr>
                      <p:cNvSpPr txBox="1"/>
                      <p:nvPr/>
                    </p:nvSpPr>
                    <p:spPr>
                      <a:xfrm>
                        <a:off x="4030030" y="2338442"/>
                        <a:ext cx="290146"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1600" i="1" smtClean="0">
                                      <a:latin typeface="Cambria Math" panose="02040503050406030204" pitchFamily="18" charset="0"/>
                                    </a:rPr>
                                  </m:ctrlPr>
                                </m:sSubPr>
                                <m:e>
                                  <m:r>
                                    <a:rPr lang="pt-BR" sz="1600" b="0" i="1" smtClean="0">
                                      <a:latin typeface="Cambria Math" panose="02040503050406030204" pitchFamily="18" charset="0"/>
                                    </a:rPr>
                                    <m:t>𝑤</m:t>
                                  </m:r>
                                </m:e>
                                <m:sub>
                                  <m:r>
                                    <a:rPr lang="pt-BR" sz="1600" b="0" i="1" smtClean="0">
                                      <a:latin typeface="Cambria Math" panose="02040503050406030204" pitchFamily="18" charset="0"/>
                                    </a:rPr>
                                    <m:t>1</m:t>
                                  </m:r>
                                </m:sub>
                              </m:sSub>
                            </m:oMath>
                          </m:oMathPara>
                        </a14:m>
                        <a:endParaRPr lang="pt-BR" sz="1600" dirty="0"/>
                      </a:p>
                    </p:txBody>
                  </p:sp>
                </mc:Choice>
                <mc:Fallback xmlns="">
                  <p:sp>
                    <p:nvSpPr>
                      <p:cNvPr id="11" name="CaixaDeTexto 10">
                        <a:extLst>
                          <a:ext uri="{FF2B5EF4-FFF2-40B4-BE49-F238E27FC236}">
                            <a16:creationId xmlns:a16="http://schemas.microsoft.com/office/drawing/2014/main" id="{76F6A577-C410-4C4B-A220-E160EE1322EC}"/>
                          </a:ext>
                        </a:extLst>
                      </p:cNvPr>
                      <p:cNvSpPr txBox="1">
                        <a:spLocks noRot="1" noChangeAspect="1" noMove="1" noResize="1" noEditPoints="1" noAdjustHandles="1" noChangeArrowheads="1" noChangeShapeType="1" noTextEdit="1"/>
                      </p:cNvSpPr>
                      <p:nvPr/>
                    </p:nvSpPr>
                    <p:spPr>
                      <a:xfrm>
                        <a:off x="4030030" y="2338442"/>
                        <a:ext cx="290146" cy="338554"/>
                      </a:xfrm>
                      <a:prstGeom prst="rect">
                        <a:avLst/>
                      </a:prstGeom>
                      <a:blipFill>
                        <a:blip r:embed="rId7"/>
                        <a:stretch>
                          <a:fillRect r="-229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CaixaDeTexto 31">
                        <a:extLst>
                          <a:ext uri="{FF2B5EF4-FFF2-40B4-BE49-F238E27FC236}">
                            <a16:creationId xmlns="" xmlns:a16="http://schemas.microsoft.com/office/drawing/2014/main" id="{5A16E3AE-59BA-D8B8-150B-79C1C74A1924}"/>
                          </a:ext>
                        </a:extLst>
                      </p:cNvPr>
                      <p:cNvSpPr txBox="1"/>
                      <p:nvPr/>
                    </p:nvSpPr>
                    <p:spPr>
                      <a:xfrm>
                        <a:off x="6250773" y="2471657"/>
                        <a:ext cx="290146"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pt-BR" sz="1600" i="1" smtClean="0">
                                      <a:latin typeface="Cambria Math" panose="02040503050406030204" pitchFamily="18" charset="0"/>
                                    </a:rPr>
                                  </m:ctrlPr>
                                </m:accPr>
                                <m:e>
                                  <m:r>
                                    <a:rPr lang="pt-BR" sz="1600" b="0" i="1" smtClean="0">
                                      <a:latin typeface="Cambria Math" panose="02040503050406030204" pitchFamily="18" charset="0"/>
                                    </a:rPr>
                                    <m:t>𝑦</m:t>
                                  </m:r>
                                </m:e>
                              </m:acc>
                              <m:r>
                                <a:rPr lang="pt-BR" sz="1600" b="0" i="1" smtClean="0">
                                  <a:latin typeface="Cambria Math" panose="02040503050406030204" pitchFamily="18" charset="0"/>
                                </a:rPr>
                                <m:t>(</m:t>
                              </m:r>
                              <m:r>
                                <a:rPr lang="pt-BR" sz="1600" b="0" i="1" smtClean="0">
                                  <a:latin typeface="Cambria Math" panose="02040503050406030204" pitchFamily="18" charset="0"/>
                                </a:rPr>
                                <m:t>𝑖</m:t>
                              </m:r>
                              <m:r>
                                <a:rPr lang="pt-BR" sz="1600" b="0" i="1" smtClean="0">
                                  <a:latin typeface="Cambria Math" panose="02040503050406030204" pitchFamily="18" charset="0"/>
                                </a:rPr>
                                <m:t>)</m:t>
                              </m:r>
                            </m:oMath>
                          </m:oMathPara>
                        </a14:m>
                        <a:endParaRPr lang="pt-BR" sz="1600" dirty="0"/>
                      </a:p>
                    </p:txBody>
                  </p:sp>
                </mc:Choice>
                <mc:Fallback xmlns="">
                  <p:sp>
                    <p:nvSpPr>
                      <p:cNvPr id="32" name="CaixaDeTexto 31">
                        <a:extLst>
                          <a:ext uri="{FF2B5EF4-FFF2-40B4-BE49-F238E27FC236}">
                            <a16:creationId xmlns:a16="http://schemas.microsoft.com/office/drawing/2014/main" id="{5A16E3AE-59BA-D8B8-150B-79C1C74A1924}"/>
                          </a:ext>
                        </a:extLst>
                      </p:cNvPr>
                      <p:cNvSpPr txBox="1">
                        <a:spLocks noRot="1" noChangeAspect="1" noMove="1" noResize="1" noEditPoints="1" noAdjustHandles="1" noChangeArrowheads="1" noChangeShapeType="1" noTextEdit="1"/>
                      </p:cNvSpPr>
                      <p:nvPr/>
                    </p:nvSpPr>
                    <p:spPr>
                      <a:xfrm>
                        <a:off x="6250773" y="2471657"/>
                        <a:ext cx="290146" cy="338554"/>
                      </a:xfrm>
                      <a:prstGeom prst="rect">
                        <a:avLst/>
                      </a:prstGeom>
                      <a:blipFill>
                        <a:blip r:embed="rId8"/>
                        <a:stretch>
                          <a:fillRect r="-89362" b="-8929"/>
                        </a:stretch>
                      </a:blipFill>
                    </p:spPr>
                    <p:txBody>
                      <a:bodyPr/>
                      <a:lstStyle/>
                      <a:p>
                        <a:r>
                          <a:rPr lang="pt-BR">
                            <a:noFill/>
                          </a:rPr>
                          <a:t> </a:t>
                        </a:r>
                      </a:p>
                    </p:txBody>
                  </p:sp>
                </mc:Fallback>
              </mc:AlternateContent>
              <p:cxnSp>
                <p:nvCxnSpPr>
                  <p:cNvPr id="33" name="Conector de seta reta 15">
                    <a:extLst>
                      <a:ext uri="{FF2B5EF4-FFF2-40B4-BE49-F238E27FC236}">
                        <a16:creationId xmlns="" xmlns:a16="http://schemas.microsoft.com/office/drawing/2014/main" id="{19C31D2B-CC01-58E0-55EA-272FB23C6A53}"/>
                      </a:ext>
                    </a:extLst>
                  </p:cNvPr>
                  <p:cNvCxnSpPr/>
                  <p:nvPr/>
                </p:nvCxnSpPr>
                <p:spPr>
                  <a:xfrm>
                    <a:off x="4943285" y="2644058"/>
                    <a:ext cx="53418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4" name="CaixaDeTexto 33">
                        <a:extLst>
                          <a:ext uri="{FF2B5EF4-FFF2-40B4-BE49-F238E27FC236}">
                            <a16:creationId xmlns="" xmlns:a16="http://schemas.microsoft.com/office/drawing/2014/main" id="{18361358-BD48-8E66-4323-D06E85215067}"/>
                          </a:ext>
                        </a:extLst>
                      </p:cNvPr>
                      <p:cNvSpPr txBox="1"/>
                      <p:nvPr/>
                    </p:nvSpPr>
                    <p:spPr>
                      <a:xfrm>
                        <a:off x="4989452" y="2338442"/>
                        <a:ext cx="290146"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1600" i="1" smtClean="0">
                                      <a:latin typeface="Cambria Math" panose="02040503050406030204" pitchFamily="18" charset="0"/>
                                    </a:rPr>
                                  </m:ctrlPr>
                                </m:sSubPr>
                                <m:e>
                                  <m:r>
                                    <a:rPr lang="pt-BR" sz="1600" b="0" i="1" smtClean="0">
                                      <a:latin typeface="Cambria Math" panose="02040503050406030204" pitchFamily="18" charset="0"/>
                                    </a:rPr>
                                    <m:t>𝑤</m:t>
                                  </m:r>
                                </m:e>
                                <m:sub>
                                  <m:r>
                                    <a:rPr lang="pt-BR" sz="1600" b="0" i="1" smtClean="0">
                                      <a:latin typeface="Cambria Math" panose="02040503050406030204" pitchFamily="18" charset="0"/>
                                    </a:rPr>
                                    <m:t>2</m:t>
                                  </m:r>
                                </m:sub>
                              </m:sSub>
                            </m:oMath>
                          </m:oMathPara>
                        </a14:m>
                        <a:endParaRPr lang="pt-BR" sz="1600" dirty="0"/>
                      </a:p>
                    </p:txBody>
                  </p:sp>
                </mc:Choice>
                <mc:Fallback xmlns="">
                  <p:sp>
                    <p:nvSpPr>
                      <p:cNvPr id="14" name="CaixaDeTexto 13">
                        <a:extLst>
                          <a:ext uri="{FF2B5EF4-FFF2-40B4-BE49-F238E27FC236}">
                            <a16:creationId xmlns:a16="http://schemas.microsoft.com/office/drawing/2014/main" id="{74120AF5-A30A-40B3-AD02-AA0A766B82AD}"/>
                          </a:ext>
                        </a:extLst>
                      </p:cNvPr>
                      <p:cNvSpPr txBox="1">
                        <a:spLocks noRot="1" noChangeAspect="1" noMove="1" noResize="1" noEditPoints="1" noAdjustHandles="1" noChangeArrowheads="1" noChangeShapeType="1" noTextEdit="1"/>
                      </p:cNvSpPr>
                      <p:nvPr/>
                    </p:nvSpPr>
                    <p:spPr>
                      <a:xfrm>
                        <a:off x="4989452" y="2338442"/>
                        <a:ext cx="290146" cy="338554"/>
                      </a:xfrm>
                      <a:prstGeom prst="rect">
                        <a:avLst/>
                      </a:prstGeom>
                      <a:blipFill>
                        <a:blip r:embed="rId9"/>
                        <a:stretch>
                          <a:fillRect r="-25000"/>
                        </a:stretch>
                      </a:blipFill>
                    </p:spPr>
                    <p:txBody>
                      <a:bodyPr/>
                      <a:lstStyle/>
                      <a:p>
                        <a:r>
                          <a:rPr lang="en-US">
                            <a:noFill/>
                          </a:rPr>
                          <a:t> </a:t>
                        </a:r>
                      </a:p>
                    </p:txBody>
                  </p:sp>
                </mc:Fallback>
              </mc:AlternateContent>
            </p:grpSp>
            <p:sp>
              <p:nvSpPr>
                <p:cNvPr id="35" name="CaixaDeTexto 34">
                  <a:extLst>
                    <a:ext uri="{FF2B5EF4-FFF2-40B4-BE49-F238E27FC236}">
                      <a16:creationId xmlns="" xmlns:a16="http://schemas.microsoft.com/office/drawing/2014/main" id="{978CB12F-8482-45EC-5A36-6900CA25EABE}"/>
                    </a:ext>
                  </a:extLst>
                </p:cNvPr>
                <p:cNvSpPr txBox="1"/>
                <p:nvPr/>
              </p:nvSpPr>
              <p:spPr>
                <a:xfrm>
                  <a:off x="6022367" y="1016331"/>
                  <a:ext cx="342900" cy="276999"/>
                </a:xfrm>
                <a:prstGeom prst="rect">
                  <a:avLst/>
                </a:prstGeom>
                <a:noFill/>
              </p:spPr>
              <p:txBody>
                <a:bodyPr wrap="square" rtlCol="0">
                  <a:spAutoFit/>
                </a:bodyPr>
                <a:lstStyle/>
                <a:p>
                  <a:r>
                    <a:rPr lang="pt-BR" sz="1200" dirty="0"/>
                    <a:t>1</a:t>
                  </a:r>
                </a:p>
              </p:txBody>
            </p:sp>
            <p:sp>
              <p:nvSpPr>
                <p:cNvPr id="36" name="CaixaDeTexto 35">
                  <a:extLst>
                    <a:ext uri="{FF2B5EF4-FFF2-40B4-BE49-F238E27FC236}">
                      <a16:creationId xmlns="" xmlns:a16="http://schemas.microsoft.com/office/drawing/2014/main" id="{A94AD672-884A-E05B-FF75-102EDCD7F1F5}"/>
                    </a:ext>
                  </a:extLst>
                </p:cNvPr>
                <p:cNvSpPr txBox="1"/>
                <p:nvPr/>
              </p:nvSpPr>
              <p:spPr>
                <a:xfrm>
                  <a:off x="7017382" y="1016331"/>
                  <a:ext cx="342900" cy="276999"/>
                </a:xfrm>
                <a:prstGeom prst="rect">
                  <a:avLst/>
                </a:prstGeom>
                <a:noFill/>
              </p:spPr>
              <p:txBody>
                <a:bodyPr wrap="square" rtlCol="0">
                  <a:spAutoFit/>
                </a:bodyPr>
                <a:lstStyle/>
                <a:p>
                  <a:r>
                    <a:rPr lang="pt-BR" sz="1200" dirty="0"/>
                    <a:t>2</a:t>
                  </a:r>
                </a:p>
              </p:txBody>
            </p:sp>
          </p:grpSp>
          <mc:AlternateContent xmlns:mc="http://schemas.openxmlformats.org/markup-compatibility/2006" xmlns:a14="http://schemas.microsoft.com/office/drawing/2010/main">
            <mc:Choice Requires="a14">
              <p:sp>
                <p:nvSpPr>
                  <p:cNvPr id="5" name="CaixaDeTexto 4">
                    <a:extLst>
                      <a:ext uri="{FF2B5EF4-FFF2-40B4-BE49-F238E27FC236}">
                        <a16:creationId xmlns="" xmlns:a16="http://schemas.microsoft.com/office/drawing/2014/main" id="{935E52E6-CE73-3BFC-1A10-1636BCE01368}"/>
                      </a:ext>
                    </a:extLst>
                  </p:cNvPr>
                  <p:cNvSpPr txBox="1"/>
                  <p:nvPr/>
                </p:nvSpPr>
                <p:spPr>
                  <a:xfrm>
                    <a:off x="5920640" y="2410474"/>
                    <a:ext cx="43688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𝑔</m:t>
                              </m:r>
                            </m:e>
                            <m:sub>
                              <m:r>
                                <a:rPr lang="pt-BR" i="1">
                                  <a:latin typeface="Cambria Math" panose="02040503050406030204" pitchFamily="18" charset="0"/>
                                </a:rPr>
                                <m:t>2</m:t>
                              </m:r>
                            </m:sub>
                          </m:sSub>
                        </m:oMath>
                      </m:oMathPara>
                    </a14:m>
                    <a:endParaRPr lang="pt-BR" dirty="0"/>
                  </a:p>
                </p:txBody>
              </p:sp>
            </mc:Choice>
            <mc:Fallback xmlns="">
              <p:sp>
                <p:nvSpPr>
                  <p:cNvPr id="5" name="CaixaDeTexto 4">
                    <a:extLst>
                      <a:ext uri="{FF2B5EF4-FFF2-40B4-BE49-F238E27FC236}">
                        <a16:creationId xmlns:a16="http://schemas.microsoft.com/office/drawing/2014/main" id="{935E52E6-CE73-3BFC-1A10-1636BCE01368}"/>
                      </a:ext>
                    </a:extLst>
                  </p:cNvPr>
                  <p:cNvSpPr txBox="1">
                    <a:spLocks noRot="1" noChangeAspect="1" noMove="1" noResize="1" noEditPoints="1" noAdjustHandles="1" noChangeArrowheads="1" noChangeShapeType="1" noTextEdit="1"/>
                  </p:cNvSpPr>
                  <p:nvPr/>
                </p:nvSpPr>
                <p:spPr>
                  <a:xfrm>
                    <a:off x="5920640" y="2410474"/>
                    <a:ext cx="436880" cy="369332"/>
                  </a:xfrm>
                  <a:prstGeom prst="rect">
                    <a:avLst/>
                  </a:prstGeom>
                  <a:blipFill>
                    <a:blip r:embed="rId10"/>
                    <a:stretch>
                      <a:fillRect b="-6557"/>
                    </a:stretch>
                  </a:blipFill>
                </p:spPr>
                <p:txBody>
                  <a:bodyPr/>
                  <a:lstStyle/>
                  <a:p>
                    <a:r>
                      <a:rPr lang="pt-BR">
                        <a:noFill/>
                      </a:rPr>
                      <a:t> </a:t>
                    </a:r>
                  </a:p>
                </p:txBody>
              </p:sp>
            </mc:Fallback>
          </mc:AlternateContent>
          <p:cxnSp>
            <p:nvCxnSpPr>
              <p:cNvPr id="7" name="Conector de Seta Reta 6">
                <a:extLst>
                  <a:ext uri="{FF2B5EF4-FFF2-40B4-BE49-F238E27FC236}">
                    <a16:creationId xmlns="" xmlns:a16="http://schemas.microsoft.com/office/drawing/2014/main" id="{BF796622-77DA-F94D-3FB9-4435B4B9FA04}"/>
                  </a:ext>
                </a:extLst>
              </p:cNvPr>
              <p:cNvCxnSpPr>
                <a:cxnSpLocks/>
              </p:cNvCxnSpPr>
              <p:nvPr/>
            </p:nvCxnSpPr>
            <p:spPr>
              <a:xfrm flipV="1">
                <a:off x="6159651" y="2230975"/>
                <a:ext cx="119229" cy="307856"/>
              </a:xfrm>
              <a:prstGeom prst="straightConnector1">
                <a:avLst/>
              </a:prstGeom>
              <a:ln>
                <a:solidFill>
                  <a:srgbClr val="FF0000"/>
                </a:solidFill>
                <a:tailEnd type="triangle"/>
              </a:ln>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a14="http://schemas.microsoft.com/office/drawing/2010/main">
            <mc:Choice Requires="a14">
              <p:sp>
                <p:nvSpPr>
                  <p:cNvPr id="10" name="CaixaDeTexto 9">
                    <a:extLst>
                      <a:ext uri="{FF2B5EF4-FFF2-40B4-BE49-F238E27FC236}">
                        <a16:creationId xmlns="" xmlns:a16="http://schemas.microsoft.com/office/drawing/2014/main" id="{07C97C3B-9701-227D-EA96-16391984D7C5}"/>
                      </a:ext>
                    </a:extLst>
                  </p:cNvPr>
                  <p:cNvSpPr txBox="1"/>
                  <p:nvPr/>
                </p:nvSpPr>
                <p:spPr>
                  <a:xfrm>
                    <a:off x="4966093" y="2430465"/>
                    <a:ext cx="43688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𝑔</m:t>
                              </m:r>
                            </m:e>
                            <m:sub>
                              <m:r>
                                <a:rPr lang="pt-BR" b="0" i="1" smtClean="0">
                                  <a:latin typeface="Cambria Math" panose="02040503050406030204" pitchFamily="18" charset="0"/>
                                </a:rPr>
                                <m:t>1</m:t>
                              </m:r>
                            </m:sub>
                          </m:sSub>
                        </m:oMath>
                      </m:oMathPara>
                    </a14:m>
                    <a:endParaRPr lang="pt-BR" dirty="0"/>
                  </a:p>
                </p:txBody>
              </p:sp>
            </mc:Choice>
            <mc:Fallback xmlns="">
              <p:sp>
                <p:nvSpPr>
                  <p:cNvPr id="10" name="CaixaDeTexto 9">
                    <a:extLst>
                      <a:ext uri="{FF2B5EF4-FFF2-40B4-BE49-F238E27FC236}">
                        <a16:creationId xmlns:a16="http://schemas.microsoft.com/office/drawing/2014/main" id="{07C97C3B-9701-227D-EA96-16391984D7C5}"/>
                      </a:ext>
                    </a:extLst>
                  </p:cNvPr>
                  <p:cNvSpPr txBox="1">
                    <a:spLocks noRot="1" noChangeAspect="1" noMove="1" noResize="1" noEditPoints="1" noAdjustHandles="1" noChangeArrowheads="1" noChangeShapeType="1" noTextEdit="1"/>
                  </p:cNvSpPr>
                  <p:nvPr/>
                </p:nvSpPr>
                <p:spPr>
                  <a:xfrm>
                    <a:off x="4966093" y="2430465"/>
                    <a:ext cx="436880" cy="369332"/>
                  </a:xfrm>
                  <a:prstGeom prst="rect">
                    <a:avLst/>
                  </a:prstGeom>
                  <a:blipFill>
                    <a:blip r:embed="rId11"/>
                    <a:stretch>
                      <a:fillRect b="-6667"/>
                    </a:stretch>
                  </a:blipFill>
                </p:spPr>
                <p:txBody>
                  <a:bodyPr/>
                  <a:lstStyle/>
                  <a:p>
                    <a:r>
                      <a:rPr lang="pt-BR">
                        <a:noFill/>
                      </a:rPr>
                      <a:t> </a:t>
                    </a:r>
                  </a:p>
                </p:txBody>
              </p:sp>
            </mc:Fallback>
          </mc:AlternateContent>
          <p:cxnSp>
            <p:nvCxnSpPr>
              <p:cNvPr id="11" name="Conector de Seta Reta 10">
                <a:extLst>
                  <a:ext uri="{FF2B5EF4-FFF2-40B4-BE49-F238E27FC236}">
                    <a16:creationId xmlns="" xmlns:a16="http://schemas.microsoft.com/office/drawing/2014/main" id="{B8CE59AB-EFA4-BE72-C93C-8AC58E8A177E}"/>
                  </a:ext>
                </a:extLst>
              </p:cNvPr>
              <p:cNvCxnSpPr>
                <a:cxnSpLocks/>
              </p:cNvCxnSpPr>
              <p:nvPr/>
            </p:nvCxnSpPr>
            <p:spPr>
              <a:xfrm flipV="1">
                <a:off x="5205104" y="2250966"/>
                <a:ext cx="119229" cy="307856"/>
              </a:xfrm>
              <a:prstGeom prst="straightConnector1">
                <a:avLst/>
              </a:prstGeom>
              <a:ln>
                <a:solidFill>
                  <a:srgbClr val="FF0000"/>
                </a:solidFill>
                <a:tailEnd type="triangle"/>
              </a:ln>
            </p:spPr>
            <p:style>
              <a:lnRef idx="1">
                <a:schemeClr val="accent2"/>
              </a:lnRef>
              <a:fillRef idx="0">
                <a:schemeClr val="accent2"/>
              </a:fillRef>
              <a:effectRef idx="0">
                <a:schemeClr val="accent2"/>
              </a:effectRef>
              <a:fontRef idx="minor">
                <a:schemeClr val="tx1"/>
              </a:fontRef>
            </p:style>
          </p:cxnSp>
        </p:grpSp>
        <mc:AlternateContent xmlns:mc="http://schemas.openxmlformats.org/markup-compatibility/2006" xmlns:a14="http://schemas.microsoft.com/office/drawing/2010/main">
          <mc:Choice Requires="a14">
            <p:sp>
              <p:nvSpPr>
                <p:cNvPr id="13" name="CaixaDeTexto 12">
                  <a:extLst>
                    <a:ext uri="{FF2B5EF4-FFF2-40B4-BE49-F238E27FC236}">
                      <a16:creationId xmlns="" xmlns:a16="http://schemas.microsoft.com/office/drawing/2014/main" id="{2B59D627-BC7C-4BAA-A482-01860830DBC8}"/>
                    </a:ext>
                  </a:extLst>
                </p:cNvPr>
                <p:cNvSpPr txBox="1"/>
                <p:nvPr/>
              </p:nvSpPr>
              <p:spPr>
                <a:xfrm>
                  <a:off x="5522202" y="2440954"/>
                  <a:ext cx="43688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𝑧</m:t>
                            </m:r>
                          </m:e>
                          <m:sub>
                            <m:r>
                              <a:rPr lang="pt-BR" b="0" i="1" smtClean="0">
                                <a:latin typeface="Cambria Math" panose="02040503050406030204" pitchFamily="18" charset="0"/>
                              </a:rPr>
                              <m:t>1</m:t>
                            </m:r>
                          </m:sub>
                        </m:sSub>
                      </m:oMath>
                    </m:oMathPara>
                  </a14:m>
                  <a:endParaRPr lang="pt-BR" dirty="0"/>
                </a:p>
              </p:txBody>
            </p:sp>
          </mc:Choice>
          <mc:Fallback xmlns="">
            <p:sp>
              <p:nvSpPr>
                <p:cNvPr id="13" name="CaixaDeTexto 12">
                  <a:extLst>
                    <a:ext uri="{FF2B5EF4-FFF2-40B4-BE49-F238E27FC236}">
                      <a16:creationId xmlns:a16="http://schemas.microsoft.com/office/drawing/2014/main" id="{2B59D627-BC7C-4BAA-A482-01860830DBC8}"/>
                    </a:ext>
                  </a:extLst>
                </p:cNvPr>
                <p:cNvSpPr txBox="1">
                  <a:spLocks noRot="1" noChangeAspect="1" noMove="1" noResize="1" noEditPoints="1" noAdjustHandles="1" noChangeArrowheads="1" noChangeShapeType="1" noTextEdit="1"/>
                </p:cNvSpPr>
                <p:nvPr/>
              </p:nvSpPr>
              <p:spPr>
                <a:xfrm>
                  <a:off x="5522202" y="2440954"/>
                  <a:ext cx="436880" cy="369332"/>
                </a:xfrm>
                <a:prstGeom prst="rect">
                  <a:avLst/>
                </a:prstGeom>
                <a:blipFill>
                  <a:blip r:embed="rId12"/>
                  <a:stretch>
                    <a:fillRect/>
                  </a:stretch>
                </a:blipFill>
              </p:spPr>
              <p:txBody>
                <a:bodyPr/>
                <a:lstStyle/>
                <a:p>
                  <a:r>
                    <a:rPr lang="pt-BR">
                      <a:noFill/>
                    </a:rPr>
                    <a:t> </a:t>
                  </a:r>
                </a:p>
              </p:txBody>
            </p:sp>
          </mc:Fallback>
        </mc:AlternateContent>
        <p:cxnSp>
          <p:nvCxnSpPr>
            <p:cNvPr id="14" name="Conector de Seta Reta 13">
              <a:extLst>
                <a:ext uri="{FF2B5EF4-FFF2-40B4-BE49-F238E27FC236}">
                  <a16:creationId xmlns="" xmlns:a16="http://schemas.microsoft.com/office/drawing/2014/main" id="{CA00D3AE-CB5F-B8D4-5507-749E51E3DF47}"/>
                </a:ext>
              </a:extLst>
            </p:cNvPr>
            <p:cNvCxnSpPr>
              <a:cxnSpLocks/>
            </p:cNvCxnSpPr>
            <p:nvPr/>
          </p:nvCxnSpPr>
          <p:spPr>
            <a:xfrm flipV="1">
              <a:off x="5761213" y="2261455"/>
              <a:ext cx="119229" cy="307856"/>
            </a:xfrm>
            <a:prstGeom prst="straightConnector1">
              <a:avLst/>
            </a:prstGeom>
            <a:ln>
              <a:solidFill>
                <a:srgbClr val="FF0000"/>
              </a:solidFill>
              <a:tailEnd type="triangle"/>
            </a:ln>
          </p:spPr>
          <p:style>
            <a:lnRef idx="1">
              <a:schemeClr val="accent2"/>
            </a:lnRef>
            <a:fillRef idx="0">
              <a:schemeClr val="accent2"/>
            </a:fillRef>
            <a:effectRef idx="0">
              <a:schemeClr val="accent2"/>
            </a:effectRef>
            <a:fontRef idx="minor">
              <a:schemeClr val="tx1"/>
            </a:fontRef>
          </p:style>
        </p:cxnSp>
      </p:grpSp>
    </p:spTree>
    <p:extLst>
      <p:ext uri="{BB962C8B-B14F-4D97-AF65-F5344CB8AC3E}">
        <p14:creationId xmlns:p14="http://schemas.microsoft.com/office/powerpoint/2010/main" val="4286800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4E991379-1C4F-4AB9-BB38-83C7CC20155D}"/>
              </a:ext>
            </a:extLst>
          </p:cNvPr>
          <p:cNvSpPr>
            <a:spLocks noGrp="1"/>
          </p:cNvSpPr>
          <p:nvPr>
            <p:ph type="title"/>
          </p:nvPr>
        </p:nvSpPr>
        <p:spPr>
          <a:xfrm>
            <a:off x="838200" y="254597"/>
            <a:ext cx="10515600" cy="979733"/>
          </a:xfrm>
        </p:spPr>
        <p:txBody>
          <a:bodyPr/>
          <a:lstStyle/>
          <a:p>
            <a:r>
              <a:rPr lang="pt-BR" dirty="0"/>
              <a:t>Dissipação do gradiente</a:t>
            </a:r>
            <a:r>
              <a:rPr lang="en-US" dirty="0"/>
              <a:t> </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 xmlns:a16="http://schemas.microsoft.com/office/drawing/2014/main" id="{68DBA540-3B58-4BC7-B375-23ABBBC057D3}"/>
                  </a:ext>
                </a:extLst>
              </p:cNvPr>
              <p:cNvSpPr>
                <a:spLocks noGrp="1"/>
              </p:cNvSpPr>
              <p:nvPr>
                <p:ph idx="1"/>
              </p:nvPr>
            </p:nvSpPr>
            <p:spPr>
              <a:xfrm>
                <a:off x="838200" y="1666875"/>
                <a:ext cx="11220450" cy="5191125"/>
              </a:xfrm>
            </p:spPr>
            <p:txBody>
              <a:bodyPr>
                <a:normAutofit/>
              </a:bodyPr>
              <a:lstStyle/>
              <a:p>
                <a:pPr marL="285750" indent="-285750"/>
                <a:r>
                  <a:rPr lang="pt-BR" dirty="0"/>
                  <a:t>As </a:t>
                </a:r>
                <a:r>
                  <a:rPr lang="pt-BR" b="1" i="1" dirty="0"/>
                  <a:t>regras de atualização </a:t>
                </a:r>
                <a:r>
                  <a:rPr lang="pt-BR" dirty="0"/>
                  <a:t>dos dois pesos são dadas por</a:t>
                </a:r>
              </a:p>
              <a:p>
                <a:pPr marL="0" indent="0">
                  <a:buNone/>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𝑤</m:t>
                          </m:r>
                        </m:e>
                        <m:sub>
                          <m:r>
                            <a:rPr lang="pt-BR" i="1">
                              <a:latin typeface="Cambria Math" panose="02040503050406030204" pitchFamily="18" charset="0"/>
                            </a:rPr>
                            <m:t>2</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𝑤</m:t>
                          </m:r>
                        </m:e>
                        <m:sub>
                          <m:r>
                            <a:rPr lang="pt-BR" i="1">
                              <a:latin typeface="Cambria Math" panose="02040503050406030204" pitchFamily="18" charset="0"/>
                            </a:rPr>
                            <m:t>2</m:t>
                          </m:r>
                        </m:sub>
                      </m:sSub>
                      <m:r>
                        <a:rPr lang="pt-BR" i="1">
                          <a:latin typeface="Cambria Math" panose="02040503050406030204" pitchFamily="18" charset="0"/>
                        </a:rPr>
                        <m:t>−</m:t>
                      </m:r>
                      <m:r>
                        <a:rPr lang="pt-BR" i="1" smtClean="0">
                          <a:latin typeface="Cambria Math" panose="02040503050406030204" pitchFamily="18" charset="0"/>
                          <a:ea typeface="Cambria Math" panose="02040503050406030204" pitchFamily="18" charset="0"/>
                        </a:rPr>
                        <m:t>𝛼</m:t>
                      </m:r>
                      <m:f>
                        <m:fPr>
                          <m:ctrlPr>
                            <a:rPr lang="pt-BR" i="1">
                              <a:latin typeface="Cambria Math" panose="02040503050406030204" pitchFamily="18" charset="0"/>
                            </a:rPr>
                          </m:ctrlPr>
                        </m:fPr>
                        <m:num>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num>
                        <m:den>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𝑤</m:t>
                              </m:r>
                            </m:e>
                            <m:sub>
                              <m:r>
                                <a:rPr lang="pt-BR" i="1">
                                  <a:latin typeface="Cambria Math" panose="02040503050406030204" pitchFamily="18" charset="0"/>
                                </a:rPr>
                                <m:t>2</m:t>
                              </m:r>
                            </m:sub>
                          </m:sSub>
                        </m:den>
                      </m:f>
                      <m:r>
                        <a:rPr lang="pt-BR" b="0" i="1" smtClean="0">
                          <a:latin typeface="Cambria Math" panose="02040503050406030204" pitchFamily="18" charset="0"/>
                        </a:rPr>
                        <m:t>, </m:t>
                      </m:r>
                    </m:oMath>
                  </m:oMathPara>
                </a14:m>
                <a:endParaRPr lang="pt-BR" b="0" i="1" dirty="0">
                  <a:latin typeface="Cambria Math" panose="02040503050406030204" pitchFamily="18" charset="0"/>
                </a:endParaRPr>
              </a:p>
              <a:p>
                <a:pPr marL="0" indent="0">
                  <a:buNone/>
                </a:pPr>
                <a:endParaRPr lang="pt-BR" sz="1000" dirty="0"/>
              </a:p>
              <a:p>
                <a:pPr marL="0" indent="0">
                  <a:buNone/>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𝑤</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𝑤</m:t>
                          </m:r>
                        </m:e>
                        <m:sub>
                          <m:r>
                            <a:rPr lang="pt-BR" i="1">
                              <a:latin typeface="Cambria Math" panose="02040503050406030204" pitchFamily="18" charset="0"/>
                            </a:rPr>
                            <m:t>1</m:t>
                          </m:r>
                        </m:sub>
                      </m:sSub>
                      <m:r>
                        <a:rPr lang="pt-BR" i="1">
                          <a:latin typeface="Cambria Math" panose="02040503050406030204" pitchFamily="18" charset="0"/>
                        </a:rPr>
                        <m:t>−</m:t>
                      </m:r>
                      <m:r>
                        <a:rPr lang="pt-BR" i="1" smtClean="0">
                          <a:latin typeface="Cambria Math" panose="02040503050406030204" pitchFamily="18" charset="0"/>
                          <a:ea typeface="Cambria Math" panose="02040503050406030204" pitchFamily="18" charset="0"/>
                        </a:rPr>
                        <m:t>𝛼</m:t>
                      </m:r>
                      <m:f>
                        <m:fPr>
                          <m:ctrlPr>
                            <a:rPr lang="pt-BR" i="1">
                              <a:latin typeface="Cambria Math" panose="02040503050406030204" pitchFamily="18" charset="0"/>
                            </a:rPr>
                          </m:ctrlPr>
                        </m:fPr>
                        <m:num>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num>
                        <m:den>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𝑤</m:t>
                              </m:r>
                            </m:e>
                            <m:sub>
                              <m:r>
                                <a:rPr lang="pt-BR" i="1">
                                  <a:latin typeface="Cambria Math" panose="02040503050406030204" pitchFamily="18" charset="0"/>
                                </a:rPr>
                                <m:t>1</m:t>
                              </m:r>
                            </m:sub>
                          </m:sSub>
                        </m:den>
                      </m:f>
                      <m:r>
                        <a:rPr lang="pt-BR" b="0" i="1" smtClean="0">
                          <a:latin typeface="Cambria Math" panose="02040503050406030204" pitchFamily="18" charset="0"/>
                        </a:rPr>
                        <m:t>.</m:t>
                      </m:r>
                    </m:oMath>
                  </m:oMathPara>
                </a14:m>
                <a:endParaRPr lang="pt-BR" b="0" i="1" dirty="0">
                  <a:latin typeface="Cambria Math" panose="02040503050406030204" pitchFamily="18" charset="0"/>
                </a:endParaRPr>
              </a:p>
              <a:p>
                <a:r>
                  <a:rPr lang="pt-BR" dirty="0"/>
                  <a:t>Usando a regra da cadeia, obtemos as derivadas </a:t>
                </a:r>
                <a14:m>
                  <m:oMath xmlns:m="http://schemas.openxmlformats.org/officeDocument/2006/math">
                    <m:f>
                      <m:fPr>
                        <m:ctrlPr>
                          <a:rPr lang="pt-BR" i="1" smtClean="0">
                            <a:latin typeface="Cambria Math" panose="02040503050406030204" pitchFamily="18" charset="0"/>
                          </a:rPr>
                        </m:ctrlPr>
                      </m:fPr>
                      <m:num>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num>
                      <m:den>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𝑤</m:t>
                            </m:r>
                          </m:e>
                          <m:sub>
                            <m:r>
                              <a:rPr lang="pt-BR" b="0" i="1" smtClean="0">
                                <a:latin typeface="Cambria Math" panose="02040503050406030204" pitchFamily="18" charset="0"/>
                              </a:rPr>
                              <m:t>1</m:t>
                            </m:r>
                          </m:sub>
                        </m:sSub>
                      </m:den>
                    </m:f>
                  </m:oMath>
                </a14:m>
                <a:r>
                  <a:rPr lang="pt-BR" dirty="0"/>
                  <a:t> e </a:t>
                </a:r>
                <a14:m>
                  <m:oMath xmlns:m="http://schemas.openxmlformats.org/officeDocument/2006/math">
                    <m:f>
                      <m:fPr>
                        <m:ctrlPr>
                          <a:rPr lang="pt-BR" i="1">
                            <a:latin typeface="Cambria Math" panose="02040503050406030204" pitchFamily="18" charset="0"/>
                          </a:rPr>
                        </m:ctrlPr>
                      </m:fPr>
                      <m:num>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num>
                      <m:den>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𝑤</m:t>
                            </m:r>
                          </m:e>
                          <m:sub>
                            <m:r>
                              <a:rPr lang="pt-BR" b="0" i="1" smtClean="0">
                                <a:latin typeface="Cambria Math" panose="02040503050406030204" pitchFamily="18" charset="0"/>
                              </a:rPr>
                              <m:t>2</m:t>
                            </m:r>
                          </m:sub>
                        </m:sSub>
                      </m:den>
                    </m:f>
                  </m:oMath>
                </a14:m>
                <a:endParaRPr lang="pt-BR" dirty="0"/>
              </a:p>
              <a:p>
                <a:pPr marL="0" indent="0">
                  <a:buNone/>
                </a:pPr>
                <a14:m>
                  <m:oMathPara xmlns:m="http://schemas.openxmlformats.org/officeDocument/2006/math">
                    <m:oMathParaPr>
                      <m:jc m:val="centerGroup"/>
                    </m:oMathParaPr>
                    <m:oMath xmlns:m="http://schemas.openxmlformats.org/officeDocument/2006/math">
                      <m:f>
                        <m:fPr>
                          <m:ctrlPr>
                            <a:rPr lang="pt-BR" i="1" smtClean="0">
                              <a:latin typeface="Cambria Math" panose="02040503050406030204" pitchFamily="18" charset="0"/>
                            </a:rPr>
                          </m:ctrlPr>
                        </m:fPr>
                        <m:num>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num>
                        <m:den>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𝑤</m:t>
                              </m:r>
                            </m:e>
                            <m:sub>
                              <m:r>
                                <a:rPr lang="pt-BR" i="1">
                                  <a:latin typeface="Cambria Math" panose="02040503050406030204" pitchFamily="18" charset="0"/>
                                </a:rPr>
                                <m:t>2</m:t>
                              </m:r>
                            </m:sub>
                          </m:sSub>
                        </m:den>
                      </m:f>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num>
                        <m:den>
                          <m:r>
                            <a:rPr lang="pt-BR" i="1">
                              <a:latin typeface="Cambria Math" panose="02040503050406030204" pitchFamily="18" charset="0"/>
                            </a:rPr>
                            <m:t>𝜕</m:t>
                          </m:r>
                          <m:acc>
                            <m:accPr>
                              <m:chr m:val="̂"/>
                              <m:ctrlPr>
                                <a:rPr lang="pt-BR" i="1">
                                  <a:latin typeface="Cambria Math" panose="02040503050406030204" pitchFamily="18" charset="0"/>
                                </a:rPr>
                              </m:ctrlPr>
                            </m:accPr>
                            <m:e>
                              <m:r>
                                <a:rPr lang="pt-BR" i="1">
                                  <a:latin typeface="Cambria Math" panose="02040503050406030204" pitchFamily="18" charset="0"/>
                                </a:rPr>
                                <m:t>𝑦</m:t>
                              </m:r>
                            </m:e>
                          </m:acc>
                        </m:den>
                      </m:f>
                      <m:f>
                        <m:fPr>
                          <m:ctrlPr>
                            <a:rPr lang="pt-BR" i="1">
                              <a:latin typeface="Cambria Math" panose="02040503050406030204" pitchFamily="18" charset="0"/>
                            </a:rPr>
                          </m:ctrlPr>
                        </m:fPr>
                        <m:num>
                          <m:r>
                            <a:rPr lang="pt-BR" i="1">
                              <a:latin typeface="Cambria Math" panose="02040503050406030204" pitchFamily="18" charset="0"/>
                            </a:rPr>
                            <m:t>𝜕</m:t>
                          </m:r>
                          <m:acc>
                            <m:accPr>
                              <m:chr m:val="̂"/>
                              <m:ctrlPr>
                                <a:rPr lang="pt-BR" i="1">
                                  <a:latin typeface="Cambria Math" panose="02040503050406030204" pitchFamily="18" charset="0"/>
                                </a:rPr>
                              </m:ctrlPr>
                            </m:accPr>
                            <m:e>
                              <m:r>
                                <a:rPr lang="pt-BR" i="1">
                                  <a:latin typeface="Cambria Math" panose="02040503050406030204" pitchFamily="18" charset="0"/>
                                </a:rPr>
                                <m:t>𝑦</m:t>
                              </m:r>
                            </m:e>
                          </m:acc>
                        </m:num>
                        <m:den>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𝑔</m:t>
                              </m:r>
                            </m:e>
                            <m:sub>
                              <m:r>
                                <a:rPr lang="pt-BR" i="1">
                                  <a:latin typeface="Cambria Math" panose="02040503050406030204" pitchFamily="18" charset="0"/>
                                </a:rPr>
                                <m:t>2</m:t>
                              </m:r>
                            </m:sub>
                          </m:sSub>
                        </m:den>
                      </m:f>
                      <m:f>
                        <m:fPr>
                          <m:ctrlPr>
                            <a:rPr lang="pt-BR" i="1">
                              <a:latin typeface="Cambria Math" panose="02040503050406030204" pitchFamily="18" charset="0"/>
                            </a:rPr>
                          </m:ctrlPr>
                        </m:fPr>
                        <m:num>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𝑔</m:t>
                              </m:r>
                            </m:e>
                            <m:sub>
                              <m:r>
                                <a:rPr lang="pt-BR" i="1">
                                  <a:latin typeface="Cambria Math" panose="02040503050406030204" pitchFamily="18" charset="0"/>
                                </a:rPr>
                                <m:t>2</m:t>
                              </m:r>
                            </m:sub>
                          </m:sSub>
                        </m:num>
                        <m:den>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𝑤</m:t>
                              </m:r>
                            </m:e>
                            <m:sub>
                              <m:r>
                                <a:rPr lang="pt-BR" i="1">
                                  <a:latin typeface="Cambria Math" panose="02040503050406030204" pitchFamily="18" charset="0"/>
                                </a:rPr>
                                <m:t>2</m:t>
                              </m:r>
                            </m:sub>
                          </m:sSub>
                        </m:den>
                      </m:f>
                      <m:r>
                        <a:rPr lang="pt-BR" b="0" i="1" smtClean="0">
                          <a:latin typeface="Cambria Math" panose="02040503050406030204" pitchFamily="18" charset="0"/>
                        </a:rPr>
                        <m:t>,</m:t>
                      </m:r>
                    </m:oMath>
                  </m:oMathPara>
                </a14:m>
                <a:endParaRPr lang="pt-BR" b="0" dirty="0"/>
              </a:p>
              <a:p>
                <a:pPr marL="0" indent="0">
                  <a:buNone/>
                </a:pPr>
                <a:endParaRPr lang="pt-BR" sz="1100" b="0" dirty="0"/>
              </a:p>
              <a:p>
                <a:pPr marL="0" indent="0">
                  <a:buNone/>
                </a:pPr>
                <a14:m>
                  <m:oMathPara xmlns:m="http://schemas.openxmlformats.org/officeDocument/2006/math">
                    <m:oMathParaPr>
                      <m:jc m:val="centerGroup"/>
                    </m:oMathParaPr>
                    <m:oMath xmlns:m="http://schemas.openxmlformats.org/officeDocument/2006/math">
                      <m:f>
                        <m:fPr>
                          <m:ctrlPr>
                            <a:rPr lang="pt-BR" i="1" smtClean="0">
                              <a:latin typeface="Cambria Math" panose="02040503050406030204" pitchFamily="18" charset="0"/>
                            </a:rPr>
                          </m:ctrlPr>
                        </m:fPr>
                        <m:num>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num>
                        <m:den>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𝑤</m:t>
                              </m:r>
                            </m:e>
                            <m:sub>
                              <m:r>
                                <a:rPr lang="pt-BR" i="1">
                                  <a:latin typeface="Cambria Math" panose="02040503050406030204" pitchFamily="18" charset="0"/>
                                </a:rPr>
                                <m:t>1</m:t>
                              </m:r>
                            </m:sub>
                          </m:sSub>
                        </m:den>
                      </m:f>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num>
                        <m:den>
                          <m:r>
                            <a:rPr lang="pt-BR" i="1">
                              <a:latin typeface="Cambria Math" panose="02040503050406030204" pitchFamily="18" charset="0"/>
                            </a:rPr>
                            <m:t>𝜕</m:t>
                          </m:r>
                          <m:acc>
                            <m:accPr>
                              <m:chr m:val="̂"/>
                              <m:ctrlPr>
                                <a:rPr lang="pt-BR" i="1">
                                  <a:latin typeface="Cambria Math" panose="02040503050406030204" pitchFamily="18" charset="0"/>
                                </a:rPr>
                              </m:ctrlPr>
                            </m:accPr>
                            <m:e>
                              <m:r>
                                <a:rPr lang="pt-BR" i="1">
                                  <a:latin typeface="Cambria Math" panose="02040503050406030204" pitchFamily="18" charset="0"/>
                                </a:rPr>
                                <m:t>𝑦</m:t>
                              </m:r>
                            </m:e>
                          </m:acc>
                        </m:den>
                      </m:f>
                      <m:f>
                        <m:fPr>
                          <m:ctrlPr>
                            <a:rPr lang="pt-BR" i="1">
                              <a:latin typeface="Cambria Math" panose="02040503050406030204" pitchFamily="18" charset="0"/>
                            </a:rPr>
                          </m:ctrlPr>
                        </m:fPr>
                        <m:num>
                          <m:r>
                            <a:rPr lang="pt-BR" i="1">
                              <a:latin typeface="Cambria Math" panose="02040503050406030204" pitchFamily="18" charset="0"/>
                            </a:rPr>
                            <m:t>𝜕</m:t>
                          </m:r>
                          <m:acc>
                            <m:accPr>
                              <m:chr m:val="̂"/>
                              <m:ctrlPr>
                                <a:rPr lang="pt-BR" i="1">
                                  <a:latin typeface="Cambria Math" panose="02040503050406030204" pitchFamily="18" charset="0"/>
                                </a:rPr>
                              </m:ctrlPr>
                            </m:accPr>
                            <m:e>
                              <m:r>
                                <a:rPr lang="pt-BR" i="1">
                                  <a:latin typeface="Cambria Math" panose="02040503050406030204" pitchFamily="18" charset="0"/>
                                </a:rPr>
                                <m:t>𝑦</m:t>
                              </m:r>
                            </m:e>
                          </m:acc>
                        </m:num>
                        <m:den>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𝑔</m:t>
                              </m:r>
                            </m:e>
                            <m:sub>
                              <m:r>
                                <a:rPr lang="pt-BR" i="1">
                                  <a:latin typeface="Cambria Math" panose="02040503050406030204" pitchFamily="18" charset="0"/>
                                </a:rPr>
                                <m:t>2</m:t>
                              </m:r>
                            </m:sub>
                          </m:sSub>
                        </m:den>
                      </m:f>
                      <m:f>
                        <m:fPr>
                          <m:ctrlPr>
                            <a:rPr lang="pt-BR" i="1">
                              <a:latin typeface="Cambria Math" panose="02040503050406030204" pitchFamily="18" charset="0"/>
                            </a:rPr>
                          </m:ctrlPr>
                        </m:fPr>
                        <m:num>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𝑔</m:t>
                              </m:r>
                            </m:e>
                            <m:sub>
                              <m:r>
                                <a:rPr lang="pt-BR" i="1">
                                  <a:latin typeface="Cambria Math" panose="02040503050406030204" pitchFamily="18" charset="0"/>
                                </a:rPr>
                                <m:t>2</m:t>
                              </m:r>
                            </m:sub>
                          </m:sSub>
                        </m:num>
                        <m:den>
                          <m:r>
                            <a:rPr lang="pt-BR" i="1">
                              <a:latin typeface="Cambria Math" panose="02040503050406030204" pitchFamily="18" charset="0"/>
                            </a:rPr>
                            <m:t>𝜕</m:t>
                          </m:r>
                          <m:sSub>
                            <m:sSubPr>
                              <m:ctrlPr>
                                <a:rPr lang="pt-BR" i="1">
                                  <a:latin typeface="Cambria Math" panose="02040503050406030204" pitchFamily="18" charset="0"/>
                                </a:rPr>
                              </m:ctrlPr>
                            </m:sSubPr>
                            <m:e>
                              <m:r>
                                <a:rPr lang="pt-BR" b="0" i="1" smtClean="0">
                                  <a:latin typeface="Cambria Math" panose="02040503050406030204" pitchFamily="18" charset="0"/>
                                </a:rPr>
                                <m:t>𝑧</m:t>
                              </m:r>
                            </m:e>
                            <m:sub>
                              <m:r>
                                <a:rPr lang="pt-BR" i="1">
                                  <a:latin typeface="Cambria Math" panose="02040503050406030204" pitchFamily="18" charset="0"/>
                                </a:rPr>
                                <m:t>1</m:t>
                              </m:r>
                            </m:sub>
                          </m:sSub>
                        </m:den>
                      </m:f>
                      <m:f>
                        <m:fPr>
                          <m:ctrlPr>
                            <a:rPr lang="pt-BR" i="1">
                              <a:latin typeface="Cambria Math" panose="02040503050406030204" pitchFamily="18" charset="0"/>
                            </a:rPr>
                          </m:ctrlPr>
                        </m:fPr>
                        <m:num>
                          <m:r>
                            <a:rPr lang="pt-BR" i="1">
                              <a:latin typeface="Cambria Math" panose="02040503050406030204" pitchFamily="18" charset="0"/>
                            </a:rPr>
                            <m:t>𝜕</m:t>
                          </m:r>
                          <m:sSub>
                            <m:sSubPr>
                              <m:ctrlPr>
                                <a:rPr lang="pt-BR" i="1">
                                  <a:latin typeface="Cambria Math" panose="02040503050406030204" pitchFamily="18" charset="0"/>
                                </a:rPr>
                              </m:ctrlPr>
                            </m:sSubPr>
                            <m:e>
                              <m:r>
                                <a:rPr lang="pt-BR" b="0" i="1" smtClean="0">
                                  <a:latin typeface="Cambria Math" panose="02040503050406030204" pitchFamily="18" charset="0"/>
                                </a:rPr>
                                <m:t>𝑧</m:t>
                              </m:r>
                            </m:e>
                            <m:sub>
                              <m:r>
                                <a:rPr lang="pt-BR" i="1">
                                  <a:latin typeface="Cambria Math" panose="02040503050406030204" pitchFamily="18" charset="0"/>
                                </a:rPr>
                                <m:t>1</m:t>
                              </m:r>
                            </m:sub>
                          </m:sSub>
                        </m:num>
                        <m:den>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𝑔</m:t>
                              </m:r>
                            </m:e>
                            <m:sub>
                              <m:r>
                                <a:rPr lang="pt-BR" i="1">
                                  <a:latin typeface="Cambria Math" panose="02040503050406030204" pitchFamily="18" charset="0"/>
                                </a:rPr>
                                <m:t>1</m:t>
                              </m:r>
                            </m:sub>
                          </m:sSub>
                        </m:den>
                      </m:f>
                      <m:f>
                        <m:fPr>
                          <m:ctrlPr>
                            <a:rPr lang="pt-BR" i="1">
                              <a:latin typeface="Cambria Math" panose="02040503050406030204" pitchFamily="18" charset="0"/>
                            </a:rPr>
                          </m:ctrlPr>
                        </m:fPr>
                        <m:num>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𝑔</m:t>
                              </m:r>
                            </m:e>
                            <m:sub>
                              <m:r>
                                <a:rPr lang="pt-BR" i="1">
                                  <a:latin typeface="Cambria Math" panose="02040503050406030204" pitchFamily="18" charset="0"/>
                                </a:rPr>
                                <m:t>1</m:t>
                              </m:r>
                            </m:sub>
                          </m:sSub>
                        </m:num>
                        <m:den>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𝑤</m:t>
                              </m:r>
                            </m:e>
                            <m:sub>
                              <m:r>
                                <a:rPr lang="pt-BR" i="1">
                                  <a:latin typeface="Cambria Math" panose="02040503050406030204" pitchFamily="18" charset="0"/>
                                </a:rPr>
                                <m:t>1</m:t>
                              </m:r>
                            </m:sub>
                          </m:sSub>
                        </m:den>
                      </m:f>
                      <m:r>
                        <a:rPr lang="pt-BR" b="0" i="1" smtClean="0">
                          <a:latin typeface="Cambria Math" panose="02040503050406030204" pitchFamily="18" charset="0"/>
                        </a:rPr>
                        <m:t>.</m:t>
                      </m:r>
                    </m:oMath>
                  </m:oMathPara>
                </a14:m>
                <a:endParaRPr lang="pt-BR" dirty="0"/>
              </a:p>
              <a:p>
                <a:pPr marL="0" indent="0">
                  <a:buNone/>
                </a:pPr>
                <a:endParaRPr lang="pt-BR" dirty="0"/>
              </a:p>
            </p:txBody>
          </p:sp>
        </mc:Choice>
        <mc:Fallback xmlns="">
          <p:sp>
            <p:nvSpPr>
              <p:cNvPr id="3" name="Espaço Reservado para Conteúdo 2">
                <a:extLst>
                  <a:ext uri="{FF2B5EF4-FFF2-40B4-BE49-F238E27FC236}">
                    <a16:creationId xmlns:a16="http://schemas.microsoft.com/office/drawing/2014/main" id="{68DBA540-3B58-4BC7-B375-23ABBBC057D3}"/>
                  </a:ext>
                </a:extLst>
              </p:cNvPr>
              <p:cNvSpPr>
                <a:spLocks noGrp="1" noRot="1" noChangeAspect="1" noMove="1" noResize="1" noEditPoints="1" noAdjustHandles="1" noChangeArrowheads="1" noChangeShapeType="1" noTextEdit="1"/>
              </p:cNvSpPr>
              <p:nvPr>
                <p:ph idx="1"/>
              </p:nvPr>
            </p:nvSpPr>
            <p:spPr>
              <a:xfrm>
                <a:off x="838200" y="1666875"/>
                <a:ext cx="11220450" cy="5191125"/>
              </a:xfrm>
              <a:blipFill>
                <a:blip r:embed="rId3"/>
                <a:stretch>
                  <a:fillRect l="-978" t="-1878"/>
                </a:stretch>
              </a:blipFill>
            </p:spPr>
            <p:txBody>
              <a:bodyPr/>
              <a:lstStyle/>
              <a:p>
                <a:r>
                  <a:rPr lang="pt-BR">
                    <a:noFill/>
                  </a:rPr>
                  <a:t> </a:t>
                </a:r>
              </a:p>
            </p:txBody>
          </p:sp>
        </mc:Fallback>
      </mc:AlternateContent>
    </p:spTree>
    <p:extLst>
      <p:ext uri="{BB962C8B-B14F-4D97-AF65-F5344CB8AC3E}">
        <p14:creationId xmlns:p14="http://schemas.microsoft.com/office/powerpoint/2010/main" val="21740910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4E991379-1C4F-4AB9-BB38-83C7CC20155D}"/>
              </a:ext>
            </a:extLst>
          </p:cNvPr>
          <p:cNvSpPr>
            <a:spLocks noGrp="1"/>
          </p:cNvSpPr>
          <p:nvPr>
            <p:ph type="title"/>
          </p:nvPr>
        </p:nvSpPr>
        <p:spPr>
          <a:xfrm>
            <a:off x="838200" y="254597"/>
            <a:ext cx="10515600" cy="979733"/>
          </a:xfrm>
        </p:spPr>
        <p:txBody>
          <a:bodyPr/>
          <a:lstStyle/>
          <a:p>
            <a:r>
              <a:rPr lang="pt-BR" dirty="0"/>
              <a:t>Dissipação do gradiente</a:t>
            </a:r>
            <a:r>
              <a:rPr lang="en-US" dirty="0"/>
              <a:t> </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 xmlns:a16="http://schemas.microsoft.com/office/drawing/2014/main" id="{68DBA540-3B58-4BC7-B375-23ABBBC057D3}"/>
                  </a:ext>
                </a:extLst>
              </p:cNvPr>
              <p:cNvSpPr>
                <a:spLocks noGrp="1"/>
              </p:cNvSpPr>
              <p:nvPr>
                <p:ph idx="1"/>
              </p:nvPr>
            </p:nvSpPr>
            <p:spPr>
              <a:xfrm>
                <a:off x="838200" y="1898618"/>
                <a:ext cx="11140439" cy="4959382"/>
              </a:xfrm>
            </p:spPr>
            <p:txBody>
              <a:bodyPr>
                <a:normAutofit lnSpcReduction="10000"/>
              </a:bodyPr>
              <a:lstStyle/>
              <a:p>
                <a:pPr marL="0" indent="0">
                  <a:buNone/>
                </a:pPr>
                <a14:m>
                  <m:oMathPara xmlns:m="http://schemas.openxmlformats.org/officeDocument/2006/math">
                    <m:oMathParaPr>
                      <m:jc m:val="centerGroup"/>
                    </m:oMathParaPr>
                    <m:oMath xmlns:m="http://schemas.openxmlformats.org/officeDocument/2006/math">
                      <m:f>
                        <m:fPr>
                          <m:ctrlPr>
                            <a:rPr lang="pt-BR" i="1" smtClean="0">
                              <a:latin typeface="Cambria Math" panose="02040503050406030204" pitchFamily="18" charset="0"/>
                            </a:rPr>
                          </m:ctrlPr>
                        </m:fPr>
                        <m:num>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num>
                        <m:den>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𝑤</m:t>
                              </m:r>
                            </m:e>
                            <m:sub>
                              <m:r>
                                <a:rPr lang="pt-BR" i="1">
                                  <a:latin typeface="Cambria Math" panose="02040503050406030204" pitchFamily="18" charset="0"/>
                                </a:rPr>
                                <m:t>2</m:t>
                              </m:r>
                            </m:sub>
                          </m:sSub>
                        </m:den>
                      </m:f>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num>
                        <m:den>
                          <m:r>
                            <a:rPr lang="pt-BR" i="1">
                              <a:latin typeface="Cambria Math" panose="02040503050406030204" pitchFamily="18" charset="0"/>
                            </a:rPr>
                            <m:t>𝜕</m:t>
                          </m:r>
                          <m:acc>
                            <m:accPr>
                              <m:chr m:val="̂"/>
                              <m:ctrlPr>
                                <a:rPr lang="pt-BR" i="1">
                                  <a:latin typeface="Cambria Math" panose="02040503050406030204" pitchFamily="18" charset="0"/>
                                </a:rPr>
                              </m:ctrlPr>
                            </m:accPr>
                            <m:e>
                              <m:r>
                                <a:rPr lang="pt-BR" i="1">
                                  <a:latin typeface="Cambria Math" panose="02040503050406030204" pitchFamily="18" charset="0"/>
                                </a:rPr>
                                <m:t>𝑦</m:t>
                              </m:r>
                            </m:e>
                          </m:acc>
                        </m:den>
                      </m:f>
                      <m:f>
                        <m:fPr>
                          <m:ctrlPr>
                            <a:rPr lang="pt-BR" i="1">
                              <a:latin typeface="Cambria Math" panose="02040503050406030204" pitchFamily="18" charset="0"/>
                            </a:rPr>
                          </m:ctrlPr>
                        </m:fPr>
                        <m:num>
                          <m:r>
                            <a:rPr lang="pt-BR" i="1">
                              <a:latin typeface="Cambria Math" panose="02040503050406030204" pitchFamily="18" charset="0"/>
                            </a:rPr>
                            <m:t>𝜕</m:t>
                          </m:r>
                          <m:acc>
                            <m:accPr>
                              <m:chr m:val="̂"/>
                              <m:ctrlPr>
                                <a:rPr lang="pt-BR" i="1">
                                  <a:latin typeface="Cambria Math" panose="02040503050406030204" pitchFamily="18" charset="0"/>
                                </a:rPr>
                              </m:ctrlPr>
                            </m:accPr>
                            <m:e>
                              <m:r>
                                <a:rPr lang="pt-BR" i="1">
                                  <a:latin typeface="Cambria Math" panose="02040503050406030204" pitchFamily="18" charset="0"/>
                                </a:rPr>
                                <m:t>𝑦</m:t>
                              </m:r>
                            </m:e>
                          </m:acc>
                        </m:num>
                        <m:den>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𝑔</m:t>
                              </m:r>
                            </m:e>
                            <m:sub>
                              <m:r>
                                <a:rPr lang="pt-BR" i="1">
                                  <a:latin typeface="Cambria Math" panose="02040503050406030204" pitchFamily="18" charset="0"/>
                                </a:rPr>
                                <m:t>2</m:t>
                              </m:r>
                            </m:sub>
                          </m:sSub>
                        </m:den>
                      </m:f>
                      <m:f>
                        <m:fPr>
                          <m:ctrlPr>
                            <a:rPr lang="pt-BR" i="1">
                              <a:latin typeface="Cambria Math" panose="02040503050406030204" pitchFamily="18" charset="0"/>
                            </a:rPr>
                          </m:ctrlPr>
                        </m:fPr>
                        <m:num>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𝑔</m:t>
                              </m:r>
                            </m:e>
                            <m:sub>
                              <m:r>
                                <a:rPr lang="pt-BR" i="1">
                                  <a:latin typeface="Cambria Math" panose="02040503050406030204" pitchFamily="18" charset="0"/>
                                </a:rPr>
                                <m:t>2</m:t>
                              </m:r>
                            </m:sub>
                          </m:sSub>
                        </m:num>
                        <m:den>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𝑤</m:t>
                              </m:r>
                            </m:e>
                            <m:sub>
                              <m:r>
                                <a:rPr lang="pt-BR" i="1">
                                  <a:latin typeface="Cambria Math" panose="02040503050406030204" pitchFamily="18" charset="0"/>
                                </a:rPr>
                                <m:t>2</m:t>
                              </m:r>
                            </m:sub>
                          </m:sSub>
                        </m:den>
                      </m:f>
                      <m:r>
                        <a:rPr lang="pt-BR" b="0" i="1" smtClean="0">
                          <a:latin typeface="Cambria Math" panose="02040503050406030204" pitchFamily="18" charset="0"/>
                        </a:rPr>
                        <m:t>,</m:t>
                      </m:r>
                    </m:oMath>
                  </m:oMathPara>
                </a14:m>
                <a:endParaRPr lang="pt-BR" b="0" dirty="0"/>
              </a:p>
              <a:p>
                <a:pPr marL="0" indent="0">
                  <a:buNone/>
                </a:pPr>
                <a:endParaRPr lang="pt-BR" sz="1100" b="0" dirty="0"/>
              </a:p>
              <a:p>
                <a:pPr marL="0" indent="0">
                  <a:buNone/>
                </a:pPr>
                <a14:m>
                  <m:oMathPara xmlns:m="http://schemas.openxmlformats.org/officeDocument/2006/math">
                    <m:oMathParaPr>
                      <m:jc m:val="centerGroup"/>
                    </m:oMathParaPr>
                    <m:oMath xmlns:m="http://schemas.openxmlformats.org/officeDocument/2006/math">
                      <m:f>
                        <m:fPr>
                          <m:ctrlPr>
                            <a:rPr lang="pt-BR" i="1" smtClean="0">
                              <a:latin typeface="Cambria Math" panose="02040503050406030204" pitchFamily="18" charset="0"/>
                            </a:rPr>
                          </m:ctrlPr>
                        </m:fPr>
                        <m:num>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num>
                        <m:den>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𝑤</m:t>
                              </m:r>
                            </m:e>
                            <m:sub>
                              <m:r>
                                <a:rPr lang="pt-BR" i="1">
                                  <a:latin typeface="Cambria Math" panose="02040503050406030204" pitchFamily="18" charset="0"/>
                                </a:rPr>
                                <m:t>1</m:t>
                              </m:r>
                            </m:sub>
                          </m:sSub>
                        </m:den>
                      </m:f>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num>
                        <m:den>
                          <m:r>
                            <a:rPr lang="pt-BR" i="1">
                              <a:latin typeface="Cambria Math" panose="02040503050406030204" pitchFamily="18" charset="0"/>
                            </a:rPr>
                            <m:t>𝜕</m:t>
                          </m:r>
                          <m:acc>
                            <m:accPr>
                              <m:chr m:val="̂"/>
                              <m:ctrlPr>
                                <a:rPr lang="pt-BR" i="1">
                                  <a:latin typeface="Cambria Math" panose="02040503050406030204" pitchFamily="18" charset="0"/>
                                </a:rPr>
                              </m:ctrlPr>
                            </m:accPr>
                            <m:e>
                              <m:r>
                                <a:rPr lang="pt-BR" i="1">
                                  <a:latin typeface="Cambria Math" panose="02040503050406030204" pitchFamily="18" charset="0"/>
                                </a:rPr>
                                <m:t>𝑦</m:t>
                              </m:r>
                            </m:e>
                          </m:acc>
                        </m:den>
                      </m:f>
                      <m:f>
                        <m:fPr>
                          <m:ctrlPr>
                            <a:rPr lang="pt-BR" i="1">
                              <a:latin typeface="Cambria Math" panose="02040503050406030204" pitchFamily="18" charset="0"/>
                            </a:rPr>
                          </m:ctrlPr>
                        </m:fPr>
                        <m:num>
                          <m:r>
                            <a:rPr lang="pt-BR" i="1">
                              <a:latin typeface="Cambria Math" panose="02040503050406030204" pitchFamily="18" charset="0"/>
                            </a:rPr>
                            <m:t>𝜕</m:t>
                          </m:r>
                          <m:acc>
                            <m:accPr>
                              <m:chr m:val="̂"/>
                              <m:ctrlPr>
                                <a:rPr lang="pt-BR" i="1">
                                  <a:latin typeface="Cambria Math" panose="02040503050406030204" pitchFamily="18" charset="0"/>
                                </a:rPr>
                              </m:ctrlPr>
                            </m:accPr>
                            <m:e>
                              <m:r>
                                <a:rPr lang="pt-BR" i="1">
                                  <a:latin typeface="Cambria Math" panose="02040503050406030204" pitchFamily="18" charset="0"/>
                                </a:rPr>
                                <m:t>𝑦</m:t>
                              </m:r>
                            </m:e>
                          </m:acc>
                        </m:num>
                        <m:den>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𝑔</m:t>
                              </m:r>
                            </m:e>
                            <m:sub>
                              <m:r>
                                <a:rPr lang="pt-BR" i="1">
                                  <a:latin typeface="Cambria Math" panose="02040503050406030204" pitchFamily="18" charset="0"/>
                                </a:rPr>
                                <m:t>2</m:t>
                              </m:r>
                            </m:sub>
                          </m:sSub>
                        </m:den>
                      </m:f>
                      <m:f>
                        <m:fPr>
                          <m:ctrlPr>
                            <a:rPr lang="pt-BR" i="1">
                              <a:latin typeface="Cambria Math" panose="02040503050406030204" pitchFamily="18" charset="0"/>
                            </a:rPr>
                          </m:ctrlPr>
                        </m:fPr>
                        <m:num>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𝑔</m:t>
                              </m:r>
                            </m:e>
                            <m:sub>
                              <m:r>
                                <a:rPr lang="pt-BR" i="1">
                                  <a:latin typeface="Cambria Math" panose="02040503050406030204" pitchFamily="18" charset="0"/>
                                </a:rPr>
                                <m:t>2</m:t>
                              </m:r>
                            </m:sub>
                          </m:sSub>
                        </m:num>
                        <m:den>
                          <m:r>
                            <a:rPr lang="pt-BR" i="1">
                              <a:latin typeface="Cambria Math" panose="02040503050406030204" pitchFamily="18" charset="0"/>
                            </a:rPr>
                            <m:t>𝜕</m:t>
                          </m:r>
                          <m:sSub>
                            <m:sSubPr>
                              <m:ctrlPr>
                                <a:rPr lang="pt-BR" i="1">
                                  <a:latin typeface="Cambria Math" panose="02040503050406030204" pitchFamily="18" charset="0"/>
                                </a:rPr>
                              </m:ctrlPr>
                            </m:sSubPr>
                            <m:e>
                              <m:r>
                                <a:rPr lang="pt-BR" b="0" i="1" smtClean="0">
                                  <a:latin typeface="Cambria Math" panose="02040503050406030204" pitchFamily="18" charset="0"/>
                                </a:rPr>
                                <m:t>𝑧</m:t>
                              </m:r>
                            </m:e>
                            <m:sub>
                              <m:r>
                                <a:rPr lang="pt-BR" i="1">
                                  <a:latin typeface="Cambria Math" panose="02040503050406030204" pitchFamily="18" charset="0"/>
                                </a:rPr>
                                <m:t>1</m:t>
                              </m:r>
                            </m:sub>
                          </m:sSub>
                        </m:den>
                      </m:f>
                      <m:f>
                        <m:fPr>
                          <m:ctrlPr>
                            <a:rPr lang="pt-BR" i="1">
                              <a:latin typeface="Cambria Math" panose="02040503050406030204" pitchFamily="18" charset="0"/>
                            </a:rPr>
                          </m:ctrlPr>
                        </m:fPr>
                        <m:num>
                          <m:r>
                            <a:rPr lang="pt-BR" i="1">
                              <a:latin typeface="Cambria Math" panose="02040503050406030204" pitchFamily="18" charset="0"/>
                            </a:rPr>
                            <m:t>𝜕</m:t>
                          </m:r>
                          <m:sSub>
                            <m:sSubPr>
                              <m:ctrlPr>
                                <a:rPr lang="pt-BR" i="1">
                                  <a:latin typeface="Cambria Math" panose="02040503050406030204" pitchFamily="18" charset="0"/>
                                </a:rPr>
                              </m:ctrlPr>
                            </m:sSubPr>
                            <m:e>
                              <m:r>
                                <a:rPr lang="pt-BR" b="0" i="1" smtClean="0">
                                  <a:latin typeface="Cambria Math" panose="02040503050406030204" pitchFamily="18" charset="0"/>
                                </a:rPr>
                                <m:t>𝑧</m:t>
                              </m:r>
                            </m:e>
                            <m:sub>
                              <m:r>
                                <a:rPr lang="pt-BR" i="1">
                                  <a:latin typeface="Cambria Math" panose="02040503050406030204" pitchFamily="18" charset="0"/>
                                </a:rPr>
                                <m:t>1</m:t>
                              </m:r>
                            </m:sub>
                          </m:sSub>
                        </m:num>
                        <m:den>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𝑔</m:t>
                              </m:r>
                            </m:e>
                            <m:sub>
                              <m:r>
                                <a:rPr lang="pt-BR" i="1">
                                  <a:latin typeface="Cambria Math" panose="02040503050406030204" pitchFamily="18" charset="0"/>
                                </a:rPr>
                                <m:t>1</m:t>
                              </m:r>
                            </m:sub>
                          </m:sSub>
                        </m:den>
                      </m:f>
                      <m:f>
                        <m:fPr>
                          <m:ctrlPr>
                            <a:rPr lang="pt-BR" i="1">
                              <a:latin typeface="Cambria Math" panose="02040503050406030204" pitchFamily="18" charset="0"/>
                            </a:rPr>
                          </m:ctrlPr>
                        </m:fPr>
                        <m:num>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𝑔</m:t>
                              </m:r>
                            </m:e>
                            <m:sub>
                              <m:r>
                                <a:rPr lang="pt-BR" i="1">
                                  <a:latin typeface="Cambria Math" panose="02040503050406030204" pitchFamily="18" charset="0"/>
                                </a:rPr>
                                <m:t>1</m:t>
                              </m:r>
                            </m:sub>
                          </m:sSub>
                        </m:num>
                        <m:den>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𝑤</m:t>
                              </m:r>
                            </m:e>
                            <m:sub>
                              <m:r>
                                <a:rPr lang="pt-BR" i="1">
                                  <a:latin typeface="Cambria Math" panose="02040503050406030204" pitchFamily="18" charset="0"/>
                                </a:rPr>
                                <m:t>1</m:t>
                              </m:r>
                            </m:sub>
                          </m:sSub>
                        </m:den>
                      </m:f>
                      <m:r>
                        <a:rPr lang="pt-BR" b="0" i="1" smtClean="0">
                          <a:latin typeface="Cambria Math" panose="02040503050406030204" pitchFamily="18" charset="0"/>
                        </a:rPr>
                        <m:t>.</m:t>
                      </m:r>
                    </m:oMath>
                  </m:oMathPara>
                </a14:m>
                <a:endParaRPr lang="pt-BR" dirty="0"/>
              </a:p>
              <a:p>
                <a:r>
                  <a:rPr lang="pt-BR" dirty="0"/>
                  <a:t>A derivada da função sigmoide é no máximo igual a 0.25.</a:t>
                </a:r>
              </a:p>
              <a:p>
                <a:r>
                  <a:rPr lang="pt-BR" dirty="0"/>
                  <a:t>Assim, por exemplo, a </a:t>
                </a:r>
                <a:r>
                  <a:rPr lang="pt-BR" b="1" i="1" dirty="0">
                    <a:solidFill>
                      <a:srgbClr val="00B050"/>
                    </a:solidFill>
                  </a:rPr>
                  <a:t>primeira camada</a:t>
                </a:r>
                <a:r>
                  <a:rPr lang="pt-BR" dirty="0"/>
                  <a:t> de uma </a:t>
                </a:r>
                <a:r>
                  <a:rPr lang="pt-BR" b="1" i="1" dirty="0">
                    <a:solidFill>
                      <a:srgbClr val="00B050"/>
                    </a:solidFill>
                  </a:rPr>
                  <a:t>rede neural com </a:t>
                </a:r>
                <a14:m>
                  <m:oMath xmlns:m="http://schemas.openxmlformats.org/officeDocument/2006/math">
                    <m:r>
                      <a:rPr lang="pt-BR" b="1" i="1">
                        <a:solidFill>
                          <a:srgbClr val="00B050"/>
                        </a:solidFill>
                        <a:latin typeface="Cambria Math" panose="02040503050406030204" pitchFamily="18" charset="0"/>
                      </a:rPr>
                      <m:t>𝑴</m:t>
                    </m:r>
                  </m:oMath>
                </a14:m>
                <a:r>
                  <a:rPr lang="pt-BR" b="1" i="1" dirty="0">
                    <a:solidFill>
                      <a:srgbClr val="00B050"/>
                    </a:solidFill>
                  </a:rPr>
                  <a:t> camadas</a:t>
                </a:r>
                <a:r>
                  <a:rPr lang="pt-BR" dirty="0"/>
                  <a:t>, terá as derivadas parciais da função de erro em relação aos seus pesos compostas pela </a:t>
                </a:r>
                <a:r>
                  <a:rPr lang="pt-BR" b="1" i="1" dirty="0">
                    <a:solidFill>
                      <a:srgbClr val="00B050"/>
                    </a:solidFill>
                  </a:rPr>
                  <a:t>multiplicação de </a:t>
                </a:r>
                <a14:m>
                  <m:oMath xmlns:m="http://schemas.openxmlformats.org/officeDocument/2006/math">
                    <m:r>
                      <a:rPr lang="pt-BR" b="1" i="1" smtClean="0">
                        <a:solidFill>
                          <a:srgbClr val="00B050"/>
                        </a:solidFill>
                        <a:latin typeface="Cambria Math" panose="02040503050406030204" pitchFamily="18" charset="0"/>
                      </a:rPr>
                      <m:t>𝑴</m:t>
                    </m:r>
                  </m:oMath>
                </a14:m>
                <a:r>
                  <a:rPr lang="pt-BR" b="1" i="1" dirty="0">
                    <a:solidFill>
                      <a:srgbClr val="00B050"/>
                    </a:solidFill>
                  </a:rPr>
                  <a:t> termos no máximo iguais a 0.25</a:t>
                </a:r>
                <a:r>
                  <a:rPr lang="pt-BR" dirty="0"/>
                  <a:t>.</a:t>
                </a:r>
              </a:p>
              <a:p>
                <a:r>
                  <a:rPr lang="pt-BR" dirty="0"/>
                  <a:t>Isso faz com que as </a:t>
                </a:r>
                <a:r>
                  <a:rPr lang="pt-BR" b="1" i="1" dirty="0">
                    <a:solidFill>
                      <a:schemeClr val="accent2"/>
                    </a:solidFill>
                  </a:rPr>
                  <a:t>primeiras camadas aprendam lentamente ou nem aprendam</a:t>
                </a:r>
                <a:r>
                  <a:rPr lang="pt-BR" dirty="0"/>
                  <a:t>, pois têm </a:t>
                </a:r>
                <a:r>
                  <a:rPr lang="pt-BR" b="1" i="1" dirty="0">
                    <a:solidFill>
                      <a:srgbClr val="7030A0"/>
                    </a:solidFill>
                  </a:rPr>
                  <a:t>derivadas muito pequenas</a:t>
                </a:r>
                <a:r>
                  <a:rPr lang="pt-BR" dirty="0"/>
                  <a:t>, </a:t>
                </a:r>
                <a:r>
                  <a:rPr lang="pt-BR" b="1" i="1" dirty="0">
                    <a:solidFill>
                      <a:schemeClr val="accent5"/>
                    </a:solidFill>
                  </a:rPr>
                  <a:t>tendendo a zero</a:t>
                </a:r>
                <a:r>
                  <a:rPr lang="pt-BR" dirty="0"/>
                  <a:t>.</a:t>
                </a:r>
              </a:p>
              <a:p>
                <a:endParaRPr lang="pt-BR" dirty="0"/>
              </a:p>
            </p:txBody>
          </p:sp>
        </mc:Choice>
        <mc:Fallback xmlns="">
          <p:sp>
            <p:nvSpPr>
              <p:cNvPr id="3" name="Espaço Reservado para Conteúdo 2">
                <a:extLst>
                  <a:ext uri="{FF2B5EF4-FFF2-40B4-BE49-F238E27FC236}">
                    <a16:creationId xmlns:a16="http://schemas.microsoft.com/office/drawing/2014/main" xmlns:a14="http://schemas.microsoft.com/office/drawing/2010/main" xmlns="" id="{68DBA540-3B58-4BC7-B375-23ABBBC057D3}"/>
                  </a:ext>
                </a:extLst>
              </p:cNvPr>
              <p:cNvSpPr>
                <a:spLocks noGrp="1" noRot="1" noChangeAspect="1" noMove="1" noResize="1" noEditPoints="1" noAdjustHandles="1" noChangeArrowheads="1" noChangeShapeType="1" noTextEdit="1"/>
              </p:cNvSpPr>
              <p:nvPr>
                <p:ph idx="1"/>
              </p:nvPr>
            </p:nvSpPr>
            <p:spPr>
              <a:xfrm>
                <a:off x="838200" y="1898618"/>
                <a:ext cx="11140439" cy="4959382"/>
              </a:xfrm>
              <a:blipFill rotWithShape="0">
                <a:blip r:embed="rId3"/>
                <a:stretch>
                  <a:fillRect l="-985" r="-1806"/>
                </a:stretch>
              </a:blipFill>
            </p:spPr>
            <p:txBody>
              <a:bodyPr/>
              <a:lstStyle/>
              <a:p>
                <a:r>
                  <a:rPr lang="pt-BR">
                    <a:noFill/>
                  </a:rPr>
                  <a:t> </a:t>
                </a:r>
              </a:p>
            </p:txBody>
          </p:sp>
        </mc:Fallback>
      </mc:AlternateContent>
      <p:sp>
        <p:nvSpPr>
          <p:cNvPr id="15" name="Elipse 14">
            <a:extLst>
              <a:ext uri="{FF2B5EF4-FFF2-40B4-BE49-F238E27FC236}">
                <a16:creationId xmlns="" xmlns:a16="http://schemas.microsoft.com/office/drawing/2014/main" id="{E4EBB7CB-9B70-401A-B744-8CD1F89E3BB9}"/>
              </a:ext>
            </a:extLst>
          </p:cNvPr>
          <p:cNvSpPr/>
          <p:nvPr/>
        </p:nvSpPr>
        <p:spPr>
          <a:xfrm>
            <a:off x="6435850" y="1830822"/>
            <a:ext cx="787909" cy="104953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CaixaDeTexto 17">
            <a:extLst>
              <a:ext uri="{FF2B5EF4-FFF2-40B4-BE49-F238E27FC236}">
                <a16:creationId xmlns="" xmlns:a16="http://schemas.microsoft.com/office/drawing/2014/main" id="{0DE351C4-0752-4411-9A3E-0EEE16B7BAF9}"/>
              </a:ext>
            </a:extLst>
          </p:cNvPr>
          <p:cNvSpPr txBox="1"/>
          <p:nvPr/>
        </p:nvSpPr>
        <p:spPr>
          <a:xfrm>
            <a:off x="8957128" y="744463"/>
            <a:ext cx="3180204" cy="307777"/>
          </a:xfrm>
          <a:prstGeom prst="rect">
            <a:avLst/>
          </a:prstGeom>
          <a:noFill/>
        </p:spPr>
        <p:txBody>
          <a:bodyPr wrap="square" rtlCol="0">
            <a:spAutoFit/>
          </a:bodyPr>
          <a:lstStyle/>
          <a:p>
            <a:pPr algn="ctr"/>
            <a:r>
              <a:rPr lang="en-US" sz="1400" dirty="0" err="1"/>
              <a:t>Derivada</a:t>
            </a:r>
            <a:r>
              <a:rPr lang="en-US" sz="1400" dirty="0"/>
              <a:t> da </a:t>
            </a:r>
            <a:r>
              <a:rPr lang="en-US" sz="1400" dirty="0" err="1"/>
              <a:t>função</a:t>
            </a:r>
            <a:r>
              <a:rPr lang="en-US" sz="1400" dirty="0"/>
              <a:t> de </a:t>
            </a:r>
            <a:r>
              <a:rPr lang="en-US" sz="1400" dirty="0" err="1"/>
              <a:t>ativação</a:t>
            </a:r>
            <a:r>
              <a:rPr lang="en-US" sz="1400" dirty="0"/>
              <a:t> </a:t>
            </a:r>
            <a:r>
              <a:rPr lang="en-US" sz="1400" dirty="0" err="1"/>
              <a:t>logística</a:t>
            </a:r>
            <a:endParaRPr lang="en-US" sz="1400" dirty="0"/>
          </a:p>
        </p:txBody>
      </p:sp>
      <p:cxnSp>
        <p:nvCxnSpPr>
          <p:cNvPr id="20" name="Conector de Seta Reta 19">
            <a:extLst>
              <a:ext uri="{FF2B5EF4-FFF2-40B4-BE49-F238E27FC236}">
                <a16:creationId xmlns="" xmlns:a16="http://schemas.microsoft.com/office/drawing/2014/main" id="{938A7AF6-E11B-41A9-AA12-497491ADD98E}"/>
              </a:ext>
            </a:extLst>
          </p:cNvPr>
          <p:cNvCxnSpPr>
            <a:cxnSpLocks/>
            <a:endCxn id="26" idx="1"/>
          </p:cNvCxnSpPr>
          <p:nvPr/>
        </p:nvCxnSpPr>
        <p:spPr>
          <a:xfrm flipV="1">
            <a:off x="6227064" y="2310629"/>
            <a:ext cx="2492319" cy="5819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Conector de Seta Reta 21">
            <a:extLst>
              <a:ext uri="{FF2B5EF4-FFF2-40B4-BE49-F238E27FC236}">
                <a16:creationId xmlns="" xmlns:a16="http://schemas.microsoft.com/office/drawing/2014/main" id="{E10310FC-5CF6-4BC7-A656-570DA30A65D9}"/>
              </a:ext>
            </a:extLst>
          </p:cNvPr>
          <p:cNvCxnSpPr>
            <a:cxnSpLocks/>
            <a:stCxn id="12" idx="0"/>
            <a:endCxn id="26" idx="1"/>
          </p:cNvCxnSpPr>
          <p:nvPr/>
        </p:nvCxnSpPr>
        <p:spPr>
          <a:xfrm flipV="1">
            <a:off x="7471582" y="2310629"/>
            <a:ext cx="1247801" cy="5636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Conector de Seta Reta 23">
            <a:extLst>
              <a:ext uri="{FF2B5EF4-FFF2-40B4-BE49-F238E27FC236}">
                <a16:creationId xmlns="" xmlns:a16="http://schemas.microsoft.com/office/drawing/2014/main" id="{3FE3BC92-DCED-4F47-B961-CD529C513E92}"/>
              </a:ext>
            </a:extLst>
          </p:cNvPr>
          <p:cNvCxnSpPr>
            <a:cxnSpLocks/>
            <a:stCxn id="15" idx="0"/>
            <a:endCxn id="26" idx="1"/>
          </p:cNvCxnSpPr>
          <p:nvPr/>
        </p:nvCxnSpPr>
        <p:spPr>
          <a:xfrm>
            <a:off x="6829805" y="1830822"/>
            <a:ext cx="1889578" cy="4798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6" name="Imagem 25">
            <a:extLst>
              <a:ext uri="{FF2B5EF4-FFF2-40B4-BE49-F238E27FC236}">
                <a16:creationId xmlns="" xmlns:a16="http://schemas.microsoft.com/office/drawing/2014/main" id="{63AECB77-C03B-47D6-9FCF-1CB34C247480}"/>
              </a:ext>
            </a:extLst>
          </p:cNvPr>
          <p:cNvPicPr>
            <a:picLocks noChangeAspect="1"/>
          </p:cNvPicPr>
          <p:nvPr/>
        </p:nvPicPr>
        <p:blipFill rotWithShape="1">
          <a:blip r:embed="rId4"/>
          <a:srcRect l="2206" r="8436"/>
          <a:stretch/>
        </p:blipFill>
        <p:spPr>
          <a:xfrm>
            <a:off x="8719383" y="876243"/>
            <a:ext cx="3417948" cy="2868771"/>
          </a:xfrm>
          <a:prstGeom prst="rect">
            <a:avLst/>
          </a:prstGeom>
        </p:spPr>
      </p:pic>
      <p:sp>
        <p:nvSpPr>
          <p:cNvPr id="11" name="Elipse 10">
            <a:extLst>
              <a:ext uri="{FF2B5EF4-FFF2-40B4-BE49-F238E27FC236}">
                <a16:creationId xmlns="" xmlns:a16="http://schemas.microsoft.com/office/drawing/2014/main" id="{93F4B882-25A1-3C0A-BADE-364176B67E38}"/>
              </a:ext>
            </a:extLst>
          </p:cNvPr>
          <p:cNvSpPr/>
          <p:nvPr/>
        </p:nvSpPr>
        <p:spPr>
          <a:xfrm>
            <a:off x="5807933" y="2892553"/>
            <a:ext cx="787909" cy="104953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Elipse 11">
            <a:extLst>
              <a:ext uri="{FF2B5EF4-FFF2-40B4-BE49-F238E27FC236}">
                <a16:creationId xmlns="" xmlns:a16="http://schemas.microsoft.com/office/drawing/2014/main" id="{A6049913-C980-99D8-94B6-46E929287851}"/>
              </a:ext>
            </a:extLst>
          </p:cNvPr>
          <p:cNvSpPr/>
          <p:nvPr/>
        </p:nvSpPr>
        <p:spPr>
          <a:xfrm>
            <a:off x="7077627" y="2874265"/>
            <a:ext cx="787909" cy="104953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8519191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 xmlns:a16="http://schemas.microsoft.com/office/drawing/2014/main" id="{1F707D88-35FE-5C70-B670-7724F07963B8}"/>
              </a:ext>
            </a:extLst>
          </p:cNvPr>
          <p:cNvSpPr>
            <a:spLocks noGrp="1"/>
          </p:cNvSpPr>
          <p:nvPr>
            <p:ph idx="1"/>
          </p:nvPr>
        </p:nvSpPr>
        <p:spPr>
          <a:xfrm>
            <a:off x="641838" y="2682925"/>
            <a:ext cx="10908323" cy="1492149"/>
          </a:xfrm>
        </p:spPr>
        <p:txBody>
          <a:bodyPr>
            <a:normAutofit/>
          </a:bodyPr>
          <a:lstStyle/>
          <a:p>
            <a:pPr marL="0" indent="0" algn="ctr">
              <a:buNone/>
            </a:pPr>
            <a:r>
              <a:rPr lang="pt-BR" sz="4800" b="1" i="1" dirty="0"/>
              <a:t>Como mitigar esse problema?</a:t>
            </a:r>
          </a:p>
        </p:txBody>
      </p:sp>
    </p:spTree>
    <p:extLst>
      <p:ext uri="{BB962C8B-B14F-4D97-AF65-F5344CB8AC3E}">
        <p14:creationId xmlns:p14="http://schemas.microsoft.com/office/powerpoint/2010/main" val="39954945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5CCCA311-66EE-354C-C200-CCC00EDBCF09}"/>
              </a:ext>
            </a:extLst>
          </p:cNvPr>
          <p:cNvSpPr>
            <a:spLocks noGrp="1"/>
          </p:cNvSpPr>
          <p:nvPr>
            <p:ph type="title"/>
          </p:nvPr>
        </p:nvSpPr>
        <p:spPr/>
        <p:txBody>
          <a:bodyPr/>
          <a:lstStyle/>
          <a:p>
            <a:r>
              <a:rPr lang="pt-BR" dirty="0"/>
              <a:t>Função de ativação retificadora</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 xmlns:a16="http://schemas.microsoft.com/office/drawing/2014/main" id="{98299B2A-6128-9D83-D88E-42F9464E8818}"/>
                  </a:ext>
                </a:extLst>
              </p:cNvPr>
              <p:cNvSpPr>
                <a:spLocks noGrp="1"/>
              </p:cNvSpPr>
              <p:nvPr>
                <p:ph idx="1"/>
              </p:nvPr>
            </p:nvSpPr>
            <p:spPr>
              <a:xfrm>
                <a:off x="5154803" y="1825624"/>
                <a:ext cx="6873073" cy="5032375"/>
              </a:xfrm>
            </p:spPr>
            <p:txBody>
              <a:bodyPr>
                <a:normAutofit/>
              </a:bodyPr>
              <a:lstStyle/>
              <a:p>
                <a:r>
                  <a:rPr lang="pt-BR" dirty="0"/>
                  <a:t>Com o surgimento das </a:t>
                </a:r>
                <a:r>
                  <a:rPr lang="pt-BR" b="1" i="1" dirty="0">
                    <a:solidFill>
                      <a:srgbClr val="00B050"/>
                    </a:solidFill>
                  </a:rPr>
                  <a:t>redes neurais profundas</a:t>
                </a:r>
                <a:r>
                  <a:rPr lang="pt-BR" dirty="0"/>
                  <a:t>, e, consequentemente, do problema do </a:t>
                </a:r>
                <a:r>
                  <a:rPr lang="pt-BR" b="1" i="1" dirty="0">
                    <a:solidFill>
                      <a:srgbClr val="7030A0"/>
                    </a:solidFill>
                  </a:rPr>
                  <a:t>desaparecimento do gradiente</a:t>
                </a:r>
                <a:r>
                  <a:rPr lang="pt-BR" dirty="0"/>
                  <a:t>, uma outra função de ativação, conhecida como </a:t>
                </a:r>
                <a:r>
                  <a:rPr lang="pt-BR" b="1" i="1" dirty="0" err="1">
                    <a:solidFill>
                      <a:schemeClr val="tx1"/>
                    </a:solidFill>
                  </a:rPr>
                  <a:t>Rectified</a:t>
                </a:r>
                <a:r>
                  <a:rPr lang="pt-BR" b="1" i="1" dirty="0">
                    <a:solidFill>
                      <a:schemeClr val="tx1"/>
                    </a:solidFill>
                  </a:rPr>
                  <a:t> Linear Unit </a:t>
                </a:r>
                <a:r>
                  <a:rPr lang="pt-BR" dirty="0">
                    <a:solidFill>
                      <a:schemeClr val="tx1"/>
                    </a:solidFill>
                  </a:rPr>
                  <a:t>(</a:t>
                </a:r>
                <a:r>
                  <a:rPr lang="pt-BR" dirty="0" err="1">
                    <a:solidFill>
                      <a:schemeClr val="tx1"/>
                    </a:solidFill>
                  </a:rPr>
                  <a:t>ReLU</a:t>
                </a:r>
                <a:r>
                  <a:rPr lang="pt-BR" dirty="0">
                    <a:solidFill>
                      <a:schemeClr val="tx1"/>
                    </a:solidFill>
                  </a:rPr>
                  <a:t>)</a:t>
                </a:r>
                <a:r>
                  <a:rPr lang="pt-BR" dirty="0"/>
                  <a:t>, passou a ser a bastante utilizada.</a:t>
                </a:r>
              </a:p>
              <a:p>
                <a:r>
                  <a:rPr lang="pt-BR" dirty="0">
                    <a:solidFill>
                      <a:schemeClr val="tx1"/>
                    </a:solidFill>
                  </a:rPr>
                  <a:t>É também uma </a:t>
                </a:r>
                <a:r>
                  <a:rPr lang="pt-BR" b="1" i="1" dirty="0">
                    <a:solidFill>
                      <a:schemeClr val="tx1"/>
                    </a:solidFill>
                  </a:rPr>
                  <a:t>função não-linear </a:t>
                </a:r>
                <a:r>
                  <a:rPr lang="pt-BR" dirty="0">
                    <a:solidFill>
                      <a:schemeClr val="tx1"/>
                    </a:solidFill>
                  </a:rPr>
                  <a:t>onde sua saída é igual 0 quando </a:t>
                </a:r>
                <a14:m>
                  <m:oMath xmlns:m="http://schemas.openxmlformats.org/officeDocument/2006/math">
                    <m:r>
                      <a:rPr lang="pt-BR" i="1">
                        <a:solidFill>
                          <a:schemeClr val="tx1"/>
                        </a:solidFill>
                        <a:latin typeface="Cambria Math" panose="02040503050406030204" pitchFamily="18" charset="0"/>
                      </a:rPr>
                      <m:t>𝑔</m:t>
                    </m:r>
                    <m:d>
                      <m:dPr>
                        <m:ctrlPr>
                          <a:rPr lang="pt-BR" i="1">
                            <a:solidFill>
                              <a:schemeClr val="tx1"/>
                            </a:solidFill>
                            <a:latin typeface="Cambria Math" panose="02040503050406030204" pitchFamily="18" charset="0"/>
                          </a:rPr>
                        </m:ctrlPr>
                      </m:dPr>
                      <m:e>
                        <m:r>
                          <a:rPr lang="pt-BR" b="1" i="1">
                            <a:solidFill>
                              <a:schemeClr val="tx1"/>
                            </a:solidFill>
                            <a:latin typeface="Cambria Math" panose="02040503050406030204" pitchFamily="18" charset="0"/>
                          </a:rPr>
                          <m:t>𝒙</m:t>
                        </m:r>
                      </m:e>
                    </m:d>
                    <m:r>
                      <a:rPr lang="pt-BR" b="0" i="1" smtClean="0">
                        <a:solidFill>
                          <a:schemeClr val="tx1"/>
                        </a:solidFill>
                        <a:latin typeface="Cambria Math" panose="02040503050406030204" pitchFamily="18" charset="0"/>
                      </a:rPr>
                      <m:t>≤0</m:t>
                    </m:r>
                  </m:oMath>
                </a14:m>
                <a:r>
                  <a:rPr lang="pt-BR" dirty="0">
                    <a:solidFill>
                      <a:schemeClr val="tx1"/>
                    </a:solidFill>
                  </a:rPr>
                  <a:t> e o próprio </a:t>
                </a:r>
                <a14:m>
                  <m:oMath xmlns:m="http://schemas.openxmlformats.org/officeDocument/2006/math">
                    <m:r>
                      <a:rPr lang="pt-BR" i="1">
                        <a:solidFill>
                          <a:schemeClr val="tx1"/>
                        </a:solidFill>
                        <a:latin typeface="Cambria Math" panose="02040503050406030204" pitchFamily="18" charset="0"/>
                      </a:rPr>
                      <m:t>𝑔</m:t>
                    </m:r>
                    <m:r>
                      <a:rPr lang="pt-BR" i="1">
                        <a:solidFill>
                          <a:schemeClr val="tx1"/>
                        </a:solidFill>
                        <a:latin typeface="Cambria Math" panose="02040503050406030204" pitchFamily="18" charset="0"/>
                      </a:rPr>
                      <m:t>(</m:t>
                    </m:r>
                    <m:r>
                      <a:rPr lang="pt-BR" b="1" i="1">
                        <a:solidFill>
                          <a:schemeClr val="tx1"/>
                        </a:solidFill>
                        <a:latin typeface="Cambria Math" panose="02040503050406030204" pitchFamily="18" charset="0"/>
                      </a:rPr>
                      <m:t>𝒙</m:t>
                    </m:r>
                    <m:r>
                      <a:rPr lang="pt-BR" i="1">
                        <a:solidFill>
                          <a:schemeClr val="tx1"/>
                        </a:solidFill>
                        <a:latin typeface="Cambria Math" panose="02040503050406030204" pitchFamily="18" charset="0"/>
                      </a:rPr>
                      <m:t>)</m:t>
                    </m:r>
                  </m:oMath>
                </a14:m>
                <a:r>
                  <a:rPr lang="pt-BR" dirty="0">
                    <a:solidFill>
                      <a:schemeClr val="tx1"/>
                    </a:solidFill>
                  </a:rPr>
                  <a:t> quando </a:t>
                </a:r>
                <a14:m>
                  <m:oMath xmlns:m="http://schemas.openxmlformats.org/officeDocument/2006/math">
                    <m:r>
                      <a:rPr lang="pt-BR" i="1">
                        <a:solidFill>
                          <a:schemeClr val="tx1"/>
                        </a:solidFill>
                        <a:latin typeface="Cambria Math" panose="02040503050406030204" pitchFamily="18" charset="0"/>
                      </a:rPr>
                      <m:t>𝑔</m:t>
                    </m:r>
                    <m:d>
                      <m:dPr>
                        <m:ctrlPr>
                          <a:rPr lang="pt-BR" i="1">
                            <a:solidFill>
                              <a:schemeClr val="tx1"/>
                            </a:solidFill>
                            <a:latin typeface="Cambria Math" panose="02040503050406030204" pitchFamily="18" charset="0"/>
                          </a:rPr>
                        </m:ctrlPr>
                      </m:dPr>
                      <m:e>
                        <m:r>
                          <a:rPr lang="pt-BR" b="1" i="1">
                            <a:solidFill>
                              <a:schemeClr val="tx1"/>
                            </a:solidFill>
                            <a:latin typeface="Cambria Math" panose="02040503050406030204" pitchFamily="18" charset="0"/>
                          </a:rPr>
                          <m:t>𝒙</m:t>
                        </m:r>
                      </m:e>
                    </m:d>
                    <m:r>
                      <a:rPr lang="pt-BR" b="0" i="1" smtClean="0">
                        <a:solidFill>
                          <a:schemeClr val="tx1"/>
                        </a:solidFill>
                        <a:latin typeface="Cambria Math" panose="02040503050406030204" pitchFamily="18" charset="0"/>
                      </a:rPr>
                      <m:t>&gt;0</m:t>
                    </m:r>
                  </m:oMath>
                </a14:m>
                <a:r>
                  <a:rPr lang="pt-BR" dirty="0">
                    <a:solidFill>
                      <a:schemeClr val="tx1"/>
                    </a:solidFill>
                  </a:rPr>
                  <a:t>.</a:t>
                </a:r>
              </a:p>
              <a:p>
                <a:r>
                  <a:rPr lang="pt-BR" dirty="0">
                    <a:solidFill>
                      <a:schemeClr val="tx1"/>
                    </a:solidFill>
                  </a:rPr>
                  <a:t>É</a:t>
                </a:r>
                <a:r>
                  <a:rPr lang="pt-BR" b="0" i="0" dirty="0">
                    <a:solidFill>
                      <a:schemeClr val="tx1"/>
                    </a:solidFill>
                    <a:effectLst/>
                  </a:rPr>
                  <a:t> uma das funções mais amplamente utilizadas em redes neurais profundas</a:t>
                </a:r>
                <a:r>
                  <a:rPr lang="pt-BR" dirty="0">
                    <a:solidFill>
                      <a:schemeClr val="tx1"/>
                    </a:solidFill>
                  </a:rPr>
                  <a:t>.</a:t>
                </a:r>
              </a:p>
            </p:txBody>
          </p:sp>
        </mc:Choice>
        <mc:Fallback xmlns="">
          <p:sp>
            <p:nvSpPr>
              <p:cNvPr id="3" name="Espaço Reservado para Conteúdo 2">
                <a:extLst>
                  <a:ext uri="{FF2B5EF4-FFF2-40B4-BE49-F238E27FC236}">
                    <a16:creationId xmlns:a16="http://schemas.microsoft.com/office/drawing/2014/main" id="{98299B2A-6128-9D83-D88E-42F9464E8818}"/>
                  </a:ext>
                </a:extLst>
              </p:cNvPr>
              <p:cNvSpPr>
                <a:spLocks noGrp="1" noRot="1" noChangeAspect="1" noMove="1" noResize="1" noEditPoints="1" noAdjustHandles="1" noChangeArrowheads="1" noChangeShapeType="1" noTextEdit="1"/>
              </p:cNvSpPr>
              <p:nvPr>
                <p:ph idx="1"/>
              </p:nvPr>
            </p:nvSpPr>
            <p:spPr>
              <a:xfrm>
                <a:off x="5154803" y="1825624"/>
                <a:ext cx="6873073" cy="5032375"/>
              </a:xfrm>
              <a:blipFill>
                <a:blip r:embed="rId3"/>
                <a:stretch>
                  <a:fillRect l="-1597" t="-1937" r="-1597"/>
                </a:stretch>
              </a:blipFill>
            </p:spPr>
            <p:txBody>
              <a:bodyPr/>
              <a:lstStyle/>
              <a:p>
                <a:r>
                  <a:rPr lang="pt-BR">
                    <a:noFill/>
                  </a:rPr>
                  <a:t> </a:t>
                </a:r>
              </a:p>
            </p:txBody>
          </p:sp>
        </mc:Fallback>
      </mc:AlternateContent>
      <p:grpSp>
        <p:nvGrpSpPr>
          <p:cNvPr id="4" name="Agrupar 3">
            <a:extLst>
              <a:ext uri="{FF2B5EF4-FFF2-40B4-BE49-F238E27FC236}">
                <a16:creationId xmlns="" xmlns:a16="http://schemas.microsoft.com/office/drawing/2014/main" id="{3C578F58-6A89-FBA0-2705-1E663273F189}"/>
              </a:ext>
            </a:extLst>
          </p:cNvPr>
          <p:cNvGrpSpPr/>
          <p:nvPr/>
        </p:nvGrpSpPr>
        <p:grpSpPr>
          <a:xfrm>
            <a:off x="723477" y="2390249"/>
            <a:ext cx="3968359" cy="3472872"/>
            <a:chOff x="1115363" y="2400298"/>
            <a:chExt cx="3968359" cy="3472872"/>
          </a:xfrm>
        </p:grpSpPr>
        <p:pic>
          <p:nvPicPr>
            <p:cNvPr id="5" name="Imagem 4">
              <a:extLst>
                <a:ext uri="{FF2B5EF4-FFF2-40B4-BE49-F238E27FC236}">
                  <a16:creationId xmlns="" xmlns:a16="http://schemas.microsoft.com/office/drawing/2014/main" id="{EE48010C-60E1-A3D9-6322-51F40770A40D}"/>
                </a:ext>
              </a:extLst>
            </p:cNvPr>
            <p:cNvPicPr>
              <a:picLocks noChangeAspect="1"/>
            </p:cNvPicPr>
            <p:nvPr/>
          </p:nvPicPr>
          <p:blipFill rotWithShape="1">
            <a:blip r:embed="rId4"/>
            <a:srcRect l="5002" t="6467" r="8442" b="1020"/>
            <a:stretch/>
          </p:blipFill>
          <p:spPr>
            <a:xfrm>
              <a:off x="1299732" y="2400298"/>
              <a:ext cx="3345850" cy="2682043"/>
            </a:xfrm>
            <a:prstGeom prst="rect">
              <a:avLst/>
            </a:prstGeom>
          </p:spPr>
        </p:pic>
        <mc:AlternateContent xmlns:mc="http://schemas.openxmlformats.org/markup-compatibility/2006" xmlns:a14="http://schemas.microsoft.com/office/drawing/2010/main">
          <mc:Choice Requires="a14">
            <p:sp>
              <p:nvSpPr>
                <p:cNvPr id="6" name="CaixaDeTexto 5">
                  <a:extLst>
                    <a:ext uri="{FF2B5EF4-FFF2-40B4-BE49-F238E27FC236}">
                      <a16:creationId xmlns="" xmlns:a16="http://schemas.microsoft.com/office/drawing/2014/main" id="{C7425866-D58A-05FA-F0E5-6358ECBB0655}"/>
                    </a:ext>
                  </a:extLst>
                </p:cNvPr>
                <p:cNvSpPr txBox="1"/>
                <p:nvPr/>
              </p:nvSpPr>
              <p:spPr>
                <a:xfrm>
                  <a:off x="1142860" y="5411505"/>
                  <a:ext cx="3940862"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pt-BR" sz="2400" i="1" smtClean="0">
                                <a:latin typeface="Cambria Math" panose="02040503050406030204" pitchFamily="18" charset="0"/>
                              </a:rPr>
                            </m:ctrlPr>
                          </m:accPr>
                          <m:e>
                            <m:r>
                              <a:rPr lang="pt-BR" sz="2400" b="0" i="1" smtClean="0">
                                <a:latin typeface="Cambria Math" panose="02040503050406030204" pitchFamily="18" charset="0"/>
                              </a:rPr>
                              <m:t>𝑦</m:t>
                            </m:r>
                          </m:e>
                        </m:acc>
                        <m:r>
                          <a:rPr lang="pt-BR" sz="2400" i="1">
                            <a:latin typeface="Cambria Math" panose="02040503050406030204" pitchFamily="18" charset="0"/>
                          </a:rPr>
                          <m:t>=</m:t>
                        </m:r>
                        <m:r>
                          <a:rPr lang="pt-BR" sz="2400" i="1">
                            <a:latin typeface="Cambria Math" panose="02040503050406030204" pitchFamily="18" charset="0"/>
                          </a:rPr>
                          <m:t>𝑓</m:t>
                        </m:r>
                        <m:d>
                          <m:dPr>
                            <m:ctrlPr>
                              <a:rPr lang="pt-BR" sz="2400" i="1">
                                <a:latin typeface="Cambria Math" panose="02040503050406030204" pitchFamily="18" charset="0"/>
                              </a:rPr>
                            </m:ctrlPr>
                          </m:dPr>
                          <m:e>
                            <m:r>
                              <a:rPr lang="pt-BR" sz="2400" b="0" i="1" smtClean="0">
                                <a:latin typeface="Cambria Math" panose="02040503050406030204" pitchFamily="18" charset="0"/>
                              </a:rPr>
                              <m:t>𝑔</m:t>
                            </m:r>
                            <m:r>
                              <a:rPr lang="pt-BR" sz="2400" b="0" i="1" smtClean="0">
                                <a:latin typeface="Cambria Math" panose="02040503050406030204" pitchFamily="18" charset="0"/>
                              </a:rPr>
                              <m:t>(</m:t>
                            </m:r>
                            <m:r>
                              <a:rPr lang="pt-BR" sz="2400" b="1" i="1" smtClean="0">
                                <a:latin typeface="Cambria Math" panose="02040503050406030204" pitchFamily="18" charset="0"/>
                              </a:rPr>
                              <m:t>𝒙</m:t>
                            </m:r>
                            <m:r>
                              <a:rPr lang="pt-BR" sz="2400" b="0" i="1" smtClean="0">
                                <a:latin typeface="Cambria Math" panose="02040503050406030204" pitchFamily="18" charset="0"/>
                              </a:rPr>
                              <m:t>)</m:t>
                            </m:r>
                          </m:e>
                        </m:d>
                        <m:r>
                          <a:rPr lang="pt-BR" sz="2400" i="1">
                            <a:latin typeface="Cambria Math" panose="02040503050406030204" pitchFamily="18" charset="0"/>
                          </a:rPr>
                          <m:t>=</m:t>
                        </m:r>
                        <m:r>
                          <m:rPr>
                            <m:sty m:val="p"/>
                          </m:rPr>
                          <a:rPr lang="pt-BR" sz="2400">
                            <a:latin typeface="Cambria Math" panose="02040503050406030204" pitchFamily="18" charset="0"/>
                          </a:rPr>
                          <m:t>max</m:t>
                        </m:r>
                        <m:d>
                          <m:dPr>
                            <m:ctrlPr>
                              <a:rPr lang="pt-BR" sz="2400" i="1">
                                <a:latin typeface="Cambria Math" panose="02040503050406030204" pitchFamily="18" charset="0"/>
                              </a:rPr>
                            </m:ctrlPr>
                          </m:dPr>
                          <m:e>
                            <m:r>
                              <a:rPr lang="pt-BR" sz="2400" i="1">
                                <a:latin typeface="Cambria Math" panose="02040503050406030204" pitchFamily="18" charset="0"/>
                              </a:rPr>
                              <m:t>0,</m:t>
                            </m:r>
                            <m:r>
                              <a:rPr lang="pt-BR" sz="2400" i="1">
                                <a:latin typeface="Cambria Math" panose="02040503050406030204" pitchFamily="18" charset="0"/>
                              </a:rPr>
                              <m:t>𝑔</m:t>
                            </m:r>
                            <m:r>
                              <a:rPr lang="pt-BR" sz="2400" i="1">
                                <a:latin typeface="Cambria Math" panose="02040503050406030204" pitchFamily="18" charset="0"/>
                              </a:rPr>
                              <m:t>(</m:t>
                            </m:r>
                            <m:r>
                              <a:rPr lang="pt-BR" sz="2400" b="1" i="1">
                                <a:latin typeface="Cambria Math" panose="02040503050406030204" pitchFamily="18" charset="0"/>
                              </a:rPr>
                              <m:t>𝒙</m:t>
                            </m:r>
                            <m:r>
                              <a:rPr lang="pt-BR" sz="2400" i="1">
                                <a:latin typeface="Cambria Math" panose="02040503050406030204" pitchFamily="18" charset="0"/>
                              </a:rPr>
                              <m:t>)</m:t>
                            </m:r>
                          </m:e>
                        </m:d>
                      </m:oMath>
                    </m:oMathPara>
                  </a14:m>
                  <a:endParaRPr lang="pt-BR" sz="2400" dirty="0"/>
                </a:p>
              </p:txBody>
            </p:sp>
          </mc:Choice>
          <mc:Fallback xmlns="">
            <p:sp>
              <p:nvSpPr>
                <p:cNvPr id="6" name="CaixaDeTexto 5">
                  <a:extLst>
                    <a:ext uri="{FF2B5EF4-FFF2-40B4-BE49-F238E27FC236}">
                      <a16:creationId xmlns:a16="http://schemas.microsoft.com/office/drawing/2014/main" id="{C7425866-D58A-05FA-F0E5-6358ECBB0655}"/>
                    </a:ext>
                  </a:extLst>
                </p:cNvPr>
                <p:cNvSpPr txBox="1">
                  <a:spLocks noRot="1" noChangeAspect="1" noMove="1" noResize="1" noEditPoints="1" noAdjustHandles="1" noChangeArrowheads="1" noChangeShapeType="1" noTextEdit="1"/>
                </p:cNvSpPr>
                <p:nvPr/>
              </p:nvSpPr>
              <p:spPr>
                <a:xfrm>
                  <a:off x="1142860" y="5411505"/>
                  <a:ext cx="3940862" cy="461665"/>
                </a:xfrm>
                <a:prstGeom prst="rect">
                  <a:avLst/>
                </a:prstGeom>
                <a:blipFill>
                  <a:blip r:embed="rId5"/>
                  <a:stretch>
                    <a:fillRect t="-3947" b="-17105"/>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 name="CaixaDeTexto 6">
                  <a:extLst>
                    <a:ext uri="{FF2B5EF4-FFF2-40B4-BE49-F238E27FC236}">
                      <a16:creationId xmlns="" xmlns:a16="http://schemas.microsoft.com/office/drawing/2014/main" id="{CDC42720-BF1E-F028-3274-537BB07178B8}"/>
                    </a:ext>
                  </a:extLst>
                </p:cNvPr>
                <p:cNvSpPr txBox="1"/>
                <p:nvPr/>
              </p:nvSpPr>
              <p:spPr>
                <a:xfrm>
                  <a:off x="2597098" y="4928452"/>
                  <a:ext cx="1032387" cy="307777"/>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
                          <a:rPr lang="pt-BR" sz="1400" i="1">
                            <a:latin typeface="Cambria Math" panose="02040503050406030204" pitchFamily="18" charset="0"/>
                          </a:rPr>
                          <m:t>𝑔</m:t>
                        </m:r>
                        <m:r>
                          <a:rPr lang="pt-BR" sz="1400" i="1">
                            <a:latin typeface="Cambria Math" panose="02040503050406030204" pitchFamily="18" charset="0"/>
                          </a:rPr>
                          <m:t>(</m:t>
                        </m:r>
                        <m:r>
                          <a:rPr lang="pt-BR" sz="1400" b="1" i="1">
                            <a:latin typeface="Cambria Math" panose="02040503050406030204" pitchFamily="18" charset="0"/>
                          </a:rPr>
                          <m:t>𝒙</m:t>
                        </m:r>
                        <m:r>
                          <a:rPr lang="pt-BR" sz="1400" i="1">
                            <a:latin typeface="Cambria Math" panose="02040503050406030204" pitchFamily="18" charset="0"/>
                          </a:rPr>
                          <m:t>)</m:t>
                        </m:r>
                      </m:oMath>
                    </m:oMathPara>
                  </a14:m>
                  <a:endParaRPr lang="pt-BR" sz="1400" dirty="0"/>
                </a:p>
              </p:txBody>
            </p:sp>
          </mc:Choice>
          <mc:Fallback xmlns="">
            <p:sp>
              <p:nvSpPr>
                <p:cNvPr id="7" name="CaixaDeTexto 6">
                  <a:extLst>
                    <a:ext uri="{FF2B5EF4-FFF2-40B4-BE49-F238E27FC236}">
                      <a16:creationId xmlns:a16="http://schemas.microsoft.com/office/drawing/2014/main" id="{CDC42720-BF1E-F028-3274-537BB07178B8}"/>
                    </a:ext>
                  </a:extLst>
                </p:cNvPr>
                <p:cNvSpPr txBox="1">
                  <a:spLocks noRot="1" noChangeAspect="1" noMove="1" noResize="1" noEditPoints="1" noAdjustHandles="1" noChangeArrowheads="1" noChangeShapeType="1" noTextEdit="1"/>
                </p:cNvSpPr>
                <p:nvPr/>
              </p:nvSpPr>
              <p:spPr>
                <a:xfrm>
                  <a:off x="2597098" y="4928452"/>
                  <a:ext cx="1032387" cy="307777"/>
                </a:xfrm>
                <a:prstGeom prst="rect">
                  <a:avLst/>
                </a:prstGeom>
                <a:blipFill>
                  <a:blip r:embed="rId6"/>
                  <a:stretch>
                    <a:fillRect b="-8000"/>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8" name="CaixaDeTexto 7">
                  <a:extLst>
                    <a:ext uri="{FF2B5EF4-FFF2-40B4-BE49-F238E27FC236}">
                      <a16:creationId xmlns="" xmlns:a16="http://schemas.microsoft.com/office/drawing/2014/main" id="{0DF71D57-88CC-D41A-98C9-F5950AD2D133}"/>
                    </a:ext>
                  </a:extLst>
                </p:cNvPr>
                <p:cNvSpPr txBox="1"/>
                <p:nvPr/>
              </p:nvSpPr>
              <p:spPr>
                <a:xfrm rot="16200000">
                  <a:off x="753058" y="3449303"/>
                  <a:ext cx="1032387" cy="307777"/>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
                          <a:rPr lang="pt-BR" sz="1400" i="1" smtClean="0">
                            <a:latin typeface="Cambria Math" panose="02040503050406030204" pitchFamily="18" charset="0"/>
                          </a:rPr>
                          <m:t>𝑓</m:t>
                        </m:r>
                        <m:d>
                          <m:dPr>
                            <m:ctrlPr>
                              <a:rPr lang="pt-BR" sz="1400" i="1">
                                <a:latin typeface="Cambria Math" panose="02040503050406030204" pitchFamily="18" charset="0"/>
                              </a:rPr>
                            </m:ctrlPr>
                          </m:dPr>
                          <m:e>
                            <m:r>
                              <a:rPr lang="pt-BR" sz="1400" b="0" i="1" smtClean="0">
                                <a:latin typeface="Cambria Math" panose="02040503050406030204" pitchFamily="18" charset="0"/>
                              </a:rPr>
                              <m:t>𝑔</m:t>
                            </m:r>
                            <m:r>
                              <a:rPr lang="pt-BR" sz="1400" b="0" i="1" smtClean="0">
                                <a:latin typeface="Cambria Math" panose="02040503050406030204" pitchFamily="18" charset="0"/>
                              </a:rPr>
                              <m:t>(</m:t>
                            </m:r>
                            <m:r>
                              <a:rPr lang="pt-BR" sz="1400" b="1" i="1" smtClean="0">
                                <a:latin typeface="Cambria Math" panose="02040503050406030204" pitchFamily="18" charset="0"/>
                              </a:rPr>
                              <m:t>𝒙</m:t>
                            </m:r>
                            <m:r>
                              <a:rPr lang="pt-BR" sz="1400" b="0" i="1" smtClean="0">
                                <a:latin typeface="Cambria Math" panose="02040503050406030204" pitchFamily="18" charset="0"/>
                              </a:rPr>
                              <m:t>)</m:t>
                            </m:r>
                          </m:e>
                        </m:d>
                      </m:oMath>
                    </m:oMathPara>
                  </a14:m>
                  <a:endParaRPr lang="pt-BR" sz="1400" dirty="0"/>
                </a:p>
              </p:txBody>
            </p:sp>
          </mc:Choice>
          <mc:Fallback xmlns="">
            <p:sp>
              <p:nvSpPr>
                <p:cNvPr id="8" name="CaixaDeTexto 7">
                  <a:extLst>
                    <a:ext uri="{FF2B5EF4-FFF2-40B4-BE49-F238E27FC236}">
                      <a16:creationId xmlns:a16="http://schemas.microsoft.com/office/drawing/2014/main" id="{0DF71D57-88CC-D41A-98C9-F5950AD2D133}"/>
                    </a:ext>
                  </a:extLst>
                </p:cNvPr>
                <p:cNvSpPr txBox="1">
                  <a:spLocks noRot="1" noChangeAspect="1" noMove="1" noResize="1" noEditPoints="1" noAdjustHandles="1" noChangeArrowheads="1" noChangeShapeType="1" noTextEdit="1"/>
                </p:cNvSpPr>
                <p:nvPr/>
              </p:nvSpPr>
              <p:spPr>
                <a:xfrm rot="16200000">
                  <a:off x="753058" y="3449303"/>
                  <a:ext cx="1032387" cy="307777"/>
                </a:xfrm>
                <a:prstGeom prst="rect">
                  <a:avLst/>
                </a:prstGeom>
                <a:blipFill>
                  <a:blip r:embed="rId7"/>
                  <a:stretch>
                    <a:fillRect r="-8000"/>
                  </a:stretch>
                </a:blipFill>
              </p:spPr>
              <p:txBody>
                <a:bodyPr/>
                <a:lstStyle/>
                <a:p>
                  <a:r>
                    <a:rPr lang="pt-BR">
                      <a:noFill/>
                    </a:rPr>
                    <a:t> </a:t>
                  </a:r>
                </a:p>
              </p:txBody>
            </p:sp>
          </mc:Fallback>
        </mc:AlternateContent>
      </p:grpSp>
    </p:spTree>
    <p:extLst>
      <p:ext uri="{BB962C8B-B14F-4D97-AF65-F5344CB8AC3E}">
        <p14:creationId xmlns:p14="http://schemas.microsoft.com/office/powerpoint/2010/main" val="20130090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02B853D2-2519-5DFA-B404-14D7870FF7AB}"/>
              </a:ext>
            </a:extLst>
          </p:cNvPr>
          <p:cNvSpPr>
            <a:spLocks noGrp="1"/>
          </p:cNvSpPr>
          <p:nvPr>
            <p:ph type="title"/>
          </p:nvPr>
        </p:nvSpPr>
        <p:spPr/>
        <p:txBody>
          <a:bodyPr/>
          <a:lstStyle/>
          <a:p>
            <a:r>
              <a:rPr lang="pt-BR" dirty="0"/>
              <a:t>Redes neurais artificiais</a:t>
            </a:r>
          </a:p>
        </p:txBody>
      </p:sp>
      <p:sp>
        <p:nvSpPr>
          <p:cNvPr id="3" name="Espaço Reservado para Conteúdo 2">
            <a:extLst>
              <a:ext uri="{FF2B5EF4-FFF2-40B4-BE49-F238E27FC236}">
                <a16:creationId xmlns="" xmlns:a16="http://schemas.microsoft.com/office/drawing/2014/main" id="{8C0AEE39-1D1E-B813-CD69-1065FC112257}"/>
              </a:ext>
            </a:extLst>
          </p:cNvPr>
          <p:cNvSpPr>
            <a:spLocks noGrp="1"/>
          </p:cNvSpPr>
          <p:nvPr>
            <p:ph idx="1"/>
          </p:nvPr>
        </p:nvSpPr>
        <p:spPr>
          <a:xfrm>
            <a:off x="5536642" y="1825624"/>
            <a:ext cx="6561573" cy="5032375"/>
          </a:xfrm>
        </p:spPr>
        <p:txBody>
          <a:bodyPr>
            <a:normAutofit/>
          </a:bodyPr>
          <a:lstStyle/>
          <a:p>
            <a:r>
              <a:rPr lang="pt-BR" dirty="0"/>
              <a:t>Uma </a:t>
            </a:r>
            <a:r>
              <a:rPr lang="pt-BR" b="1" i="1" dirty="0"/>
              <a:t>rede neural artificial (RNA) </a:t>
            </a:r>
            <a:r>
              <a:rPr lang="pt-BR" dirty="0"/>
              <a:t>nada mais é do que uma </a:t>
            </a:r>
            <a:r>
              <a:rPr lang="pt-BR" b="1" i="1" dirty="0">
                <a:solidFill>
                  <a:srgbClr val="00B050"/>
                </a:solidFill>
              </a:rPr>
              <a:t>combinação de neurônios</a:t>
            </a:r>
            <a:r>
              <a:rPr lang="pt-BR" b="1" i="1" dirty="0"/>
              <a:t> </a:t>
            </a:r>
            <a:r>
              <a:rPr lang="pt-BR" dirty="0"/>
              <a:t>conectados entre si através de </a:t>
            </a:r>
            <a:r>
              <a:rPr lang="pt-BR" b="1" i="1" dirty="0">
                <a:solidFill>
                  <a:schemeClr val="accent2"/>
                </a:solidFill>
              </a:rPr>
              <a:t>ligações direcionadas</a:t>
            </a:r>
            <a:r>
              <a:rPr lang="pt-BR" b="1" i="1" dirty="0"/>
              <a:t> </a:t>
            </a:r>
            <a:r>
              <a:rPr lang="pt-BR" dirty="0"/>
              <a:t>(i.e., as conexões têm uma direção associada).</a:t>
            </a:r>
          </a:p>
          <a:p>
            <a:pPr lvl="1">
              <a:buFont typeface="Wingdings" panose="05000000000000000000" pitchFamily="2" charset="2"/>
              <a:buChar char="§"/>
            </a:pPr>
            <a:r>
              <a:rPr lang="pt-BR" sz="2400" dirty="0"/>
              <a:t>Neurônios também são chamados de </a:t>
            </a:r>
            <a:r>
              <a:rPr lang="pt-BR" sz="2400" b="1" i="1" dirty="0"/>
              <a:t>nós</a:t>
            </a:r>
            <a:r>
              <a:rPr lang="pt-BR" sz="2400" dirty="0"/>
              <a:t> ou </a:t>
            </a:r>
            <a:r>
              <a:rPr lang="pt-BR" sz="2400" b="1" i="1" dirty="0"/>
              <a:t>unidades</a:t>
            </a:r>
            <a:r>
              <a:rPr lang="pt-BR" sz="2400" dirty="0"/>
              <a:t>.</a:t>
            </a:r>
          </a:p>
          <a:p>
            <a:pPr lvl="1">
              <a:buFont typeface="Wingdings" panose="05000000000000000000" pitchFamily="2" charset="2"/>
              <a:buChar char="§"/>
            </a:pPr>
            <a:r>
              <a:rPr lang="pt-BR" b="1" i="1" dirty="0">
                <a:solidFill>
                  <a:srgbClr val="0070C0"/>
                </a:solidFill>
              </a:rPr>
              <a:t>Cada ligação </a:t>
            </a:r>
            <a:r>
              <a:rPr lang="pt-BR" dirty="0"/>
              <a:t>entre nós </a:t>
            </a:r>
            <a:r>
              <a:rPr lang="pt-BR" b="1" i="1" dirty="0">
                <a:solidFill>
                  <a:srgbClr val="0070C0"/>
                </a:solidFill>
              </a:rPr>
              <a:t>possui um peso (sináptico) associado</a:t>
            </a:r>
            <a:r>
              <a:rPr lang="pt-BR" dirty="0"/>
              <a:t>.</a:t>
            </a:r>
          </a:p>
          <a:p>
            <a:r>
              <a:rPr lang="pt-BR" dirty="0"/>
              <a:t>As </a:t>
            </a:r>
            <a:r>
              <a:rPr lang="pt-BR" dirty="0" err="1"/>
              <a:t>RNAs</a:t>
            </a:r>
            <a:r>
              <a:rPr lang="pt-BR" dirty="0"/>
              <a:t> são formadas por uma camada de entrada, zero ou mais camadas intermediárias e uma camada de saída.</a:t>
            </a:r>
          </a:p>
        </p:txBody>
      </p:sp>
      <p:sp>
        <p:nvSpPr>
          <p:cNvPr id="5" name="TextBox 4">
            <a:extLst>
              <a:ext uri="{FF2B5EF4-FFF2-40B4-BE49-F238E27FC236}">
                <a16:creationId xmlns="" xmlns:a16="http://schemas.microsoft.com/office/drawing/2014/main" id="{83F930E5-6712-361B-247C-D228F5DDBE05}"/>
              </a:ext>
            </a:extLst>
          </p:cNvPr>
          <p:cNvSpPr txBox="1"/>
          <p:nvPr/>
        </p:nvSpPr>
        <p:spPr>
          <a:xfrm>
            <a:off x="1589383" y="1675628"/>
            <a:ext cx="1877369" cy="461665"/>
          </a:xfrm>
          <a:prstGeom prst="rect">
            <a:avLst/>
          </a:prstGeom>
          <a:noFill/>
        </p:spPr>
        <p:txBody>
          <a:bodyPr wrap="square" rtlCol="0">
            <a:spAutoFit/>
          </a:bodyPr>
          <a:lstStyle/>
          <a:p>
            <a:pPr algn="ctr"/>
            <a:r>
              <a:rPr lang="pt-BR" sz="1200" b="1" dirty="0">
                <a:solidFill>
                  <a:srgbClr val="FF0000"/>
                </a:solidFill>
              </a:rPr>
              <a:t>Cada ligação tem um peso (sináptico) associado.</a:t>
            </a:r>
          </a:p>
        </p:txBody>
      </p:sp>
      <p:pic>
        <p:nvPicPr>
          <p:cNvPr id="8" name="Imagem 7">
            <a:extLst>
              <a:ext uri="{FF2B5EF4-FFF2-40B4-BE49-F238E27FC236}">
                <a16:creationId xmlns="" xmlns:a16="http://schemas.microsoft.com/office/drawing/2014/main" id="{44603AAE-1F66-4E3C-CAC6-534F0E56B83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421" y="2137293"/>
            <a:ext cx="5457221" cy="4574052"/>
          </a:xfrm>
          <a:prstGeom prst="rect">
            <a:avLst/>
          </a:prstGeom>
        </p:spPr>
      </p:pic>
    </p:spTree>
    <p:extLst>
      <p:ext uri="{BB962C8B-B14F-4D97-AF65-F5344CB8AC3E}">
        <p14:creationId xmlns:p14="http://schemas.microsoft.com/office/powerpoint/2010/main" val="26897808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52E3438D-F516-F1D3-A02F-51857586D07A}"/>
              </a:ext>
            </a:extLst>
          </p:cNvPr>
          <p:cNvSpPr>
            <a:spLocks noGrp="1"/>
          </p:cNvSpPr>
          <p:nvPr>
            <p:ph type="title"/>
          </p:nvPr>
        </p:nvSpPr>
        <p:spPr/>
        <p:txBody>
          <a:bodyPr/>
          <a:lstStyle/>
          <a:p>
            <a:r>
              <a:rPr lang="pt-BR" dirty="0"/>
              <a:t>Função de ativação retificadora</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 xmlns:a16="http://schemas.microsoft.com/office/drawing/2014/main" id="{BCAAD57B-65A0-9DAD-79FC-2AE2692EB84B}"/>
                  </a:ext>
                </a:extLst>
              </p:cNvPr>
              <p:cNvSpPr>
                <a:spLocks noGrp="1"/>
              </p:cNvSpPr>
              <p:nvPr>
                <p:ph idx="1"/>
              </p:nvPr>
            </p:nvSpPr>
            <p:spPr>
              <a:xfrm>
                <a:off x="4767924" y="1825624"/>
                <a:ext cx="7233578" cy="5032375"/>
              </a:xfrm>
            </p:spPr>
            <p:txBody>
              <a:bodyPr>
                <a:normAutofit/>
              </a:bodyPr>
              <a:lstStyle/>
              <a:p>
                <a:r>
                  <a:rPr lang="pt-BR" dirty="0">
                    <a:solidFill>
                      <a:schemeClr val="tx1"/>
                    </a:solidFill>
                  </a:rPr>
                  <a:t>Suas</a:t>
                </a:r>
                <a:r>
                  <a:rPr lang="pt-BR" b="0" i="0" dirty="0">
                    <a:solidFill>
                      <a:schemeClr val="tx1"/>
                    </a:solidFill>
                    <a:effectLst/>
                  </a:rPr>
                  <a:t> principais </a:t>
                </a:r>
                <a:r>
                  <a:rPr lang="pt-BR" b="1" i="1" dirty="0">
                    <a:solidFill>
                      <a:srgbClr val="00B050"/>
                    </a:solidFill>
                    <a:effectLst/>
                  </a:rPr>
                  <a:t>vantagens</a:t>
                </a:r>
                <a:r>
                  <a:rPr lang="pt-BR" b="0" i="0" dirty="0">
                    <a:solidFill>
                      <a:schemeClr val="tx1"/>
                    </a:solidFill>
                    <a:effectLst/>
                  </a:rPr>
                  <a:t> são a sua </a:t>
                </a:r>
                <a:r>
                  <a:rPr lang="pt-BR" b="1" i="1" dirty="0">
                    <a:solidFill>
                      <a:srgbClr val="00B050"/>
                    </a:solidFill>
                    <a:effectLst/>
                  </a:rPr>
                  <a:t>simplicidade e eficiência computacional</a:t>
                </a:r>
                <a:r>
                  <a:rPr lang="pt-BR" dirty="0"/>
                  <a:t>.</a:t>
                </a:r>
              </a:p>
              <a:p>
                <a:pPr lvl="1">
                  <a:buFont typeface="Wingdings" panose="05000000000000000000" pitchFamily="2" charset="2"/>
                  <a:buChar char="§"/>
                </a:pPr>
                <a:r>
                  <a:rPr lang="pt-BR" dirty="0"/>
                  <a:t>Ela e sua derivada </a:t>
                </a:r>
                <a:r>
                  <a:rPr lang="pt-BR" b="1" i="1" dirty="0">
                    <a:solidFill>
                      <a:srgbClr val="0070C0"/>
                    </a:solidFill>
                  </a:rPr>
                  <a:t>são</a:t>
                </a:r>
                <a:r>
                  <a:rPr lang="pt-BR" b="1" i="1" dirty="0">
                    <a:solidFill>
                      <a:srgbClr val="0070C0"/>
                    </a:solidFill>
                    <a:effectLst/>
                  </a:rPr>
                  <a:t> mais </a:t>
                </a:r>
                <a:r>
                  <a:rPr lang="pt-BR" b="1" i="1" dirty="0">
                    <a:solidFill>
                      <a:srgbClr val="0070C0"/>
                    </a:solidFill>
                  </a:rPr>
                  <a:t>rápidas de se calcular </a:t>
                </a:r>
                <a:r>
                  <a:rPr lang="pt-BR" dirty="0"/>
                  <a:t>do que as funções logística e tangente hiperbólica.</a:t>
                </a:r>
                <a:endParaRPr lang="pt-BR" b="0" i="0" dirty="0">
                  <a:effectLst/>
                </a:endParaRPr>
              </a:p>
              <a:p>
                <a:r>
                  <a:rPr lang="pt-BR" dirty="0"/>
                  <a:t>Além disso, a</a:t>
                </a:r>
                <a:r>
                  <a:rPr lang="pt-BR" b="0" i="0" dirty="0">
                    <a:effectLst/>
                  </a:rPr>
                  <a:t>juda a </a:t>
                </a:r>
                <a:r>
                  <a:rPr lang="pt-BR" b="1" i="1" dirty="0">
                    <a:solidFill>
                      <a:srgbClr val="00B050"/>
                    </a:solidFill>
                    <a:effectLst/>
                  </a:rPr>
                  <a:t>minimizar o problema do desaparecimento de gradiente</a:t>
                </a:r>
                <a:r>
                  <a:rPr lang="pt-BR" b="0" i="0" dirty="0">
                    <a:effectLst/>
                  </a:rPr>
                  <a:t>, pois sua derivada é igual a 1 para </a:t>
                </a:r>
                <a14:m>
                  <m:oMath xmlns:m="http://schemas.openxmlformats.org/officeDocument/2006/math">
                    <m:r>
                      <a:rPr lang="pt-BR" i="1" smtClean="0">
                        <a:latin typeface="Cambria Math" panose="02040503050406030204" pitchFamily="18" charset="0"/>
                      </a:rPr>
                      <m:t>𝑔</m:t>
                    </m:r>
                    <m:d>
                      <m:dPr>
                        <m:ctrlPr>
                          <a:rPr lang="pt-BR" i="1" smtClean="0">
                            <a:latin typeface="Cambria Math" panose="02040503050406030204" pitchFamily="18" charset="0"/>
                          </a:rPr>
                        </m:ctrlPr>
                      </m:dPr>
                      <m:e>
                        <m:r>
                          <a:rPr lang="pt-BR" b="1" i="1">
                            <a:latin typeface="Cambria Math" panose="02040503050406030204" pitchFamily="18" charset="0"/>
                          </a:rPr>
                          <m:t>𝒙</m:t>
                        </m:r>
                      </m:e>
                    </m:d>
                    <m:r>
                      <a:rPr lang="pt-BR" b="0" i="1" smtClean="0">
                        <a:latin typeface="Cambria Math" panose="02040503050406030204" pitchFamily="18" charset="0"/>
                      </a:rPr>
                      <m:t>&gt;0</m:t>
                    </m:r>
                  </m:oMath>
                </a14:m>
                <a:r>
                  <a:rPr lang="pt-BR" b="0" i="0" dirty="0">
                    <a:effectLst/>
                  </a:rPr>
                  <a:t>.</a:t>
                </a:r>
              </a:p>
              <a:p>
                <a:r>
                  <a:rPr lang="pt-BR" dirty="0"/>
                  <a:t>Sua derivada é dada por</a:t>
                </a:r>
              </a:p>
              <a:p>
                <a:pPr marL="0" indent="0" algn="ctr">
                  <a:buNone/>
                </a:pPr>
                <a14:m>
                  <m:oMathPara xmlns:m="http://schemas.openxmlformats.org/officeDocument/2006/math">
                    <m:oMathParaPr>
                      <m:jc m:val="centerGroup"/>
                    </m:oMathParaPr>
                    <m:oMath xmlns:m="http://schemas.openxmlformats.org/officeDocument/2006/math">
                      <m:f>
                        <m:fPr>
                          <m:ctrlPr>
                            <a:rPr lang="pt-BR" i="1">
                              <a:latin typeface="Cambria Math" panose="02040503050406030204" pitchFamily="18" charset="0"/>
                            </a:rPr>
                          </m:ctrlPr>
                        </m:fPr>
                        <m:num>
                          <m:r>
                            <a:rPr lang="pt-BR" i="1">
                              <a:latin typeface="Cambria Math" panose="02040503050406030204" pitchFamily="18" charset="0"/>
                            </a:rPr>
                            <m:t>𝑑</m:t>
                          </m:r>
                          <m:sSub>
                            <m:sSubPr>
                              <m:ctrlPr>
                                <a:rPr lang="pt-BR" i="1">
                                  <a:latin typeface="Cambria Math" panose="02040503050406030204" pitchFamily="18" charset="0"/>
                                </a:rPr>
                              </m:ctrlPr>
                            </m:sSubPr>
                            <m:e>
                              <m:r>
                                <a:rPr lang="pt-BR" i="1">
                                  <a:latin typeface="Cambria Math" panose="02040503050406030204" pitchFamily="18" charset="0"/>
                                </a:rPr>
                                <m:t>𝑦</m:t>
                              </m:r>
                            </m:e>
                            <m:sub>
                              <m:r>
                                <a:rPr lang="pt-BR" i="1">
                                  <a:latin typeface="Cambria Math" panose="02040503050406030204" pitchFamily="18" charset="0"/>
                                </a:rPr>
                                <m:t>𝑗</m:t>
                              </m:r>
                            </m:sub>
                          </m:sSub>
                        </m:num>
                        <m:den>
                          <m:r>
                            <a:rPr lang="pt-BR" i="1">
                              <a:latin typeface="Cambria Math" panose="02040503050406030204" pitchFamily="18" charset="0"/>
                            </a:rPr>
                            <m:t>𝑑𝑔</m:t>
                          </m:r>
                          <m:r>
                            <a:rPr lang="pt-BR" i="1">
                              <a:latin typeface="Cambria Math" panose="02040503050406030204" pitchFamily="18" charset="0"/>
                            </a:rPr>
                            <m:t>(</m:t>
                          </m:r>
                          <m:r>
                            <a:rPr lang="pt-BR" b="1" i="1">
                              <a:latin typeface="Cambria Math" panose="02040503050406030204" pitchFamily="18" charset="0"/>
                            </a:rPr>
                            <m:t>𝒙</m:t>
                          </m:r>
                          <m:r>
                            <a:rPr lang="pt-BR" i="1">
                              <a:latin typeface="Cambria Math" panose="02040503050406030204" pitchFamily="18" charset="0"/>
                            </a:rPr>
                            <m:t>)</m:t>
                          </m:r>
                          <m:r>
                            <m:rPr>
                              <m:nor/>
                            </m:rPr>
                            <a:rPr lang="pt-BR" dirty="0"/>
                            <m:t> </m:t>
                          </m:r>
                        </m:den>
                      </m:f>
                      <m:r>
                        <a:rPr lang="pt-BR" b="0" i="1" smtClean="0">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𝑑</m:t>
                          </m:r>
                          <m:r>
                            <a:rPr lang="pt-BR" i="1" smtClean="0">
                              <a:latin typeface="Cambria Math" panose="02040503050406030204" pitchFamily="18" charset="0"/>
                            </a:rPr>
                            <m:t>𝑓</m:t>
                          </m:r>
                          <m:d>
                            <m:dPr>
                              <m:ctrlPr>
                                <a:rPr lang="pt-BR" i="1" smtClean="0">
                                  <a:latin typeface="Cambria Math" panose="02040503050406030204" pitchFamily="18" charset="0"/>
                                </a:rPr>
                              </m:ctrlPr>
                            </m:dPr>
                            <m:e>
                              <m:r>
                                <a:rPr lang="pt-BR" i="1">
                                  <a:latin typeface="Cambria Math" panose="02040503050406030204" pitchFamily="18" charset="0"/>
                                </a:rPr>
                                <m:t>𝑔</m:t>
                              </m:r>
                              <m:r>
                                <a:rPr lang="pt-BR" i="1">
                                  <a:latin typeface="Cambria Math" panose="02040503050406030204" pitchFamily="18" charset="0"/>
                                </a:rPr>
                                <m:t>(</m:t>
                              </m:r>
                              <m:r>
                                <a:rPr lang="pt-BR" b="1" i="1">
                                  <a:latin typeface="Cambria Math" panose="02040503050406030204" pitchFamily="18" charset="0"/>
                                </a:rPr>
                                <m:t>𝒙</m:t>
                              </m:r>
                              <m:r>
                                <a:rPr lang="pt-BR" i="1">
                                  <a:latin typeface="Cambria Math" panose="02040503050406030204" pitchFamily="18" charset="0"/>
                                </a:rPr>
                                <m:t>)</m:t>
                              </m:r>
                              <m:r>
                                <m:rPr>
                                  <m:nor/>
                                </m:rPr>
                                <a:rPr lang="pt-BR" dirty="0"/>
                                <m:t> </m:t>
                              </m:r>
                            </m:e>
                          </m:d>
                        </m:num>
                        <m:den>
                          <m:r>
                            <a:rPr lang="pt-BR" i="1">
                              <a:latin typeface="Cambria Math" panose="02040503050406030204" pitchFamily="18" charset="0"/>
                            </a:rPr>
                            <m:t>𝑑𝑔</m:t>
                          </m:r>
                          <m:r>
                            <a:rPr lang="pt-BR" i="1">
                              <a:latin typeface="Cambria Math" panose="02040503050406030204" pitchFamily="18" charset="0"/>
                            </a:rPr>
                            <m:t>(</m:t>
                          </m:r>
                          <m:r>
                            <a:rPr lang="pt-BR" b="1" i="1">
                              <a:latin typeface="Cambria Math" panose="02040503050406030204" pitchFamily="18" charset="0"/>
                            </a:rPr>
                            <m:t>𝒙</m:t>
                          </m:r>
                          <m:r>
                            <a:rPr lang="pt-BR" i="1">
                              <a:latin typeface="Cambria Math" panose="02040503050406030204" pitchFamily="18" charset="0"/>
                            </a:rPr>
                            <m:t>)</m:t>
                          </m:r>
                          <m:r>
                            <m:rPr>
                              <m:nor/>
                            </m:rPr>
                            <a:rPr lang="pt-BR" dirty="0"/>
                            <m:t> </m:t>
                          </m:r>
                        </m:den>
                      </m:f>
                      <m:r>
                        <a:rPr lang="pt-BR" i="1">
                          <a:latin typeface="Cambria Math" panose="02040503050406030204" pitchFamily="18" charset="0"/>
                        </a:rPr>
                        <m:t>=</m:t>
                      </m:r>
                      <m:d>
                        <m:dPr>
                          <m:begChr m:val="{"/>
                          <m:endChr m:val=""/>
                          <m:ctrlPr>
                            <a:rPr lang="pt-BR" i="1">
                              <a:latin typeface="Cambria Math" panose="02040503050406030204" pitchFamily="18" charset="0"/>
                            </a:rPr>
                          </m:ctrlPr>
                        </m:dPr>
                        <m:e>
                          <m:eqArr>
                            <m:eqArrPr>
                              <m:ctrlPr>
                                <a:rPr lang="pt-BR" i="1">
                                  <a:latin typeface="Cambria Math" panose="02040503050406030204" pitchFamily="18" charset="0"/>
                                </a:rPr>
                              </m:ctrlPr>
                            </m:eqArrPr>
                            <m:e>
                              <m:r>
                                <a:rPr lang="pt-BR" i="1">
                                  <a:latin typeface="Cambria Math" panose="02040503050406030204" pitchFamily="18" charset="0"/>
                                </a:rPr>
                                <m:t>0, </m:t>
                              </m:r>
                              <m:r>
                                <m:rPr>
                                  <m:sty m:val="p"/>
                                </m:rPr>
                                <a:rPr lang="pt-BR">
                                  <a:latin typeface="Cambria Math" panose="02040503050406030204" pitchFamily="18" charset="0"/>
                                </a:rPr>
                                <m:t>se</m:t>
                              </m:r>
                              <m:r>
                                <a:rPr lang="pt-BR" b="0" i="0" smtClean="0">
                                  <a:latin typeface="Cambria Math" panose="02040503050406030204" pitchFamily="18" charset="0"/>
                                </a:rPr>
                                <m:t> </m:t>
                              </m:r>
                              <m:r>
                                <a:rPr lang="pt-BR" i="1">
                                  <a:latin typeface="Cambria Math" panose="02040503050406030204" pitchFamily="18" charset="0"/>
                                </a:rPr>
                                <m:t>𝑔</m:t>
                              </m:r>
                              <m:r>
                                <a:rPr lang="pt-BR" i="1">
                                  <a:latin typeface="Cambria Math" panose="02040503050406030204" pitchFamily="18" charset="0"/>
                                </a:rPr>
                                <m:t>(</m:t>
                              </m:r>
                              <m:r>
                                <a:rPr lang="pt-BR" b="1" i="1">
                                  <a:latin typeface="Cambria Math" panose="02040503050406030204" pitchFamily="18" charset="0"/>
                                </a:rPr>
                                <m:t>𝒙</m:t>
                              </m:r>
                              <m:r>
                                <a:rPr lang="pt-BR" i="1">
                                  <a:latin typeface="Cambria Math" panose="02040503050406030204" pitchFamily="18" charset="0"/>
                                </a:rPr>
                                <m:t>)</m:t>
                              </m:r>
                              <m:r>
                                <m:rPr>
                                  <m:nor/>
                                </m:rPr>
                                <a:rPr lang="pt-BR" dirty="0"/>
                                <m:t> </m:t>
                              </m:r>
                              <m:r>
                                <a:rPr lang="pt-BR" i="1">
                                  <a:latin typeface="Cambria Math" panose="02040503050406030204" pitchFamily="18" charset="0"/>
                                </a:rPr>
                                <m:t>&lt;0</m:t>
                              </m:r>
                            </m:e>
                            <m:e>
                              <m:r>
                                <a:rPr lang="pt-BR" i="1">
                                  <a:latin typeface="Cambria Math" panose="02040503050406030204" pitchFamily="18" charset="0"/>
                                </a:rPr>
                                <m:t>1,</m:t>
                              </m:r>
                              <m:r>
                                <a:rPr lang="pt-BR" b="0" i="0" smtClean="0">
                                  <a:latin typeface="Cambria Math" panose="02040503050406030204" pitchFamily="18" charset="0"/>
                                </a:rPr>
                                <m:t> </m:t>
                              </m:r>
                              <m:r>
                                <m:rPr>
                                  <m:sty m:val="p"/>
                                </m:rPr>
                                <a:rPr lang="pt-BR">
                                  <a:latin typeface="Cambria Math" panose="02040503050406030204" pitchFamily="18" charset="0"/>
                                </a:rPr>
                                <m:t>se</m:t>
                              </m:r>
                              <m:r>
                                <a:rPr lang="pt-BR" b="0" i="0" smtClean="0">
                                  <a:latin typeface="Cambria Math" panose="02040503050406030204" pitchFamily="18" charset="0"/>
                                </a:rPr>
                                <m:t> </m:t>
                              </m:r>
                              <m:r>
                                <a:rPr lang="pt-BR" i="1">
                                  <a:latin typeface="Cambria Math" panose="02040503050406030204" pitchFamily="18" charset="0"/>
                                </a:rPr>
                                <m:t>𝑔</m:t>
                              </m:r>
                              <m:r>
                                <a:rPr lang="pt-BR" i="1">
                                  <a:latin typeface="Cambria Math" panose="02040503050406030204" pitchFamily="18" charset="0"/>
                                </a:rPr>
                                <m:t>(</m:t>
                              </m:r>
                              <m:r>
                                <a:rPr lang="pt-BR" b="1" i="1">
                                  <a:latin typeface="Cambria Math" panose="02040503050406030204" pitchFamily="18" charset="0"/>
                                </a:rPr>
                                <m:t>𝒙</m:t>
                              </m:r>
                              <m:r>
                                <a:rPr lang="pt-BR" i="1">
                                  <a:latin typeface="Cambria Math" panose="02040503050406030204" pitchFamily="18" charset="0"/>
                                </a:rPr>
                                <m:t>)</m:t>
                              </m:r>
                              <m:r>
                                <m:rPr>
                                  <m:nor/>
                                </m:rPr>
                                <a:rPr lang="pt-BR" dirty="0"/>
                                <m:t> </m:t>
                              </m:r>
                              <m:r>
                                <a:rPr lang="pt-BR" i="1">
                                  <a:latin typeface="Cambria Math" panose="02040503050406030204" pitchFamily="18" charset="0"/>
                                </a:rPr>
                                <m:t>&gt;0</m:t>
                              </m:r>
                            </m:e>
                          </m:eqArr>
                        </m:e>
                      </m:d>
                      <m:r>
                        <a:rPr lang="pt-BR" b="0" i="0" smtClean="0">
                          <a:latin typeface="Cambria Math" panose="02040503050406030204" pitchFamily="18" charset="0"/>
                        </a:rPr>
                        <m:t>.</m:t>
                      </m:r>
                    </m:oMath>
                  </m:oMathPara>
                </a14:m>
                <a:endParaRPr lang="pt-BR" b="0" dirty="0"/>
              </a:p>
              <a:p>
                <a:r>
                  <a:rPr lang="pt-BR" dirty="0"/>
                  <a:t>A derivada é indeterminada para </a:t>
                </a:r>
                <a14:m>
                  <m:oMath xmlns:m="http://schemas.openxmlformats.org/officeDocument/2006/math">
                    <m:r>
                      <a:rPr lang="pt-BR" i="1" smtClean="0">
                        <a:latin typeface="Cambria Math" panose="02040503050406030204" pitchFamily="18" charset="0"/>
                      </a:rPr>
                      <m:t>𝑔</m:t>
                    </m:r>
                    <m:d>
                      <m:dPr>
                        <m:ctrlPr>
                          <a:rPr lang="pt-BR" i="1" smtClean="0">
                            <a:latin typeface="Cambria Math" panose="02040503050406030204" pitchFamily="18" charset="0"/>
                          </a:rPr>
                        </m:ctrlPr>
                      </m:dPr>
                      <m:e>
                        <m:r>
                          <a:rPr lang="pt-BR" b="1" i="1">
                            <a:latin typeface="Cambria Math" panose="02040503050406030204" pitchFamily="18" charset="0"/>
                          </a:rPr>
                          <m:t>𝒙</m:t>
                        </m:r>
                      </m:e>
                    </m:d>
                    <m:r>
                      <a:rPr lang="pt-BR" b="0" i="1" smtClean="0">
                        <a:latin typeface="Cambria Math" panose="02040503050406030204" pitchFamily="18" charset="0"/>
                      </a:rPr>
                      <m:t>=0</m:t>
                    </m:r>
                  </m:oMath>
                </a14:m>
                <a:r>
                  <a:rPr lang="pt-BR" dirty="0"/>
                  <a:t>. </a:t>
                </a:r>
                <a:endParaRPr lang="pt-BR" b="0" i="0" dirty="0">
                  <a:effectLst/>
                </a:endParaRPr>
              </a:p>
            </p:txBody>
          </p:sp>
        </mc:Choice>
        <mc:Fallback xmlns="">
          <p:sp>
            <p:nvSpPr>
              <p:cNvPr id="3" name="Espaço Reservado para Conteúdo 2">
                <a:extLst>
                  <a:ext uri="{FF2B5EF4-FFF2-40B4-BE49-F238E27FC236}">
                    <a16:creationId xmlns:a16="http://schemas.microsoft.com/office/drawing/2014/main" id="{BCAAD57B-65A0-9DAD-79FC-2AE2692EB84B}"/>
                  </a:ext>
                </a:extLst>
              </p:cNvPr>
              <p:cNvSpPr>
                <a:spLocks noGrp="1" noRot="1" noChangeAspect="1" noMove="1" noResize="1" noEditPoints="1" noAdjustHandles="1" noChangeArrowheads="1" noChangeShapeType="1" noTextEdit="1"/>
              </p:cNvSpPr>
              <p:nvPr>
                <p:ph idx="1"/>
              </p:nvPr>
            </p:nvSpPr>
            <p:spPr>
              <a:xfrm>
                <a:off x="4767924" y="1825624"/>
                <a:ext cx="7233578" cy="5032375"/>
              </a:xfrm>
              <a:blipFill>
                <a:blip r:embed="rId3"/>
                <a:stretch>
                  <a:fillRect l="-1516" t="-1937"/>
                </a:stretch>
              </a:blipFill>
            </p:spPr>
            <p:txBody>
              <a:bodyPr/>
              <a:lstStyle/>
              <a:p>
                <a:r>
                  <a:rPr lang="pt-BR">
                    <a:noFill/>
                  </a:rPr>
                  <a:t> </a:t>
                </a:r>
              </a:p>
            </p:txBody>
          </p:sp>
        </mc:Fallback>
      </mc:AlternateContent>
      <p:grpSp>
        <p:nvGrpSpPr>
          <p:cNvPr id="4" name="Agrupar 3">
            <a:extLst>
              <a:ext uri="{FF2B5EF4-FFF2-40B4-BE49-F238E27FC236}">
                <a16:creationId xmlns="" xmlns:a16="http://schemas.microsoft.com/office/drawing/2014/main" id="{EB893F40-D97D-A573-25BC-816CAB494F86}"/>
              </a:ext>
            </a:extLst>
          </p:cNvPr>
          <p:cNvGrpSpPr/>
          <p:nvPr/>
        </p:nvGrpSpPr>
        <p:grpSpPr>
          <a:xfrm>
            <a:off x="383107" y="2420599"/>
            <a:ext cx="3918072" cy="3242569"/>
            <a:chOff x="596467" y="2379959"/>
            <a:chExt cx="3918072" cy="3242569"/>
          </a:xfrm>
        </p:grpSpPr>
        <p:pic>
          <p:nvPicPr>
            <p:cNvPr id="9" name="Imagem 8">
              <a:extLst>
                <a:ext uri="{FF2B5EF4-FFF2-40B4-BE49-F238E27FC236}">
                  <a16:creationId xmlns="" xmlns:a16="http://schemas.microsoft.com/office/drawing/2014/main" id="{3C8C2B4F-0E30-4DE9-7C7F-04857DE425BF}"/>
                </a:ext>
              </a:extLst>
            </p:cNvPr>
            <p:cNvPicPr>
              <a:picLocks noChangeAspect="1"/>
            </p:cNvPicPr>
            <p:nvPr/>
          </p:nvPicPr>
          <p:blipFill rotWithShape="1">
            <a:blip r:embed="rId4"/>
            <a:srcRect l="4832" t="5799" r="8612"/>
            <a:stretch/>
          </p:blipFill>
          <p:spPr>
            <a:xfrm>
              <a:off x="935916" y="2686239"/>
              <a:ext cx="3492558" cy="2850764"/>
            </a:xfrm>
            <a:prstGeom prst="rect">
              <a:avLst/>
            </a:prstGeom>
          </p:spPr>
        </p:pic>
        <mc:AlternateContent xmlns:mc="http://schemas.openxmlformats.org/markup-compatibility/2006" xmlns:a14="http://schemas.microsoft.com/office/drawing/2010/main">
          <mc:Choice Requires="a14">
            <p:sp>
              <p:nvSpPr>
                <p:cNvPr id="10" name="CaixaDeTexto 9">
                  <a:extLst>
                    <a:ext uri="{FF2B5EF4-FFF2-40B4-BE49-F238E27FC236}">
                      <a16:creationId xmlns="" xmlns:a16="http://schemas.microsoft.com/office/drawing/2014/main" id="{4E689C38-6BCF-BE04-D0CC-329E7D8B8582}"/>
                    </a:ext>
                  </a:extLst>
                </p:cNvPr>
                <p:cNvSpPr txBox="1"/>
                <p:nvPr/>
              </p:nvSpPr>
              <p:spPr>
                <a:xfrm>
                  <a:off x="2311232" y="5345529"/>
                  <a:ext cx="1032387" cy="276999"/>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
                          <a:rPr lang="pt-BR" sz="1200" i="1">
                            <a:latin typeface="Cambria Math" panose="02040503050406030204" pitchFamily="18" charset="0"/>
                          </a:rPr>
                          <m:t>𝑔</m:t>
                        </m:r>
                        <m:r>
                          <a:rPr lang="pt-BR" sz="1200" i="1">
                            <a:latin typeface="Cambria Math" panose="02040503050406030204" pitchFamily="18" charset="0"/>
                          </a:rPr>
                          <m:t>(</m:t>
                        </m:r>
                        <m:r>
                          <a:rPr lang="pt-BR" sz="1200" b="1" i="1">
                            <a:latin typeface="Cambria Math" panose="02040503050406030204" pitchFamily="18" charset="0"/>
                          </a:rPr>
                          <m:t>𝒙</m:t>
                        </m:r>
                        <m:r>
                          <a:rPr lang="pt-BR" sz="1200" i="1">
                            <a:latin typeface="Cambria Math" panose="02040503050406030204" pitchFamily="18" charset="0"/>
                          </a:rPr>
                          <m:t>)</m:t>
                        </m:r>
                      </m:oMath>
                    </m:oMathPara>
                  </a14:m>
                  <a:endParaRPr lang="pt-BR" sz="1200" dirty="0"/>
                </a:p>
              </p:txBody>
            </p:sp>
          </mc:Choice>
          <mc:Fallback xmlns="">
            <p:sp>
              <p:nvSpPr>
                <p:cNvPr id="10" name="CaixaDeTexto 9">
                  <a:extLst>
                    <a:ext uri="{FF2B5EF4-FFF2-40B4-BE49-F238E27FC236}">
                      <a16:creationId xmlns:a16="http://schemas.microsoft.com/office/drawing/2014/main" id="{4E689C38-6BCF-BE04-D0CC-329E7D8B8582}"/>
                    </a:ext>
                  </a:extLst>
                </p:cNvPr>
                <p:cNvSpPr txBox="1">
                  <a:spLocks noRot="1" noChangeAspect="1" noMove="1" noResize="1" noEditPoints="1" noAdjustHandles="1" noChangeArrowheads="1" noChangeShapeType="1" noTextEdit="1"/>
                </p:cNvSpPr>
                <p:nvPr/>
              </p:nvSpPr>
              <p:spPr>
                <a:xfrm>
                  <a:off x="2311232" y="5345529"/>
                  <a:ext cx="1032387" cy="276999"/>
                </a:xfrm>
                <a:prstGeom prst="rect">
                  <a:avLst/>
                </a:prstGeom>
                <a:blipFill>
                  <a:blip r:embed="rId5"/>
                  <a:stretch>
                    <a:fillRect b="-8889"/>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1" name="CaixaDeTexto 10">
                  <a:extLst>
                    <a:ext uri="{FF2B5EF4-FFF2-40B4-BE49-F238E27FC236}">
                      <a16:creationId xmlns="" xmlns:a16="http://schemas.microsoft.com/office/drawing/2014/main" id="{80ED1133-791C-EB74-9BED-C91A11BC44AC}"/>
                    </a:ext>
                  </a:extLst>
                </p:cNvPr>
                <p:cNvSpPr txBox="1"/>
                <p:nvPr/>
              </p:nvSpPr>
              <p:spPr>
                <a:xfrm rot="16200000">
                  <a:off x="356656" y="3670711"/>
                  <a:ext cx="963088" cy="483466"/>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pt-BR" sz="1200" i="1" smtClean="0">
                                <a:latin typeface="Cambria Math" panose="02040503050406030204" pitchFamily="18" charset="0"/>
                              </a:rPr>
                            </m:ctrlPr>
                          </m:fPr>
                          <m:num>
                            <m:r>
                              <a:rPr lang="pt-BR" sz="1200" i="1">
                                <a:latin typeface="Cambria Math" panose="02040503050406030204" pitchFamily="18" charset="0"/>
                              </a:rPr>
                              <m:t>𝜕</m:t>
                            </m:r>
                            <m:r>
                              <a:rPr lang="pt-BR" sz="1200" i="1">
                                <a:latin typeface="Cambria Math" panose="02040503050406030204" pitchFamily="18" charset="0"/>
                              </a:rPr>
                              <m:t>𝑓</m:t>
                            </m:r>
                            <m:d>
                              <m:dPr>
                                <m:ctrlPr>
                                  <a:rPr lang="pt-BR" sz="1200" i="1">
                                    <a:latin typeface="Cambria Math" panose="02040503050406030204" pitchFamily="18" charset="0"/>
                                  </a:rPr>
                                </m:ctrlPr>
                              </m:dPr>
                              <m:e>
                                <m:r>
                                  <a:rPr lang="pt-BR" sz="1200" i="1">
                                    <a:latin typeface="Cambria Math" panose="02040503050406030204" pitchFamily="18" charset="0"/>
                                  </a:rPr>
                                  <m:t>𝑔</m:t>
                                </m:r>
                                <m:r>
                                  <a:rPr lang="pt-BR" sz="1200" i="1">
                                    <a:latin typeface="Cambria Math" panose="02040503050406030204" pitchFamily="18" charset="0"/>
                                  </a:rPr>
                                  <m:t>(</m:t>
                                </m:r>
                                <m:r>
                                  <a:rPr lang="pt-BR" sz="1200" b="1" i="1">
                                    <a:latin typeface="Cambria Math" panose="02040503050406030204" pitchFamily="18" charset="0"/>
                                  </a:rPr>
                                  <m:t>𝒙</m:t>
                                </m:r>
                                <m:r>
                                  <a:rPr lang="pt-BR" sz="1200" i="1">
                                    <a:latin typeface="Cambria Math" panose="02040503050406030204" pitchFamily="18" charset="0"/>
                                  </a:rPr>
                                  <m:t>)</m:t>
                                </m:r>
                              </m:e>
                            </m:d>
                            <m:r>
                              <m:rPr>
                                <m:nor/>
                              </m:rPr>
                              <a:rPr lang="pt-BR" sz="1200" dirty="0"/>
                              <m:t> </m:t>
                            </m:r>
                          </m:num>
                          <m:den>
                            <m:r>
                              <a:rPr lang="pt-BR" sz="1200" i="1">
                                <a:latin typeface="Cambria Math" panose="02040503050406030204" pitchFamily="18" charset="0"/>
                              </a:rPr>
                              <m:t>𝜕</m:t>
                            </m:r>
                            <m:r>
                              <a:rPr lang="pt-BR" sz="1200" i="1">
                                <a:latin typeface="Cambria Math" panose="02040503050406030204" pitchFamily="18" charset="0"/>
                              </a:rPr>
                              <m:t>𝑔</m:t>
                            </m:r>
                            <m:r>
                              <a:rPr lang="pt-BR" sz="1200" i="1">
                                <a:latin typeface="Cambria Math" panose="02040503050406030204" pitchFamily="18" charset="0"/>
                              </a:rPr>
                              <m:t>(</m:t>
                            </m:r>
                            <m:r>
                              <a:rPr lang="pt-BR" sz="1200" b="1" i="1">
                                <a:latin typeface="Cambria Math" panose="02040503050406030204" pitchFamily="18" charset="0"/>
                              </a:rPr>
                              <m:t>𝒙</m:t>
                            </m:r>
                            <m:r>
                              <a:rPr lang="pt-BR" sz="1200" i="1">
                                <a:latin typeface="Cambria Math" panose="02040503050406030204" pitchFamily="18" charset="0"/>
                              </a:rPr>
                              <m:t>)</m:t>
                            </m:r>
                          </m:den>
                        </m:f>
                      </m:oMath>
                    </m:oMathPara>
                  </a14:m>
                  <a:endParaRPr lang="pt-BR" sz="1200" dirty="0"/>
                </a:p>
              </p:txBody>
            </p:sp>
          </mc:Choice>
          <mc:Fallback xmlns="">
            <p:sp>
              <p:nvSpPr>
                <p:cNvPr id="11" name="CaixaDeTexto 10">
                  <a:extLst>
                    <a:ext uri="{FF2B5EF4-FFF2-40B4-BE49-F238E27FC236}">
                      <a16:creationId xmlns:a16="http://schemas.microsoft.com/office/drawing/2014/main" id="{80ED1133-791C-EB74-9BED-C91A11BC44AC}"/>
                    </a:ext>
                  </a:extLst>
                </p:cNvPr>
                <p:cNvSpPr txBox="1">
                  <a:spLocks noRot="1" noChangeAspect="1" noMove="1" noResize="1" noEditPoints="1" noAdjustHandles="1" noChangeArrowheads="1" noChangeShapeType="1" noTextEdit="1"/>
                </p:cNvSpPr>
                <p:nvPr/>
              </p:nvSpPr>
              <p:spPr>
                <a:xfrm rot="16200000">
                  <a:off x="356656" y="3670711"/>
                  <a:ext cx="963088" cy="483466"/>
                </a:xfrm>
                <a:prstGeom prst="rect">
                  <a:avLst/>
                </a:prstGeom>
                <a:blipFill>
                  <a:blip r:embed="rId6"/>
                  <a:stretch>
                    <a:fillRect r="-6329"/>
                  </a:stretch>
                </a:blipFill>
              </p:spPr>
              <p:txBody>
                <a:bodyPr/>
                <a:lstStyle/>
                <a:p>
                  <a:r>
                    <a:rPr lang="pt-BR">
                      <a:noFill/>
                    </a:rPr>
                    <a:t> </a:t>
                  </a:r>
                </a:p>
              </p:txBody>
            </p:sp>
          </mc:Fallback>
        </mc:AlternateContent>
        <p:sp>
          <p:nvSpPr>
            <p:cNvPr id="16" name="Rectangle 5">
              <a:extLst>
                <a:ext uri="{FF2B5EF4-FFF2-40B4-BE49-F238E27FC236}">
                  <a16:creationId xmlns="" xmlns:a16="http://schemas.microsoft.com/office/drawing/2014/main" id="{222B6A0C-7A1D-DD01-F4B1-51B74E10B344}"/>
                </a:ext>
              </a:extLst>
            </p:cNvPr>
            <p:cNvSpPr/>
            <p:nvPr/>
          </p:nvSpPr>
          <p:spPr>
            <a:xfrm>
              <a:off x="1140313" y="2379959"/>
              <a:ext cx="3374226" cy="338554"/>
            </a:xfrm>
            <a:prstGeom prst="rect">
              <a:avLst/>
            </a:prstGeom>
          </p:spPr>
          <p:txBody>
            <a:bodyPr wrap="square">
              <a:spAutoFit/>
            </a:bodyPr>
            <a:lstStyle/>
            <a:p>
              <a:pPr algn="ctr"/>
              <a:r>
                <a:rPr lang="pt-BR" sz="1600" dirty="0"/>
                <a:t>Derivada da função retificadora</a:t>
              </a:r>
            </a:p>
          </p:txBody>
        </p:sp>
      </p:grpSp>
    </p:spTree>
    <p:extLst>
      <p:ext uri="{BB962C8B-B14F-4D97-AF65-F5344CB8AC3E}">
        <p14:creationId xmlns:p14="http://schemas.microsoft.com/office/powerpoint/2010/main" val="178674213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52E3438D-F516-F1D3-A02F-51857586D07A}"/>
              </a:ext>
            </a:extLst>
          </p:cNvPr>
          <p:cNvSpPr>
            <a:spLocks noGrp="1"/>
          </p:cNvSpPr>
          <p:nvPr>
            <p:ph type="title"/>
          </p:nvPr>
        </p:nvSpPr>
        <p:spPr/>
        <p:txBody>
          <a:bodyPr/>
          <a:lstStyle/>
          <a:p>
            <a:r>
              <a:rPr lang="pt-BR" dirty="0"/>
              <a:t>Função de ativação retificadora</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 xmlns:a16="http://schemas.microsoft.com/office/drawing/2014/main" id="{BCAAD57B-65A0-9DAD-79FC-2AE2692EB84B}"/>
                  </a:ext>
                </a:extLst>
              </p:cNvPr>
              <p:cNvSpPr>
                <a:spLocks noGrp="1"/>
              </p:cNvSpPr>
              <p:nvPr>
                <p:ph idx="1"/>
              </p:nvPr>
            </p:nvSpPr>
            <p:spPr>
              <a:xfrm>
                <a:off x="4933741" y="1825624"/>
                <a:ext cx="7067761" cy="5032375"/>
              </a:xfrm>
            </p:spPr>
            <p:txBody>
              <a:bodyPr>
                <a:normAutofit/>
              </a:bodyPr>
              <a:lstStyle/>
              <a:p>
                <a:r>
                  <a:rPr lang="pt-BR" b="0" i="0" dirty="0">
                    <a:effectLst/>
                  </a:rPr>
                  <a:t>Uma desvantagem é que ela causa o problema </a:t>
                </a:r>
                <a:r>
                  <a:rPr lang="pt-BR" dirty="0"/>
                  <a:t>conhecido como</a:t>
                </a:r>
                <a:r>
                  <a:rPr lang="pt-BR" b="0" i="0" dirty="0">
                    <a:effectLst/>
                  </a:rPr>
                  <a:t> </a:t>
                </a:r>
                <a:r>
                  <a:rPr lang="pt-BR" b="1" i="1" dirty="0" err="1">
                    <a:solidFill>
                      <a:srgbClr val="7030A0"/>
                    </a:solidFill>
                    <a:effectLst/>
                  </a:rPr>
                  <a:t>ReLU</a:t>
                </a:r>
                <a:r>
                  <a:rPr lang="pt-BR" b="1" i="1" dirty="0">
                    <a:solidFill>
                      <a:srgbClr val="7030A0"/>
                    </a:solidFill>
                    <a:effectLst/>
                  </a:rPr>
                  <a:t> agonizante</a:t>
                </a:r>
                <a:r>
                  <a:rPr lang="pt-BR" b="0" i="0" dirty="0">
                    <a:effectLst/>
                  </a:rPr>
                  <a:t>.</a:t>
                </a:r>
              </a:p>
              <a:p>
                <a:r>
                  <a:rPr lang="pt-BR" b="0" i="0" dirty="0">
                    <a:effectLst/>
                  </a:rPr>
                  <a:t>Esse </a:t>
                </a:r>
                <a:r>
                  <a:rPr lang="pt-BR" b="1" i="1" dirty="0">
                    <a:solidFill>
                      <a:srgbClr val="00B050"/>
                    </a:solidFill>
                    <a:effectLst/>
                  </a:rPr>
                  <a:t>problema ocorre durante o treinamento </a:t>
                </a:r>
                <a:r>
                  <a:rPr lang="pt-BR" b="0" i="0" dirty="0">
                    <a:effectLst/>
                  </a:rPr>
                  <a:t>da rede, quando </a:t>
                </a:r>
                <a:r>
                  <a:rPr lang="pt-BR" dirty="0"/>
                  <a:t>a ativação do nó, </a:t>
                </a:r>
                <a14:m>
                  <m:oMath xmlns:m="http://schemas.openxmlformats.org/officeDocument/2006/math">
                    <m:r>
                      <a:rPr lang="pt-BR" sz="2800" i="1" smtClean="0">
                        <a:latin typeface="Cambria Math" panose="02040503050406030204" pitchFamily="18" charset="0"/>
                      </a:rPr>
                      <m:t>𝑔</m:t>
                    </m:r>
                    <m:d>
                      <m:dPr>
                        <m:ctrlPr>
                          <a:rPr lang="pt-BR" sz="2800" i="1" smtClean="0">
                            <a:latin typeface="Cambria Math" panose="02040503050406030204" pitchFamily="18" charset="0"/>
                          </a:rPr>
                        </m:ctrlPr>
                      </m:dPr>
                      <m:e>
                        <m:r>
                          <a:rPr lang="pt-BR" sz="2800" b="1" i="1">
                            <a:latin typeface="Cambria Math" panose="02040503050406030204" pitchFamily="18" charset="0"/>
                          </a:rPr>
                          <m:t>𝒙</m:t>
                        </m:r>
                      </m:e>
                    </m:d>
                  </m:oMath>
                </a14:m>
                <a:r>
                  <a:rPr lang="pt-BR" dirty="0"/>
                  <a:t>, é </a:t>
                </a:r>
                <a:r>
                  <a:rPr lang="pt-BR" b="1" i="1" dirty="0">
                    <a:solidFill>
                      <a:srgbClr val="7030A0"/>
                    </a:solidFill>
                  </a:rPr>
                  <a:t>negativa</a:t>
                </a:r>
                <a:r>
                  <a:rPr lang="pt-BR" dirty="0"/>
                  <a:t>.</a:t>
                </a:r>
              </a:p>
              <a:p>
                <a:r>
                  <a:rPr lang="pt-BR" dirty="0"/>
                  <a:t>Isso faz com que sua </a:t>
                </a:r>
                <a:r>
                  <a:rPr lang="pt-BR" b="1" i="1" dirty="0">
                    <a:solidFill>
                      <a:srgbClr val="7030A0"/>
                    </a:solidFill>
                  </a:rPr>
                  <a:t>saída e</a:t>
                </a:r>
                <a:r>
                  <a:rPr lang="pt-BR" dirty="0"/>
                  <a:t>, consequentemente, a </a:t>
                </a:r>
                <a:r>
                  <a:rPr lang="pt-BR" b="1" i="1" dirty="0">
                    <a:solidFill>
                      <a:srgbClr val="7030A0"/>
                    </a:solidFill>
                  </a:rPr>
                  <a:t>derivada parcial da função de ativação sejam iguais a 0</a:t>
                </a:r>
                <a:r>
                  <a:rPr lang="pt-BR" dirty="0"/>
                  <a:t>.</a:t>
                </a:r>
              </a:p>
              <a:p>
                <a:r>
                  <a:rPr lang="pt-BR" dirty="0">
                    <a:effectLst/>
                  </a:rPr>
                  <a:t>Quando isso ocorre, o </a:t>
                </a:r>
                <a:r>
                  <a:rPr lang="pt-BR" b="1" i="1" dirty="0">
                    <a:solidFill>
                      <a:srgbClr val="7030A0"/>
                    </a:solidFill>
                    <a:effectLst/>
                  </a:rPr>
                  <a:t>nó </a:t>
                </a:r>
                <a:r>
                  <a:rPr lang="pt-BR" b="1" i="1" dirty="0">
                    <a:solidFill>
                      <a:srgbClr val="FF0000"/>
                    </a:solidFill>
                    <a:effectLst/>
                  </a:rPr>
                  <a:t>não</a:t>
                </a:r>
                <a:r>
                  <a:rPr lang="pt-BR" b="1" i="1" dirty="0">
                    <a:solidFill>
                      <a:srgbClr val="7030A0"/>
                    </a:solidFill>
                    <a:effectLst/>
                  </a:rPr>
                  <a:t> tem seus pesos atualizados</a:t>
                </a:r>
                <a:r>
                  <a:rPr lang="pt-BR" dirty="0">
                    <a:effectLst/>
                  </a:rPr>
                  <a:t> durante o treinamento, </a:t>
                </a:r>
                <a:r>
                  <a:rPr lang="pt-BR" b="1" i="1" dirty="0">
                    <a:solidFill>
                      <a:srgbClr val="002060"/>
                    </a:solidFill>
                    <a:effectLst/>
                  </a:rPr>
                  <a:t>permanecendo </a:t>
                </a:r>
                <a:r>
                  <a:rPr lang="pt-BR" b="1" i="1" dirty="0">
                    <a:solidFill>
                      <a:srgbClr val="002060"/>
                    </a:solidFill>
                  </a:rPr>
                  <a:t>inalterados</a:t>
                </a:r>
                <a:r>
                  <a:rPr lang="pt-BR" b="0" i="0" dirty="0">
                    <a:effectLst/>
                  </a:rPr>
                  <a:t>.</a:t>
                </a:r>
              </a:p>
            </p:txBody>
          </p:sp>
        </mc:Choice>
        <mc:Fallback xmlns="">
          <p:sp>
            <p:nvSpPr>
              <p:cNvPr id="3" name="Espaço Reservado para Conteúdo 2">
                <a:extLst>
                  <a:ext uri="{FF2B5EF4-FFF2-40B4-BE49-F238E27FC236}">
                    <a16:creationId xmlns:a16="http://schemas.microsoft.com/office/drawing/2014/main" xmlns:a14="http://schemas.microsoft.com/office/drawing/2010/main" xmlns="" id="{BCAAD57B-65A0-9DAD-79FC-2AE2692EB84B}"/>
                  </a:ext>
                </a:extLst>
              </p:cNvPr>
              <p:cNvSpPr>
                <a:spLocks noGrp="1" noRot="1" noChangeAspect="1" noMove="1" noResize="1" noEditPoints="1" noAdjustHandles="1" noChangeArrowheads="1" noChangeShapeType="1" noTextEdit="1"/>
              </p:cNvSpPr>
              <p:nvPr>
                <p:ph idx="1"/>
              </p:nvPr>
            </p:nvSpPr>
            <p:spPr>
              <a:xfrm>
                <a:off x="4933741" y="1825624"/>
                <a:ext cx="7067761" cy="5032375"/>
              </a:xfrm>
              <a:blipFill rotWithShape="0">
                <a:blip r:embed="rId3"/>
                <a:stretch>
                  <a:fillRect l="-1552" t="-1937" r="-1983"/>
                </a:stretch>
              </a:blipFill>
            </p:spPr>
            <p:txBody>
              <a:bodyPr/>
              <a:lstStyle/>
              <a:p>
                <a:r>
                  <a:rPr lang="pt-BR">
                    <a:noFill/>
                  </a:rPr>
                  <a:t> </a:t>
                </a:r>
              </a:p>
            </p:txBody>
          </p:sp>
        </mc:Fallback>
      </mc:AlternateContent>
      <p:pic>
        <p:nvPicPr>
          <p:cNvPr id="4" name="Imagem 3">
            <a:extLst>
              <a:ext uri="{FF2B5EF4-FFF2-40B4-BE49-F238E27FC236}">
                <a16:creationId xmlns="" xmlns:a16="http://schemas.microsoft.com/office/drawing/2014/main" id="{96ECAEDE-8070-9B44-26C9-52D815BFED42}"/>
              </a:ext>
            </a:extLst>
          </p:cNvPr>
          <p:cNvPicPr>
            <a:picLocks noChangeAspect="1"/>
          </p:cNvPicPr>
          <p:nvPr/>
        </p:nvPicPr>
        <p:blipFill rotWithShape="1">
          <a:blip r:embed="rId4"/>
          <a:srcRect l="5002" t="6467" r="8442" b="1020"/>
          <a:stretch/>
        </p:blipFill>
        <p:spPr>
          <a:xfrm>
            <a:off x="1770497" y="1942323"/>
            <a:ext cx="2512197" cy="2013784"/>
          </a:xfrm>
          <a:prstGeom prst="rect">
            <a:avLst/>
          </a:prstGeom>
        </p:spPr>
      </p:pic>
      <mc:AlternateContent xmlns:mc="http://schemas.openxmlformats.org/markup-compatibility/2006" xmlns:a14="http://schemas.microsoft.com/office/drawing/2010/main">
        <mc:Choice Requires="a14">
          <p:sp>
            <p:nvSpPr>
              <p:cNvPr id="5" name="CaixaDeTexto 4">
                <a:extLst>
                  <a:ext uri="{FF2B5EF4-FFF2-40B4-BE49-F238E27FC236}">
                    <a16:creationId xmlns="" xmlns:a16="http://schemas.microsoft.com/office/drawing/2014/main" id="{5712CB71-5F2C-4AA7-C445-78041D010827}"/>
                  </a:ext>
                </a:extLst>
              </p:cNvPr>
              <p:cNvSpPr txBox="1"/>
              <p:nvPr/>
            </p:nvSpPr>
            <p:spPr>
              <a:xfrm>
                <a:off x="2138844" y="2071205"/>
                <a:ext cx="1834540"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1200" i="1">
                          <a:latin typeface="Cambria Math" panose="02040503050406030204" pitchFamily="18" charset="0"/>
                        </a:rPr>
                        <m:t>𝑓</m:t>
                      </m:r>
                      <m:d>
                        <m:dPr>
                          <m:ctrlPr>
                            <a:rPr lang="pt-BR" sz="1200" i="1">
                              <a:latin typeface="Cambria Math" panose="02040503050406030204" pitchFamily="18" charset="0"/>
                            </a:rPr>
                          </m:ctrlPr>
                        </m:dPr>
                        <m:e>
                          <m:r>
                            <a:rPr lang="pt-BR" sz="1200" b="0" i="1" smtClean="0">
                              <a:latin typeface="Cambria Math" panose="02040503050406030204" pitchFamily="18" charset="0"/>
                            </a:rPr>
                            <m:t>𝑔</m:t>
                          </m:r>
                          <m:r>
                            <a:rPr lang="pt-BR" sz="1200" b="0" i="1" smtClean="0">
                              <a:latin typeface="Cambria Math" panose="02040503050406030204" pitchFamily="18" charset="0"/>
                            </a:rPr>
                            <m:t>(</m:t>
                          </m:r>
                          <m:r>
                            <a:rPr lang="pt-BR" sz="1200" b="1" i="1" smtClean="0">
                              <a:latin typeface="Cambria Math" panose="02040503050406030204" pitchFamily="18" charset="0"/>
                            </a:rPr>
                            <m:t>𝒙</m:t>
                          </m:r>
                          <m:r>
                            <a:rPr lang="pt-BR" sz="1200" b="0" i="1" smtClean="0">
                              <a:latin typeface="Cambria Math" panose="02040503050406030204" pitchFamily="18" charset="0"/>
                            </a:rPr>
                            <m:t>)</m:t>
                          </m:r>
                        </m:e>
                      </m:d>
                      <m:r>
                        <a:rPr lang="pt-BR" sz="1200" i="1">
                          <a:latin typeface="Cambria Math" panose="02040503050406030204" pitchFamily="18" charset="0"/>
                        </a:rPr>
                        <m:t>=</m:t>
                      </m:r>
                      <m:r>
                        <m:rPr>
                          <m:sty m:val="p"/>
                        </m:rPr>
                        <a:rPr lang="pt-BR" sz="1200">
                          <a:latin typeface="Cambria Math" panose="02040503050406030204" pitchFamily="18" charset="0"/>
                        </a:rPr>
                        <m:t>max</m:t>
                      </m:r>
                      <m:d>
                        <m:dPr>
                          <m:ctrlPr>
                            <a:rPr lang="pt-BR" sz="1200" i="1">
                              <a:latin typeface="Cambria Math" panose="02040503050406030204" pitchFamily="18" charset="0"/>
                            </a:rPr>
                          </m:ctrlPr>
                        </m:dPr>
                        <m:e>
                          <m:r>
                            <a:rPr lang="pt-BR" sz="1200" i="1">
                              <a:latin typeface="Cambria Math" panose="02040503050406030204" pitchFamily="18" charset="0"/>
                            </a:rPr>
                            <m:t>0,</m:t>
                          </m:r>
                          <m:r>
                            <a:rPr lang="pt-BR" sz="1200" i="1">
                              <a:latin typeface="Cambria Math" panose="02040503050406030204" pitchFamily="18" charset="0"/>
                            </a:rPr>
                            <m:t>𝑔</m:t>
                          </m:r>
                          <m:r>
                            <a:rPr lang="pt-BR" sz="1200" i="1">
                              <a:latin typeface="Cambria Math" panose="02040503050406030204" pitchFamily="18" charset="0"/>
                            </a:rPr>
                            <m:t>(</m:t>
                          </m:r>
                          <m:r>
                            <a:rPr lang="pt-BR" sz="1200" b="1" i="1">
                              <a:latin typeface="Cambria Math" panose="02040503050406030204" pitchFamily="18" charset="0"/>
                            </a:rPr>
                            <m:t>𝒙</m:t>
                          </m:r>
                          <m:r>
                            <a:rPr lang="pt-BR" sz="1200" i="1">
                              <a:latin typeface="Cambria Math" panose="02040503050406030204" pitchFamily="18" charset="0"/>
                            </a:rPr>
                            <m:t>)</m:t>
                          </m:r>
                        </m:e>
                      </m:d>
                    </m:oMath>
                  </m:oMathPara>
                </a14:m>
                <a:endParaRPr lang="pt-BR" sz="1200" dirty="0"/>
              </a:p>
            </p:txBody>
          </p:sp>
        </mc:Choice>
        <mc:Fallback xmlns="">
          <p:sp>
            <p:nvSpPr>
              <p:cNvPr id="5" name="CaixaDeTexto 4">
                <a:extLst>
                  <a:ext uri="{FF2B5EF4-FFF2-40B4-BE49-F238E27FC236}">
                    <a16:creationId xmlns:a16="http://schemas.microsoft.com/office/drawing/2014/main" id="{5712CB71-5F2C-4AA7-C445-78041D010827}"/>
                  </a:ext>
                </a:extLst>
              </p:cNvPr>
              <p:cNvSpPr txBox="1">
                <a:spLocks noRot="1" noChangeAspect="1" noMove="1" noResize="1" noEditPoints="1" noAdjustHandles="1" noChangeArrowheads="1" noChangeShapeType="1" noTextEdit="1"/>
              </p:cNvSpPr>
              <p:nvPr/>
            </p:nvSpPr>
            <p:spPr>
              <a:xfrm>
                <a:off x="2138844" y="2071205"/>
                <a:ext cx="1834540" cy="276999"/>
              </a:xfrm>
              <a:prstGeom prst="rect">
                <a:avLst/>
              </a:prstGeom>
              <a:blipFill>
                <a:blip r:embed="rId5"/>
                <a:stretch>
                  <a:fillRect b="-8889"/>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 name="CaixaDeTexto 6">
                <a:extLst>
                  <a:ext uri="{FF2B5EF4-FFF2-40B4-BE49-F238E27FC236}">
                    <a16:creationId xmlns="" xmlns:a16="http://schemas.microsoft.com/office/drawing/2014/main" id="{39646284-D717-CCFF-C733-4613ED4C2067}"/>
                  </a:ext>
                </a:extLst>
              </p:cNvPr>
              <p:cNvSpPr txBox="1"/>
              <p:nvPr/>
            </p:nvSpPr>
            <p:spPr>
              <a:xfrm rot="16200000">
                <a:off x="1248776" y="2699592"/>
                <a:ext cx="963088" cy="261610"/>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
                        <a:rPr lang="pt-BR" sz="1100" i="1" smtClean="0">
                          <a:latin typeface="Cambria Math" panose="02040503050406030204" pitchFamily="18" charset="0"/>
                        </a:rPr>
                        <m:t>𝑓</m:t>
                      </m:r>
                      <m:d>
                        <m:dPr>
                          <m:ctrlPr>
                            <a:rPr lang="pt-BR" sz="1100" i="1">
                              <a:latin typeface="Cambria Math" panose="02040503050406030204" pitchFamily="18" charset="0"/>
                            </a:rPr>
                          </m:ctrlPr>
                        </m:dPr>
                        <m:e>
                          <m:r>
                            <a:rPr lang="pt-BR" sz="1100" b="0" i="1" smtClean="0">
                              <a:latin typeface="Cambria Math" panose="02040503050406030204" pitchFamily="18" charset="0"/>
                            </a:rPr>
                            <m:t>𝑔</m:t>
                          </m:r>
                          <m:r>
                            <a:rPr lang="pt-BR" sz="1100" b="0" i="1" smtClean="0">
                              <a:latin typeface="Cambria Math" panose="02040503050406030204" pitchFamily="18" charset="0"/>
                            </a:rPr>
                            <m:t>(</m:t>
                          </m:r>
                          <m:r>
                            <a:rPr lang="pt-BR" sz="1100" b="1" i="1" smtClean="0">
                              <a:latin typeface="Cambria Math" panose="02040503050406030204" pitchFamily="18" charset="0"/>
                            </a:rPr>
                            <m:t>𝒙</m:t>
                          </m:r>
                          <m:r>
                            <a:rPr lang="pt-BR" sz="1100" b="0" i="1" smtClean="0">
                              <a:latin typeface="Cambria Math" panose="02040503050406030204" pitchFamily="18" charset="0"/>
                            </a:rPr>
                            <m:t>)</m:t>
                          </m:r>
                        </m:e>
                      </m:d>
                    </m:oMath>
                  </m:oMathPara>
                </a14:m>
                <a:endParaRPr lang="pt-BR" sz="1100" dirty="0"/>
              </a:p>
            </p:txBody>
          </p:sp>
        </mc:Choice>
        <mc:Fallback xmlns="">
          <p:sp>
            <p:nvSpPr>
              <p:cNvPr id="7" name="CaixaDeTexto 6">
                <a:extLst>
                  <a:ext uri="{FF2B5EF4-FFF2-40B4-BE49-F238E27FC236}">
                    <a16:creationId xmlns:a16="http://schemas.microsoft.com/office/drawing/2014/main" id="{39646284-D717-CCFF-C733-4613ED4C2067}"/>
                  </a:ext>
                </a:extLst>
              </p:cNvPr>
              <p:cNvSpPr txBox="1">
                <a:spLocks noRot="1" noChangeAspect="1" noMove="1" noResize="1" noEditPoints="1" noAdjustHandles="1" noChangeArrowheads="1" noChangeShapeType="1" noTextEdit="1"/>
              </p:cNvSpPr>
              <p:nvPr/>
            </p:nvSpPr>
            <p:spPr>
              <a:xfrm rot="16200000">
                <a:off x="1248776" y="2699592"/>
                <a:ext cx="963088" cy="261610"/>
              </a:xfrm>
              <a:prstGeom prst="rect">
                <a:avLst/>
              </a:prstGeom>
              <a:blipFill>
                <a:blip r:embed="rId6"/>
                <a:stretch>
                  <a:fillRect r="-697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6" name="CaixaDeTexto 5">
                <a:extLst>
                  <a:ext uri="{FF2B5EF4-FFF2-40B4-BE49-F238E27FC236}">
                    <a16:creationId xmlns="" xmlns:a16="http://schemas.microsoft.com/office/drawing/2014/main" id="{0D10596A-3E18-4D4A-6415-9CDBEC4E9929}"/>
                  </a:ext>
                </a:extLst>
              </p:cNvPr>
              <p:cNvSpPr txBox="1"/>
              <p:nvPr/>
            </p:nvSpPr>
            <p:spPr>
              <a:xfrm>
                <a:off x="2610414" y="3862861"/>
                <a:ext cx="1032387" cy="261610"/>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
                        <a:rPr lang="pt-BR" sz="1100" i="1">
                          <a:latin typeface="Cambria Math" panose="02040503050406030204" pitchFamily="18" charset="0"/>
                        </a:rPr>
                        <m:t>𝑔</m:t>
                      </m:r>
                      <m:r>
                        <a:rPr lang="pt-BR" sz="1100" i="1">
                          <a:latin typeface="Cambria Math" panose="02040503050406030204" pitchFamily="18" charset="0"/>
                        </a:rPr>
                        <m:t>(</m:t>
                      </m:r>
                      <m:r>
                        <a:rPr lang="pt-BR" sz="1100" b="1" i="1">
                          <a:latin typeface="Cambria Math" panose="02040503050406030204" pitchFamily="18" charset="0"/>
                        </a:rPr>
                        <m:t>𝒙</m:t>
                      </m:r>
                      <m:r>
                        <a:rPr lang="pt-BR" sz="1100" i="1">
                          <a:latin typeface="Cambria Math" panose="02040503050406030204" pitchFamily="18" charset="0"/>
                        </a:rPr>
                        <m:t>)</m:t>
                      </m:r>
                    </m:oMath>
                  </m:oMathPara>
                </a14:m>
                <a:endParaRPr lang="pt-BR" sz="1100" dirty="0"/>
              </a:p>
            </p:txBody>
          </p:sp>
        </mc:Choice>
        <mc:Fallback xmlns="">
          <p:sp>
            <p:nvSpPr>
              <p:cNvPr id="6" name="CaixaDeTexto 5">
                <a:extLst>
                  <a:ext uri="{FF2B5EF4-FFF2-40B4-BE49-F238E27FC236}">
                    <a16:creationId xmlns:a16="http://schemas.microsoft.com/office/drawing/2014/main" id="{0D10596A-3E18-4D4A-6415-9CDBEC4E9929}"/>
                  </a:ext>
                </a:extLst>
              </p:cNvPr>
              <p:cNvSpPr txBox="1">
                <a:spLocks noRot="1" noChangeAspect="1" noMove="1" noResize="1" noEditPoints="1" noAdjustHandles="1" noChangeArrowheads="1" noChangeShapeType="1" noTextEdit="1"/>
              </p:cNvSpPr>
              <p:nvPr/>
            </p:nvSpPr>
            <p:spPr>
              <a:xfrm>
                <a:off x="2610414" y="3862861"/>
                <a:ext cx="1032387" cy="261610"/>
              </a:xfrm>
              <a:prstGeom prst="rect">
                <a:avLst/>
              </a:prstGeom>
              <a:blipFill>
                <a:blip r:embed="rId7"/>
                <a:stretch>
                  <a:fillRect b="-4651"/>
                </a:stretch>
              </a:blipFill>
            </p:spPr>
            <p:txBody>
              <a:bodyPr/>
              <a:lstStyle/>
              <a:p>
                <a:r>
                  <a:rPr lang="pt-BR">
                    <a:noFill/>
                  </a:rPr>
                  <a:t> </a:t>
                </a:r>
              </a:p>
            </p:txBody>
          </p:sp>
        </mc:Fallback>
      </mc:AlternateContent>
      <p:pic>
        <p:nvPicPr>
          <p:cNvPr id="9" name="Imagem 8">
            <a:extLst>
              <a:ext uri="{FF2B5EF4-FFF2-40B4-BE49-F238E27FC236}">
                <a16:creationId xmlns="" xmlns:a16="http://schemas.microsoft.com/office/drawing/2014/main" id="{A5612E3A-613C-E624-A52C-8F571A186D9E}"/>
              </a:ext>
            </a:extLst>
          </p:cNvPr>
          <p:cNvPicPr>
            <a:picLocks noChangeAspect="1"/>
          </p:cNvPicPr>
          <p:nvPr/>
        </p:nvPicPr>
        <p:blipFill rotWithShape="1">
          <a:blip r:embed="rId8"/>
          <a:srcRect l="4832" t="5799" r="8612"/>
          <a:stretch/>
        </p:blipFill>
        <p:spPr>
          <a:xfrm>
            <a:off x="1763661" y="4442320"/>
            <a:ext cx="2512197" cy="2050555"/>
          </a:xfrm>
          <a:prstGeom prst="rect">
            <a:avLst/>
          </a:prstGeom>
        </p:spPr>
      </p:pic>
      <mc:AlternateContent xmlns:mc="http://schemas.openxmlformats.org/markup-compatibility/2006" xmlns:a14="http://schemas.microsoft.com/office/drawing/2010/main">
        <mc:Choice Requires="a14">
          <p:sp>
            <p:nvSpPr>
              <p:cNvPr id="10" name="CaixaDeTexto 9">
                <a:extLst>
                  <a:ext uri="{FF2B5EF4-FFF2-40B4-BE49-F238E27FC236}">
                    <a16:creationId xmlns="" xmlns:a16="http://schemas.microsoft.com/office/drawing/2014/main" id="{EB14C765-0461-48B6-CC2D-B0E386EDC69F}"/>
                  </a:ext>
                </a:extLst>
              </p:cNvPr>
              <p:cNvSpPr txBox="1"/>
              <p:nvPr/>
            </p:nvSpPr>
            <p:spPr>
              <a:xfrm>
                <a:off x="2610414" y="6362070"/>
                <a:ext cx="1032387" cy="261610"/>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
                        <a:rPr lang="pt-BR" sz="1100" i="1">
                          <a:latin typeface="Cambria Math" panose="02040503050406030204" pitchFamily="18" charset="0"/>
                        </a:rPr>
                        <m:t>𝑔</m:t>
                      </m:r>
                      <m:r>
                        <a:rPr lang="pt-BR" sz="1100" i="1">
                          <a:latin typeface="Cambria Math" panose="02040503050406030204" pitchFamily="18" charset="0"/>
                        </a:rPr>
                        <m:t>(</m:t>
                      </m:r>
                      <m:r>
                        <a:rPr lang="pt-BR" sz="1100" b="1" i="1">
                          <a:latin typeface="Cambria Math" panose="02040503050406030204" pitchFamily="18" charset="0"/>
                        </a:rPr>
                        <m:t>𝒙</m:t>
                      </m:r>
                      <m:r>
                        <a:rPr lang="pt-BR" sz="1100" i="1">
                          <a:latin typeface="Cambria Math" panose="02040503050406030204" pitchFamily="18" charset="0"/>
                        </a:rPr>
                        <m:t>)</m:t>
                      </m:r>
                    </m:oMath>
                  </m:oMathPara>
                </a14:m>
                <a:endParaRPr lang="pt-BR" sz="1100" dirty="0"/>
              </a:p>
            </p:txBody>
          </p:sp>
        </mc:Choice>
        <mc:Fallback xmlns="">
          <p:sp>
            <p:nvSpPr>
              <p:cNvPr id="10" name="CaixaDeTexto 9">
                <a:extLst>
                  <a:ext uri="{FF2B5EF4-FFF2-40B4-BE49-F238E27FC236}">
                    <a16:creationId xmlns:a16="http://schemas.microsoft.com/office/drawing/2014/main" id="{EB14C765-0461-48B6-CC2D-B0E386EDC69F}"/>
                  </a:ext>
                </a:extLst>
              </p:cNvPr>
              <p:cNvSpPr txBox="1">
                <a:spLocks noRot="1" noChangeAspect="1" noMove="1" noResize="1" noEditPoints="1" noAdjustHandles="1" noChangeArrowheads="1" noChangeShapeType="1" noTextEdit="1"/>
              </p:cNvSpPr>
              <p:nvPr/>
            </p:nvSpPr>
            <p:spPr>
              <a:xfrm>
                <a:off x="2610414" y="6362070"/>
                <a:ext cx="1032387" cy="261610"/>
              </a:xfrm>
              <a:prstGeom prst="rect">
                <a:avLst/>
              </a:prstGeom>
              <a:blipFill>
                <a:blip r:embed="rId7"/>
                <a:stretch>
                  <a:fillRect b="-4651"/>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1" name="CaixaDeTexto 10">
                <a:extLst>
                  <a:ext uri="{FF2B5EF4-FFF2-40B4-BE49-F238E27FC236}">
                    <a16:creationId xmlns="" xmlns:a16="http://schemas.microsoft.com/office/drawing/2014/main" id="{98EBD8C4-33DA-8566-BBEE-AA36569A3C2A}"/>
                  </a:ext>
                </a:extLst>
              </p:cNvPr>
              <p:cNvSpPr txBox="1"/>
              <p:nvPr/>
            </p:nvSpPr>
            <p:spPr>
              <a:xfrm rot="16200000">
                <a:off x="1137019" y="5121782"/>
                <a:ext cx="963088" cy="450893"/>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pt-BR" sz="1100" i="1" smtClean="0">
                              <a:latin typeface="Cambria Math" panose="02040503050406030204" pitchFamily="18" charset="0"/>
                            </a:rPr>
                          </m:ctrlPr>
                        </m:fPr>
                        <m:num>
                          <m:r>
                            <a:rPr lang="pt-BR" sz="1100" i="1">
                              <a:latin typeface="Cambria Math" panose="02040503050406030204" pitchFamily="18" charset="0"/>
                            </a:rPr>
                            <m:t>𝜕</m:t>
                          </m:r>
                          <m:r>
                            <a:rPr lang="pt-BR" sz="1100" i="1">
                              <a:latin typeface="Cambria Math" panose="02040503050406030204" pitchFamily="18" charset="0"/>
                            </a:rPr>
                            <m:t>𝑓</m:t>
                          </m:r>
                          <m:d>
                            <m:dPr>
                              <m:ctrlPr>
                                <a:rPr lang="pt-BR" sz="1100" i="1">
                                  <a:latin typeface="Cambria Math" panose="02040503050406030204" pitchFamily="18" charset="0"/>
                                </a:rPr>
                              </m:ctrlPr>
                            </m:dPr>
                            <m:e>
                              <m:r>
                                <a:rPr lang="pt-BR" sz="1100" i="1">
                                  <a:latin typeface="Cambria Math" panose="02040503050406030204" pitchFamily="18" charset="0"/>
                                </a:rPr>
                                <m:t>𝑔</m:t>
                              </m:r>
                              <m:r>
                                <a:rPr lang="pt-BR" sz="1100" i="1">
                                  <a:latin typeface="Cambria Math" panose="02040503050406030204" pitchFamily="18" charset="0"/>
                                </a:rPr>
                                <m:t>(</m:t>
                              </m:r>
                              <m:r>
                                <a:rPr lang="pt-BR" sz="1100" b="1" i="1">
                                  <a:latin typeface="Cambria Math" panose="02040503050406030204" pitchFamily="18" charset="0"/>
                                </a:rPr>
                                <m:t>𝒙</m:t>
                              </m:r>
                              <m:r>
                                <a:rPr lang="pt-BR" sz="1100" i="1">
                                  <a:latin typeface="Cambria Math" panose="02040503050406030204" pitchFamily="18" charset="0"/>
                                </a:rPr>
                                <m:t>)</m:t>
                              </m:r>
                            </m:e>
                          </m:d>
                          <m:r>
                            <m:rPr>
                              <m:nor/>
                            </m:rPr>
                            <a:rPr lang="pt-BR" sz="1100" dirty="0"/>
                            <m:t> </m:t>
                          </m:r>
                        </m:num>
                        <m:den>
                          <m:r>
                            <a:rPr lang="pt-BR" sz="1100" i="1">
                              <a:latin typeface="Cambria Math" panose="02040503050406030204" pitchFamily="18" charset="0"/>
                            </a:rPr>
                            <m:t>𝜕</m:t>
                          </m:r>
                          <m:r>
                            <a:rPr lang="pt-BR" sz="1100" i="1">
                              <a:latin typeface="Cambria Math" panose="02040503050406030204" pitchFamily="18" charset="0"/>
                            </a:rPr>
                            <m:t>𝑔</m:t>
                          </m:r>
                          <m:r>
                            <a:rPr lang="pt-BR" sz="1100" i="1">
                              <a:latin typeface="Cambria Math" panose="02040503050406030204" pitchFamily="18" charset="0"/>
                            </a:rPr>
                            <m:t>(</m:t>
                          </m:r>
                          <m:r>
                            <a:rPr lang="pt-BR" sz="1100" b="1" i="1">
                              <a:latin typeface="Cambria Math" panose="02040503050406030204" pitchFamily="18" charset="0"/>
                            </a:rPr>
                            <m:t>𝒙</m:t>
                          </m:r>
                          <m:r>
                            <a:rPr lang="pt-BR" sz="1100" i="1">
                              <a:latin typeface="Cambria Math" panose="02040503050406030204" pitchFamily="18" charset="0"/>
                            </a:rPr>
                            <m:t>)</m:t>
                          </m:r>
                        </m:den>
                      </m:f>
                    </m:oMath>
                  </m:oMathPara>
                </a14:m>
                <a:endParaRPr lang="pt-BR" sz="1100" dirty="0"/>
              </a:p>
            </p:txBody>
          </p:sp>
        </mc:Choice>
        <mc:Fallback xmlns="">
          <p:sp>
            <p:nvSpPr>
              <p:cNvPr id="11" name="CaixaDeTexto 10">
                <a:extLst>
                  <a:ext uri="{FF2B5EF4-FFF2-40B4-BE49-F238E27FC236}">
                    <a16:creationId xmlns:a16="http://schemas.microsoft.com/office/drawing/2014/main" id="{98EBD8C4-33DA-8566-BBEE-AA36569A3C2A}"/>
                  </a:ext>
                </a:extLst>
              </p:cNvPr>
              <p:cNvSpPr txBox="1">
                <a:spLocks noRot="1" noChangeAspect="1" noMove="1" noResize="1" noEditPoints="1" noAdjustHandles="1" noChangeArrowheads="1" noChangeShapeType="1" noTextEdit="1"/>
              </p:cNvSpPr>
              <p:nvPr/>
            </p:nvSpPr>
            <p:spPr>
              <a:xfrm rot="16200000">
                <a:off x="1137019" y="5121782"/>
                <a:ext cx="963088" cy="450893"/>
              </a:xfrm>
              <a:prstGeom prst="rect">
                <a:avLst/>
              </a:prstGeom>
              <a:blipFill>
                <a:blip r:embed="rId9"/>
                <a:stretch>
                  <a:fillRect r="-4110"/>
                </a:stretch>
              </a:blipFill>
            </p:spPr>
            <p:txBody>
              <a:bodyPr/>
              <a:lstStyle/>
              <a:p>
                <a:r>
                  <a:rPr lang="pt-BR">
                    <a:noFill/>
                  </a:rPr>
                  <a:t> </a:t>
                </a:r>
              </a:p>
            </p:txBody>
          </p:sp>
        </mc:Fallback>
      </mc:AlternateContent>
    </p:spTree>
    <p:extLst>
      <p:ext uri="{BB962C8B-B14F-4D97-AF65-F5344CB8AC3E}">
        <p14:creationId xmlns:p14="http://schemas.microsoft.com/office/powerpoint/2010/main" val="141624824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52E3438D-F516-F1D3-A02F-51857586D07A}"/>
              </a:ext>
            </a:extLst>
          </p:cNvPr>
          <p:cNvSpPr>
            <a:spLocks noGrp="1"/>
          </p:cNvSpPr>
          <p:nvPr>
            <p:ph type="title"/>
          </p:nvPr>
        </p:nvSpPr>
        <p:spPr/>
        <p:txBody>
          <a:bodyPr/>
          <a:lstStyle/>
          <a:p>
            <a:r>
              <a:rPr lang="pt-BR" dirty="0"/>
              <a:t>Variantes da função de ativação retificadora</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 xmlns:a16="http://schemas.microsoft.com/office/drawing/2014/main" id="{BCAAD57B-65A0-9DAD-79FC-2AE2692EB84B}"/>
                  </a:ext>
                </a:extLst>
              </p:cNvPr>
              <p:cNvSpPr>
                <a:spLocks noGrp="1"/>
              </p:cNvSpPr>
              <p:nvPr>
                <p:ph idx="1"/>
              </p:nvPr>
            </p:nvSpPr>
            <p:spPr>
              <a:xfrm>
                <a:off x="6096000" y="1825624"/>
                <a:ext cx="6012263" cy="5032375"/>
              </a:xfrm>
            </p:spPr>
            <p:txBody>
              <a:bodyPr>
                <a:normAutofit/>
              </a:bodyPr>
              <a:lstStyle/>
              <a:p>
                <a:r>
                  <a:rPr lang="pt-BR" dirty="0"/>
                  <a:t>Para resolver o problema das </a:t>
                </a:r>
                <a:r>
                  <a:rPr lang="pt-BR" b="1" i="1" dirty="0"/>
                  <a:t>ReLUs agonizantes</a:t>
                </a:r>
                <a:r>
                  <a:rPr lang="pt-BR" dirty="0"/>
                  <a:t>, usa-se </a:t>
                </a:r>
                <a:r>
                  <a:rPr lang="pt-BR" b="1" i="1" dirty="0">
                    <a:solidFill>
                      <a:srgbClr val="00B050"/>
                    </a:solidFill>
                  </a:rPr>
                  <a:t>variantes da função </a:t>
                </a:r>
                <a:r>
                  <a:rPr lang="pt-BR" b="1" i="1" dirty="0" err="1">
                    <a:solidFill>
                      <a:srgbClr val="00B050"/>
                    </a:solidFill>
                  </a:rPr>
                  <a:t>ReLU</a:t>
                </a:r>
                <a:r>
                  <a:rPr lang="pt-BR" dirty="0"/>
                  <a:t> que </a:t>
                </a:r>
                <a:r>
                  <a:rPr lang="pt-BR" b="1" i="1" dirty="0">
                    <a:solidFill>
                      <a:schemeClr val="accent5"/>
                    </a:solidFill>
                  </a:rPr>
                  <a:t>possuam derivada diferente de zero para </a:t>
                </a:r>
                <a14:m>
                  <m:oMath xmlns:m="http://schemas.openxmlformats.org/officeDocument/2006/math">
                    <m:r>
                      <a:rPr lang="pt-BR" b="1" i="1">
                        <a:solidFill>
                          <a:schemeClr val="accent5"/>
                        </a:solidFill>
                        <a:latin typeface="Cambria Math" panose="02040503050406030204" pitchFamily="18" charset="0"/>
                      </a:rPr>
                      <m:t>𝒈</m:t>
                    </m:r>
                    <m:d>
                      <m:dPr>
                        <m:ctrlPr>
                          <a:rPr lang="pt-BR" b="1" i="1">
                            <a:solidFill>
                              <a:schemeClr val="accent5"/>
                            </a:solidFill>
                            <a:latin typeface="Cambria Math" panose="02040503050406030204" pitchFamily="18" charset="0"/>
                          </a:rPr>
                        </m:ctrlPr>
                      </m:dPr>
                      <m:e>
                        <m:r>
                          <a:rPr lang="pt-BR" b="1" i="1">
                            <a:solidFill>
                              <a:schemeClr val="accent5"/>
                            </a:solidFill>
                            <a:latin typeface="Cambria Math" panose="02040503050406030204" pitchFamily="18" charset="0"/>
                          </a:rPr>
                          <m:t>𝒙</m:t>
                        </m:r>
                      </m:e>
                    </m:d>
                    <m:r>
                      <a:rPr lang="pt-BR" b="1" i="1">
                        <a:solidFill>
                          <a:schemeClr val="accent5"/>
                        </a:solidFill>
                        <a:latin typeface="Cambria Math" panose="02040503050406030204" pitchFamily="18" charset="0"/>
                      </a:rPr>
                      <m:t>&lt;</m:t>
                    </m:r>
                    <m:r>
                      <a:rPr lang="pt-BR" b="1" i="1">
                        <a:solidFill>
                          <a:schemeClr val="accent5"/>
                        </a:solidFill>
                        <a:latin typeface="Cambria Math" panose="02040503050406030204" pitchFamily="18" charset="0"/>
                      </a:rPr>
                      <m:t>𝟎</m:t>
                    </m:r>
                  </m:oMath>
                </a14:m>
                <a:r>
                  <a:rPr lang="pt-BR" dirty="0"/>
                  <a:t>, como, por exemplo, </a:t>
                </a:r>
              </a:p>
              <a:p>
                <a:pPr lvl="1">
                  <a:buFont typeface="Wingdings" panose="05000000000000000000" pitchFamily="2" charset="2"/>
                  <a:buChar char="§"/>
                </a:pPr>
                <a:r>
                  <a:rPr lang="pt-BR" dirty="0" err="1">
                    <a:hlinkClick r:id="rId3"/>
                  </a:rPr>
                  <a:t>Leaky</a:t>
                </a:r>
                <a:r>
                  <a:rPr lang="pt-BR" dirty="0">
                    <a:hlinkClick r:id="rId3"/>
                  </a:rPr>
                  <a:t> </a:t>
                </a:r>
                <a:r>
                  <a:rPr lang="pt-BR" dirty="0" err="1">
                    <a:hlinkClick r:id="rId3"/>
                  </a:rPr>
                  <a:t>ReLU</a:t>
                </a:r>
                <a:r>
                  <a:rPr lang="pt-BR" dirty="0">
                    <a:hlinkClick r:id="rId3"/>
                  </a:rPr>
                  <a:t>, </a:t>
                </a:r>
              </a:p>
              <a:p>
                <a:pPr lvl="1">
                  <a:buFont typeface="Wingdings" panose="05000000000000000000" pitchFamily="2" charset="2"/>
                  <a:buChar char="§"/>
                </a:pPr>
                <a:r>
                  <a:rPr lang="pt-BR" dirty="0" err="1">
                    <a:hlinkClick r:id="rId3"/>
                  </a:rPr>
                  <a:t>Parametric</a:t>
                </a:r>
                <a:r>
                  <a:rPr lang="pt-BR" dirty="0">
                    <a:hlinkClick r:id="rId3"/>
                  </a:rPr>
                  <a:t> </a:t>
                </a:r>
                <a:r>
                  <a:rPr lang="pt-BR" dirty="0" err="1">
                    <a:hlinkClick r:id="rId3"/>
                  </a:rPr>
                  <a:t>ReLU</a:t>
                </a:r>
                <a:r>
                  <a:rPr lang="pt-BR" dirty="0">
                    <a:hlinkClick r:id="rId3"/>
                  </a:rPr>
                  <a:t> (</a:t>
                </a:r>
                <a:r>
                  <a:rPr lang="pt-BR" dirty="0" err="1">
                    <a:hlinkClick r:id="rId3"/>
                  </a:rPr>
                  <a:t>PReLU</a:t>
                </a:r>
                <a:r>
                  <a:rPr lang="pt-BR" dirty="0">
                    <a:hlinkClick r:id="rId3"/>
                  </a:rPr>
                  <a:t>), </a:t>
                </a:r>
              </a:p>
              <a:p>
                <a:pPr lvl="1">
                  <a:buFont typeface="Wingdings" panose="05000000000000000000" pitchFamily="2" charset="2"/>
                  <a:buChar char="§"/>
                </a:pPr>
                <a:r>
                  <a:rPr lang="pt-BR" dirty="0" err="1">
                    <a:hlinkClick r:id="rId3"/>
                  </a:rPr>
                  <a:t>Gaussian</a:t>
                </a:r>
                <a:r>
                  <a:rPr lang="pt-BR" dirty="0">
                    <a:hlinkClick r:id="rId3"/>
                  </a:rPr>
                  <a:t> </a:t>
                </a:r>
                <a:r>
                  <a:rPr lang="pt-BR" dirty="0" err="1">
                    <a:hlinkClick r:id="rId3"/>
                  </a:rPr>
                  <a:t>Error</a:t>
                </a:r>
                <a:r>
                  <a:rPr lang="pt-BR" dirty="0">
                    <a:hlinkClick r:id="rId3"/>
                  </a:rPr>
                  <a:t> Linear Unit (GELU), </a:t>
                </a:r>
              </a:p>
              <a:p>
                <a:pPr lvl="1">
                  <a:buFont typeface="Wingdings" panose="05000000000000000000" pitchFamily="2" charset="2"/>
                  <a:buChar char="§"/>
                </a:pPr>
                <a:r>
                  <a:rPr lang="pt-BR" dirty="0">
                    <a:hlinkClick r:id="rId3"/>
                  </a:rPr>
                  <a:t>etc.</a:t>
                </a:r>
                <a:endParaRPr lang="pt-BR" dirty="0"/>
              </a:p>
            </p:txBody>
          </p:sp>
        </mc:Choice>
        <mc:Fallback xmlns="">
          <p:sp>
            <p:nvSpPr>
              <p:cNvPr id="3" name="Espaço Reservado para Conteúdo 2">
                <a:extLst>
                  <a:ext uri="{FF2B5EF4-FFF2-40B4-BE49-F238E27FC236}">
                    <a16:creationId xmlns:a16="http://schemas.microsoft.com/office/drawing/2014/main" id="{BCAAD57B-65A0-9DAD-79FC-2AE2692EB84B}"/>
                  </a:ext>
                </a:extLst>
              </p:cNvPr>
              <p:cNvSpPr>
                <a:spLocks noGrp="1" noRot="1" noChangeAspect="1" noMove="1" noResize="1" noEditPoints="1" noAdjustHandles="1" noChangeArrowheads="1" noChangeShapeType="1" noTextEdit="1"/>
              </p:cNvSpPr>
              <p:nvPr>
                <p:ph idx="1"/>
              </p:nvPr>
            </p:nvSpPr>
            <p:spPr>
              <a:xfrm>
                <a:off x="6096000" y="1825624"/>
                <a:ext cx="6012263" cy="5032375"/>
              </a:xfrm>
              <a:blipFill>
                <a:blip r:embed="rId4"/>
                <a:stretch>
                  <a:fillRect l="-1826" t="-1937"/>
                </a:stretch>
              </a:blipFill>
            </p:spPr>
            <p:txBody>
              <a:bodyPr/>
              <a:lstStyle/>
              <a:p>
                <a:r>
                  <a:rPr lang="pt-BR">
                    <a:noFill/>
                  </a:rPr>
                  <a:t> </a:t>
                </a:r>
              </a:p>
            </p:txBody>
          </p:sp>
        </mc:Fallback>
      </mc:AlternateContent>
      <p:pic>
        <p:nvPicPr>
          <p:cNvPr id="3074" name="Picture 2">
            <a:extLst>
              <a:ext uri="{FF2B5EF4-FFF2-40B4-BE49-F238E27FC236}">
                <a16:creationId xmlns="" xmlns:a16="http://schemas.microsoft.com/office/drawing/2014/main" id="{68C782F8-5C7A-4BE6-7EEC-5451A1D237D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34681" y="1439693"/>
            <a:ext cx="4530150" cy="52821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638318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3E526349-A7BE-499C-8397-6417B176CCDF}"/>
              </a:ext>
            </a:extLst>
          </p:cNvPr>
          <p:cNvSpPr>
            <a:spLocks noGrp="1"/>
          </p:cNvSpPr>
          <p:nvPr>
            <p:ph type="title"/>
          </p:nvPr>
        </p:nvSpPr>
        <p:spPr/>
        <p:txBody>
          <a:bodyPr/>
          <a:lstStyle/>
          <a:p>
            <a:r>
              <a:rPr lang="pt-BR" dirty="0"/>
              <a:t>Explosão do gradiente</a:t>
            </a:r>
            <a:r>
              <a:rPr lang="en-US" dirty="0"/>
              <a:t> </a:t>
            </a:r>
            <a:endParaRPr lang="pt-BR" dirty="0"/>
          </a:p>
        </p:txBody>
      </p:sp>
      <p:sp>
        <p:nvSpPr>
          <p:cNvPr id="3" name="Espaço Reservado para Conteúdo 2">
            <a:extLst>
              <a:ext uri="{FF2B5EF4-FFF2-40B4-BE49-F238E27FC236}">
                <a16:creationId xmlns="" xmlns:a16="http://schemas.microsoft.com/office/drawing/2014/main" id="{A390FEFD-F331-53A0-B441-F413CF36E07C}"/>
              </a:ext>
            </a:extLst>
          </p:cNvPr>
          <p:cNvSpPr>
            <a:spLocks noGrp="1"/>
          </p:cNvSpPr>
          <p:nvPr>
            <p:ph idx="1"/>
          </p:nvPr>
        </p:nvSpPr>
        <p:spPr>
          <a:xfrm>
            <a:off x="4958080" y="1825624"/>
            <a:ext cx="7061200" cy="5032375"/>
          </a:xfrm>
        </p:spPr>
        <p:txBody>
          <a:bodyPr>
            <a:normAutofit/>
          </a:bodyPr>
          <a:lstStyle/>
          <a:p>
            <a:r>
              <a:rPr lang="pt-BR" dirty="0">
                <a:solidFill>
                  <a:schemeClr val="tx1"/>
                </a:solidFill>
              </a:rPr>
              <a:t>Usando funções de ativação </a:t>
            </a:r>
            <a:r>
              <a:rPr lang="pt-BR" dirty="0" err="1">
                <a:solidFill>
                  <a:schemeClr val="tx1"/>
                </a:solidFill>
              </a:rPr>
              <a:t>ReLU</a:t>
            </a:r>
            <a:r>
              <a:rPr lang="pt-BR" dirty="0">
                <a:solidFill>
                  <a:schemeClr val="tx1"/>
                </a:solidFill>
              </a:rPr>
              <a:t> e suas variantes, reduzimos o problema do desaparecimento do gradiente.</a:t>
            </a:r>
          </a:p>
          <a:p>
            <a:r>
              <a:rPr lang="pt-BR" dirty="0"/>
              <a:t>Porém, um </a:t>
            </a:r>
            <a:r>
              <a:rPr lang="pt-BR" b="1" i="1" dirty="0">
                <a:solidFill>
                  <a:srgbClr val="7030A0"/>
                </a:solidFill>
              </a:rPr>
              <a:t>outro problema surge</a:t>
            </a:r>
            <a:r>
              <a:rPr lang="pt-BR" dirty="0"/>
              <a:t> quando as </a:t>
            </a:r>
            <a:r>
              <a:rPr lang="pt-BR" b="1" i="1" dirty="0">
                <a:solidFill>
                  <a:srgbClr val="FF0000"/>
                </a:solidFill>
              </a:rPr>
              <a:t>ativações são positivas </a:t>
            </a:r>
            <a:r>
              <a:rPr lang="pt-BR" dirty="0"/>
              <a:t>e os </a:t>
            </a:r>
            <a:r>
              <a:rPr lang="pt-BR" b="1" i="1" dirty="0">
                <a:solidFill>
                  <a:schemeClr val="accent2"/>
                </a:solidFill>
              </a:rPr>
              <a:t>pesos têm valores maiores do que 1</a:t>
            </a:r>
            <a:r>
              <a:rPr lang="pt-BR" dirty="0"/>
              <a:t>.</a:t>
            </a:r>
            <a:endParaRPr lang="pt-BR" dirty="0">
              <a:solidFill>
                <a:schemeClr val="tx1"/>
              </a:solidFill>
            </a:endParaRPr>
          </a:p>
          <a:p>
            <a:r>
              <a:rPr lang="pt-BR" dirty="0"/>
              <a:t>C</a:t>
            </a:r>
            <a:r>
              <a:rPr lang="pt-BR" dirty="0">
                <a:solidFill>
                  <a:schemeClr val="tx1"/>
                </a:solidFill>
              </a:rPr>
              <a:t>aso os pesos sejam inicializados (em geral, de forma aleatória) com </a:t>
            </a:r>
            <a:r>
              <a:rPr lang="pt-BR" b="1" i="1" dirty="0">
                <a:solidFill>
                  <a:srgbClr val="7030A0"/>
                </a:solidFill>
              </a:rPr>
              <a:t>valores maiores do que 1</a:t>
            </a:r>
            <a:r>
              <a:rPr lang="pt-BR" dirty="0">
                <a:solidFill>
                  <a:schemeClr val="tx1"/>
                </a:solidFill>
              </a:rPr>
              <a:t>, haverá a </a:t>
            </a:r>
            <a:r>
              <a:rPr lang="pt-BR" b="1" i="1" dirty="0">
                <a:solidFill>
                  <a:schemeClr val="accent5"/>
                </a:solidFill>
              </a:rPr>
              <a:t>multiplicação de vários valores assim</a:t>
            </a:r>
            <a:r>
              <a:rPr lang="pt-BR" dirty="0">
                <a:solidFill>
                  <a:schemeClr val="tx1"/>
                </a:solidFill>
              </a:rPr>
              <a:t>, </a:t>
            </a:r>
            <a:r>
              <a:rPr lang="pt-BR" b="1" i="1" dirty="0">
                <a:solidFill>
                  <a:schemeClr val="accent2"/>
                </a:solidFill>
              </a:rPr>
              <a:t>resultando em valores de gradiente muito grandes nas camadas iniciais</a:t>
            </a:r>
            <a:r>
              <a:rPr lang="pt-BR" dirty="0">
                <a:solidFill>
                  <a:schemeClr val="tx1"/>
                </a:solidFill>
              </a:rPr>
              <a:t>.</a:t>
            </a:r>
          </a:p>
        </p:txBody>
      </p:sp>
      <p:pic>
        <p:nvPicPr>
          <p:cNvPr id="1026" name="Picture 2" descr="Vanishing And Exploding Gradient Problems in Deep Learning | by Fraidoon  Omarzai | Medium">
            <a:extLst>
              <a:ext uri="{FF2B5EF4-FFF2-40B4-BE49-F238E27FC236}">
                <a16:creationId xmlns="" xmlns:a16="http://schemas.microsoft.com/office/drawing/2014/main" id="{658BB48A-56A7-0C93-AEE3-E0A485269B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6380" y="2159318"/>
            <a:ext cx="4343400" cy="4124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167289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4E991379-1C4F-4AB9-BB38-83C7CC20155D}"/>
              </a:ext>
            </a:extLst>
          </p:cNvPr>
          <p:cNvSpPr>
            <a:spLocks noGrp="1"/>
          </p:cNvSpPr>
          <p:nvPr>
            <p:ph type="title"/>
          </p:nvPr>
        </p:nvSpPr>
        <p:spPr>
          <a:xfrm>
            <a:off x="838200" y="254597"/>
            <a:ext cx="10515600" cy="979733"/>
          </a:xfrm>
        </p:spPr>
        <p:txBody>
          <a:bodyPr/>
          <a:lstStyle/>
          <a:p>
            <a:r>
              <a:rPr lang="pt-BR" dirty="0"/>
              <a:t>Explosão do gradiente</a:t>
            </a:r>
            <a:r>
              <a:rPr lang="en-US" dirty="0"/>
              <a:t> </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 xmlns:a16="http://schemas.microsoft.com/office/drawing/2014/main" id="{68DBA540-3B58-4BC7-B375-23ABBBC057D3}"/>
                  </a:ext>
                </a:extLst>
              </p:cNvPr>
              <p:cNvSpPr>
                <a:spLocks noGrp="1"/>
              </p:cNvSpPr>
              <p:nvPr>
                <p:ph idx="1"/>
              </p:nvPr>
            </p:nvSpPr>
            <p:spPr>
              <a:xfrm>
                <a:off x="838200" y="3448220"/>
                <a:ext cx="11140439" cy="3409780"/>
              </a:xfrm>
            </p:spPr>
            <p:txBody>
              <a:bodyPr>
                <a:normAutofit/>
              </a:bodyPr>
              <a:lstStyle/>
              <a:p>
                <a:pPr marL="0" indent="0">
                  <a:buNone/>
                </a:pPr>
                <a14:m>
                  <m:oMathPara xmlns:m="http://schemas.openxmlformats.org/officeDocument/2006/math">
                    <m:oMathParaPr>
                      <m:jc m:val="centerGroup"/>
                    </m:oMathParaPr>
                    <m:oMath xmlns:m="http://schemas.openxmlformats.org/officeDocument/2006/math">
                      <m:f>
                        <m:fPr>
                          <m:ctrlPr>
                            <a:rPr lang="pt-BR" i="1" smtClean="0">
                              <a:solidFill>
                                <a:schemeClr val="tx1"/>
                              </a:solidFill>
                              <a:latin typeface="Cambria Math" panose="02040503050406030204" pitchFamily="18" charset="0"/>
                            </a:rPr>
                          </m:ctrlPr>
                        </m:fPr>
                        <m:num>
                          <m:r>
                            <a:rPr lang="pt-BR" i="1">
                              <a:solidFill>
                                <a:schemeClr val="tx1"/>
                              </a:solidFill>
                              <a:latin typeface="Cambria Math" panose="02040503050406030204" pitchFamily="18" charset="0"/>
                            </a:rPr>
                            <m:t>𝜕</m:t>
                          </m:r>
                          <m:sSub>
                            <m:sSubPr>
                              <m:ctrlPr>
                                <a:rPr lang="pt-BR" i="1">
                                  <a:solidFill>
                                    <a:schemeClr val="tx1"/>
                                  </a:solidFill>
                                  <a:latin typeface="Cambria Math" panose="02040503050406030204" pitchFamily="18" charset="0"/>
                                </a:rPr>
                              </m:ctrlPr>
                            </m:sSubPr>
                            <m:e>
                              <m:r>
                                <a:rPr lang="pt-BR" i="1">
                                  <a:solidFill>
                                    <a:schemeClr val="tx1"/>
                                  </a:solidFill>
                                  <a:latin typeface="Cambria Math" panose="02040503050406030204" pitchFamily="18" charset="0"/>
                                </a:rPr>
                                <m:t>𝐽</m:t>
                              </m:r>
                            </m:e>
                            <m:sub>
                              <m:r>
                                <a:rPr lang="pt-BR" i="1">
                                  <a:solidFill>
                                    <a:schemeClr val="tx1"/>
                                  </a:solidFill>
                                  <a:latin typeface="Cambria Math" panose="02040503050406030204" pitchFamily="18" charset="0"/>
                                </a:rPr>
                                <m:t>𝑒</m:t>
                              </m:r>
                            </m:sub>
                          </m:sSub>
                        </m:num>
                        <m:den>
                          <m:r>
                            <a:rPr lang="pt-BR" i="1">
                              <a:solidFill>
                                <a:schemeClr val="tx1"/>
                              </a:solidFill>
                              <a:latin typeface="Cambria Math" panose="02040503050406030204" pitchFamily="18" charset="0"/>
                            </a:rPr>
                            <m:t>𝜕</m:t>
                          </m:r>
                          <m:sSub>
                            <m:sSubPr>
                              <m:ctrlPr>
                                <a:rPr lang="pt-BR" i="1">
                                  <a:solidFill>
                                    <a:schemeClr val="tx1"/>
                                  </a:solidFill>
                                  <a:latin typeface="Cambria Math" panose="02040503050406030204" pitchFamily="18" charset="0"/>
                                </a:rPr>
                              </m:ctrlPr>
                            </m:sSubPr>
                            <m:e>
                              <m:r>
                                <a:rPr lang="pt-BR" i="1">
                                  <a:solidFill>
                                    <a:schemeClr val="tx1"/>
                                  </a:solidFill>
                                  <a:latin typeface="Cambria Math" panose="02040503050406030204" pitchFamily="18" charset="0"/>
                                </a:rPr>
                                <m:t>𝑤</m:t>
                              </m:r>
                            </m:e>
                            <m:sub>
                              <m:r>
                                <a:rPr lang="pt-BR" i="1">
                                  <a:solidFill>
                                    <a:schemeClr val="tx1"/>
                                  </a:solidFill>
                                  <a:latin typeface="Cambria Math" panose="02040503050406030204" pitchFamily="18" charset="0"/>
                                </a:rPr>
                                <m:t>1</m:t>
                              </m:r>
                            </m:sub>
                          </m:sSub>
                        </m:den>
                      </m:f>
                      <m:r>
                        <a:rPr lang="pt-BR" i="1">
                          <a:solidFill>
                            <a:schemeClr val="tx1"/>
                          </a:solidFill>
                          <a:latin typeface="Cambria Math" panose="02040503050406030204" pitchFamily="18" charset="0"/>
                        </a:rPr>
                        <m:t>=</m:t>
                      </m:r>
                      <m:f>
                        <m:fPr>
                          <m:ctrlPr>
                            <a:rPr lang="pt-BR" i="1">
                              <a:solidFill>
                                <a:schemeClr val="tx1"/>
                              </a:solidFill>
                              <a:latin typeface="Cambria Math" panose="02040503050406030204" pitchFamily="18" charset="0"/>
                            </a:rPr>
                          </m:ctrlPr>
                        </m:fPr>
                        <m:num>
                          <m:r>
                            <a:rPr lang="pt-BR" i="1">
                              <a:solidFill>
                                <a:schemeClr val="tx1"/>
                              </a:solidFill>
                              <a:latin typeface="Cambria Math" panose="02040503050406030204" pitchFamily="18" charset="0"/>
                            </a:rPr>
                            <m:t>𝜕</m:t>
                          </m:r>
                          <m:sSub>
                            <m:sSubPr>
                              <m:ctrlPr>
                                <a:rPr lang="pt-BR" i="1">
                                  <a:solidFill>
                                    <a:schemeClr val="tx1"/>
                                  </a:solidFill>
                                  <a:latin typeface="Cambria Math" panose="02040503050406030204" pitchFamily="18" charset="0"/>
                                </a:rPr>
                              </m:ctrlPr>
                            </m:sSubPr>
                            <m:e>
                              <m:r>
                                <a:rPr lang="pt-BR" i="1">
                                  <a:solidFill>
                                    <a:schemeClr val="tx1"/>
                                  </a:solidFill>
                                  <a:latin typeface="Cambria Math" panose="02040503050406030204" pitchFamily="18" charset="0"/>
                                </a:rPr>
                                <m:t>𝐽</m:t>
                              </m:r>
                            </m:e>
                            <m:sub>
                              <m:r>
                                <a:rPr lang="pt-BR" i="1">
                                  <a:solidFill>
                                    <a:schemeClr val="tx1"/>
                                  </a:solidFill>
                                  <a:latin typeface="Cambria Math" panose="02040503050406030204" pitchFamily="18" charset="0"/>
                                </a:rPr>
                                <m:t>𝑒</m:t>
                              </m:r>
                            </m:sub>
                          </m:sSub>
                        </m:num>
                        <m:den>
                          <m:r>
                            <a:rPr lang="pt-BR" i="1">
                              <a:solidFill>
                                <a:schemeClr val="tx1"/>
                              </a:solidFill>
                              <a:latin typeface="Cambria Math" panose="02040503050406030204" pitchFamily="18" charset="0"/>
                            </a:rPr>
                            <m:t>𝜕</m:t>
                          </m:r>
                          <m:acc>
                            <m:accPr>
                              <m:chr m:val="̂"/>
                              <m:ctrlPr>
                                <a:rPr lang="pt-BR" i="1">
                                  <a:solidFill>
                                    <a:schemeClr val="tx1"/>
                                  </a:solidFill>
                                  <a:latin typeface="Cambria Math" panose="02040503050406030204" pitchFamily="18" charset="0"/>
                                </a:rPr>
                              </m:ctrlPr>
                            </m:accPr>
                            <m:e>
                              <m:r>
                                <a:rPr lang="pt-BR" i="1">
                                  <a:solidFill>
                                    <a:schemeClr val="tx1"/>
                                  </a:solidFill>
                                  <a:latin typeface="Cambria Math" panose="02040503050406030204" pitchFamily="18" charset="0"/>
                                </a:rPr>
                                <m:t>𝑦</m:t>
                              </m:r>
                            </m:e>
                          </m:acc>
                        </m:den>
                      </m:f>
                      <m:f>
                        <m:fPr>
                          <m:ctrlPr>
                            <a:rPr lang="pt-BR" i="1">
                              <a:solidFill>
                                <a:schemeClr val="tx1"/>
                              </a:solidFill>
                              <a:latin typeface="Cambria Math" panose="02040503050406030204" pitchFamily="18" charset="0"/>
                            </a:rPr>
                          </m:ctrlPr>
                        </m:fPr>
                        <m:num>
                          <m:r>
                            <a:rPr lang="pt-BR" i="1">
                              <a:solidFill>
                                <a:schemeClr val="tx1"/>
                              </a:solidFill>
                              <a:latin typeface="Cambria Math" panose="02040503050406030204" pitchFamily="18" charset="0"/>
                            </a:rPr>
                            <m:t>𝜕</m:t>
                          </m:r>
                          <m:acc>
                            <m:accPr>
                              <m:chr m:val="̂"/>
                              <m:ctrlPr>
                                <a:rPr lang="pt-BR" i="1">
                                  <a:solidFill>
                                    <a:schemeClr val="tx1"/>
                                  </a:solidFill>
                                  <a:latin typeface="Cambria Math" panose="02040503050406030204" pitchFamily="18" charset="0"/>
                                </a:rPr>
                              </m:ctrlPr>
                            </m:accPr>
                            <m:e>
                              <m:r>
                                <a:rPr lang="pt-BR" i="1">
                                  <a:solidFill>
                                    <a:schemeClr val="tx1"/>
                                  </a:solidFill>
                                  <a:latin typeface="Cambria Math" panose="02040503050406030204" pitchFamily="18" charset="0"/>
                                </a:rPr>
                                <m:t>𝑦</m:t>
                              </m:r>
                            </m:e>
                          </m:acc>
                        </m:num>
                        <m:den>
                          <m:r>
                            <a:rPr lang="pt-BR" i="1">
                              <a:solidFill>
                                <a:schemeClr val="tx1"/>
                              </a:solidFill>
                              <a:latin typeface="Cambria Math" panose="02040503050406030204" pitchFamily="18" charset="0"/>
                            </a:rPr>
                            <m:t>𝜕</m:t>
                          </m:r>
                          <m:sSub>
                            <m:sSubPr>
                              <m:ctrlPr>
                                <a:rPr lang="pt-BR" i="1">
                                  <a:solidFill>
                                    <a:schemeClr val="tx1"/>
                                  </a:solidFill>
                                  <a:latin typeface="Cambria Math" panose="02040503050406030204" pitchFamily="18" charset="0"/>
                                </a:rPr>
                              </m:ctrlPr>
                            </m:sSubPr>
                            <m:e>
                              <m:r>
                                <a:rPr lang="pt-BR" i="1">
                                  <a:solidFill>
                                    <a:schemeClr val="tx1"/>
                                  </a:solidFill>
                                  <a:latin typeface="Cambria Math" panose="02040503050406030204" pitchFamily="18" charset="0"/>
                                </a:rPr>
                                <m:t>𝑔</m:t>
                              </m:r>
                            </m:e>
                            <m:sub>
                              <m:r>
                                <a:rPr lang="pt-BR" b="0" i="1" smtClean="0">
                                  <a:solidFill>
                                    <a:schemeClr val="tx1"/>
                                  </a:solidFill>
                                  <a:latin typeface="Cambria Math" panose="02040503050406030204" pitchFamily="18" charset="0"/>
                                </a:rPr>
                                <m:t>3</m:t>
                              </m:r>
                            </m:sub>
                          </m:sSub>
                        </m:den>
                      </m:f>
                      <m:f>
                        <m:fPr>
                          <m:ctrlPr>
                            <a:rPr lang="pt-BR" i="1">
                              <a:solidFill>
                                <a:schemeClr val="tx1"/>
                              </a:solidFill>
                              <a:latin typeface="Cambria Math" panose="02040503050406030204" pitchFamily="18" charset="0"/>
                            </a:rPr>
                          </m:ctrlPr>
                        </m:fPr>
                        <m:num>
                          <m:r>
                            <a:rPr lang="pt-BR" i="1">
                              <a:solidFill>
                                <a:schemeClr val="tx1"/>
                              </a:solidFill>
                              <a:latin typeface="Cambria Math" panose="02040503050406030204" pitchFamily="18" charset="0"/>
                            </a:rPr>
                            <m:t>𝜕</m:t>
                          </m:r>
                          <m:sSub>
                            <m:sSubPr>
                              <m:ctrlPr>
                                <a:rPr lang="pt-BR" i="1">
                                  <a:solidFill>
                                    <a:schemeClr val="tx1"/>
                                  </a:solidFill>
                                  <a:latin typeface="Cambria Math" panose="02040503050406030204" pitchFamily="18" charset="0"/>
                                </a:rPr>
                              </m:ctrlPr>
                            </m:sSubPr>
                            <m:e>
                              <m:r>
                                <a:rPr lang="pt-BR" i="1">
                                  <a:solidFill>
                                    <a:schemeClr val="tx1"/>
                                  </a:solidFill>
                                  <a:latin typeface="Cambria Math" panose="02040503050406030204" pitchFamily="18" charset="0"/>
                                </a:rPr>
                                <m:t>𝑔</m:t>
                              </m:r>
                            </m:e>
                            <m:sub>
                              <m:r>
                                <a:rPr lang="pt-BR" b="0" i="1" smtClean="0">
                                  <a:solidFill>
                                    <a:schemeClr val="tx1"/>
                                  </a:solidFill>
                                  <a:latin typeface="Cambria Math" panose="02040503050406030204" pitchFamily="18" charset="0"/>
                                </a:rPr>
                                <m:t>3</m:t>
                              </m:r>
                            </m:sub>
                          </m:sSub>
                        </m:num>
                        <m:den>
                          <m:r>
                            <a:rPr lang="pt-BR" i="1">
                              <a:solidFill>
                                <a:schemeClr val="tx1"/>
                              </a:solidFill>
                              <a:latin typeface="Cambria Math" panose="02040503050406030204" pitchFamily="18" charset="0"/>
                            </a:rPr>
                            <m:t>𝜕</m:t>
                          </m:r>
                          <m:sSub>
                            <m:sSubPr>
                              <m:ctrlPr>
                                <a:rPr lang="pt-BR" i="1">
                                  <a:solidFill>
                                    <a:schemeClr val="tx1"/>
                                  </a:solidFill>
                                  <a:latin typeface="Cambria Math" panose="02040503050406030204" pitchFamily="18" charset="0"/>
                                </a:rPr>
                              </m:ctrlPr>
                            </m:sSubPr>
                            <m:e>
                              <m:r>
                                <a:rPr lang="pt-BR" b="0" i="1" smtClean="0">
                                  <a:solidFill>
                                    <a:schemeClr val="tx1"/>
                                  </a:solidFill>
                                  <a:latin typeface="Cambria Math" panose="02040503050406030204" pitchFamily="18" charset="0"/>
                                </a:rPr>
                                <m:t>𝑧</m:t>
                              </m:r>
                            </m:e>
                            <m:sub>
                              <m:r>
                                <a:rPr lang="pt-BR" b="0" i="1" smtClean="0">
                                  <a:solidFill>
                                    <a:schemeClr val="tx1"/>
                                  </a:solidFill>
                                  <a:latin typeface="Cambria Math" panose="02040503050406030204" pitchFamily="18" charset="0"/>
                                </a:rPr>
                                <m:t>2</m:t>
                              </m:r>
                            </m:sub>
                          </m:sSub>
                        </m:den>
                      </m:f>
                      <m:f>
                        <m:fPr>
                          <m:ctrlPr>
                            <a:rPr lang="pt-BR" i="1">
                              <a:latin typeface="Cambria Math" panose="02040503050406030204" pitchFamily="18" charset="0"/>
                            </a:rPr>
                          </m:ctrlPr>
                        </m:fPr>
                        <m:num>
                          <m:r>
                            <a:rPr lang="pt-BR" i="1">
                              <a:latin typeface="Cambria Math" panose="02040503050406030204" pitchFamily="18" charset="0"/>
                            </a:rPr>
                            <m:t>𝜕</m:t>
                          </m:r>
                          <m:sSub>
                            <m:sSubPr>
                              <m:ctrlPr>
                                <a:rPr lang="pt-BR" i="1">
                                  <a:latin typeface="Cambria Math" panose="02040503050406030204" pitchFamily="18" charset="0"/>
                                </a:rPr>
                              </m:ctrlPr>
                            </m:sSubPr>
                            <m:e>
                              <m:r>
                                <a:rPr lang="pt-BR" b="0" i="1" smtClean="0">
                                  <a:latin typeface="Cambria Math" panose="02040503050406030204" pitchFamily="18" charset="0"/>
                                </a:rPr>
                                <m:t>𝑧</m:t>
                              </m:r>
                            </m:e>
                            <m:sub>
                              <m:r>
                                <a:rPr lang="pt-BR" b="0" i="1" smtClean="0">
                                  <a:latin typeface="Cambria Math" panose="02040503050406030204" pitchFamily="18" charset="0"/>
                                </a:rPr>
                                <m:t>2</m:t>
                              </m:r>
                            </m:sub>
                          </m:sSub>
                        </m:num>
                        <m:den>
                          <m:r>
                            <a:rPr lang="pt-BR" i="1">
                              <a:latin typeface="Cambria Math" panose="02040503050406030204" pitchFamily="18" charset="0"/>
                            </a:rPr>
                            <m:t>𝜕</m:t>
                          </m:r>
                          <m:sSub>
                            <m:sSubPr>
                              <m:ctrlPr>
                                <a:rPr lang="pt-BR" i="1">
                                  <a:latin typeface="Cambria Math" panose="02040503050406030204" pitchFamily="18" charset="0"/>
                                </a:rPr>
                              </m:ctrlPr>
                            </m:sSubPr>
                            <m:e>
                              <m:r>
                                <a:rPr lang="pt-BR" b="0" i="1" smtClean="0">
                                  <a:latin typeface="Cambria Math" panose="02040503050406030204" pitchFamily="18" charset="0"/>
                                </a:rPr>
                                <m:t>𝑔</m:t>
                              </m:r>
                            </m:e>
                            <m:sub>
                              <m:r>
                                <a:rPr lang="pt-BR" i="1">
                                  <a:latin typeface="Cambria Math" panose="02040503050406030204" pitchFamily="18" charset="0"/>
                                </a:rPr>
                                <m:t>2</m:t>
                              </m:r>
                            </m:sub>
                          </m:sSub>
                        </m:den>
                      </m:f>
                      <m:f>
                        <m:fPr>
                          <m:ctrlPr>
                            <a:rPr lang="pt-BR" i="1">
                              <a:latin typeface="Cambria Math" panose="02040503050406030204" pitchFamily="18" charset="0"/>
                            </a:rPr>
                          </m:ctrlPr>
                        </m:fPr>
                        <m:num>
                          <m:r>
                            <a:rPr lang="pt-BR" i="1">
                              <a:latin typeface="Cambria Math" panose="02040503050406030204" pitchFamily="18" charset="0"/>
                            </a:rPr>
                            <m:t>𝜕</m:t>
                          </m:r>
                          <m:sSub>
                            <m:sSubPr>
                              <m:ctrlPr>
                                <a:rPr lang="pt-BR" i="1" smtClean="0">
                                  <a:latin typeface="Cambria Math" panose="02040503050406030204" pitchFamily="18" charset="0"/>
                                </a:rPr>
                              </m:ctrlPr>
                            </m:sSubPr>
                            <m:e>
                              <m:r>
                                <a:rPr lang="pt-BR" b="0" i="1" smtClean="0">
                                  <a:latin typeface="Cambria Math" panose="02040503050406030204" pitchFamily="18" charset="0"/>
                                </a:rPr>
                                <m:t>𝑔</m:t>
                              </m:r>
                            </m:e>
                            <m:sub>
                              <m:r>
                                <a:rPr lang="pt-BR" i="1">
                                  <a:latin typeface="Cambria Math" panose="02040503050406030204" pitchFamily="18" charset="0"/>
                                </a:rPr>
                                <m:t>2</m:t>
                              </m:r>
                            </m:sub>
                          </m:sSub>
                        </m:num>
                        <m:den>
                          <m:r>
                            <a:rPr lang="pt-BR" i="1">
                              <a:latin typeface="Cambria Math" panose="02040503050406030204" pitchFamily="18" charset="0"/>
                            </a:rPr>
                            <m:t>𝜕</m:t>
                          </m:r>
                          <m:sSub>
                            <m:sSubPr>
                              <m:ctrlPr>
                                <a:rPr lang="pt-BR" i="1">
                                  <a:latin typeface="Cambria Math" panose="02040503050406030204" pitchFamily="18" charset="0"/>
                                </a:rPr>
                              </m:ctrlPr>
                            </m:sSubPr>
                            <m:e>
                              <m:r>
                                <a:rPr lang="pt-BR" b="0" i="1" smtClean="0">
                                  <a:latin typeface="Cambria Math" panose="02040503050406030204" pitchFamily="18" charset="0"/>
                                </a:rPr>
                                <m:t>𝑧</m:t>
                              </m:r>
                            </m:e>
                            <m:sub>
                              <m:r>
                                <a:rPr lang="pt-BR" b="0" i="1" smtClean="0">
                                  <a:latin typeface="Cambria Math" panose="02040503050406030204" pitchFamily="18" charset="0"/>
                                </a:rPr>
                                <m:t>1</m:t>
                              </m:r>
                            </m:sub>
                          </m:sSub>
                        </m:den>
                      </m:f>
                      <m:f>
                        <m:fPr>
                          <m:ctrlPr>
                            <a:rPr lang="pt-BR" i="1">
                              <a:solidFill>
                                <a:schemeClr val="tx1"/>
                              </a:solidFill>
                              <a:latin typeface="Cambria Math" panose="02040503050406030204" pitchFamily="18" charset="0"/>
                            </a:rPr>
                          </m:ctrlPr>
                        </m:fPr>
                        <m:num>
                          <m:r>
                            <a:rPr lang="pt-BR" i="1">
                              <a:solidFill>
                                <a:schemeClr val="tx1"/>
                              </a:solidFill>
                              <a:latin typeface="Cambria Math" panose="02040503050406030204" pitchFamily="18" charset="0"/>
                            </a:rPr>
                            <m:t>𝜕</m:t>
                          </m:r>
                          <m:sSub>
                            <m:sSubPr>
                              <m:ctrlPr>
                                <a:rPr lang="pt-BR" i="1">
                                  <a:solidFill>
                                    <a:schemeClr val="tx1"/>
                                  </a:solidFill>
                                  <a:latin typeface="Cambria Math" panose="02040503050406030204" pitchFamily="18" charset="0"/>
                                </a:rPr>
                              </m:ctrlPr>
                            </m:sSubPr>
                            <m:e>
                              <m:r>
                                <a:rPr lang="pt-BR" b="0" i="1" smtClean="0">
                                  <a:solidFill>
                                    <a:schemeClr val="tx1"/>
                                  </a:solidFill>
                                  <a:latin typeface="Cambria Math" panose="02040503050406030204" pitchFamily="18" charset="0"/>
                                </a:rPr>
                                <m:t>𝑧</m:t>
                              </m:r>
                            </m:e>
                            <m:sub>
                              <m:r>
                                <a:rPr lang="pt-BR" i="1">
                                  <a:solidFill>
                                    <a:schemeClr val="tx1"/>
                                  </a:solidFill>
                                  <a:latin typeface="Cambria Math" panose="02040503050406030204" pitchFamily="18" charset="0"/>
                                </a:rPr>
                                <m:t>1</m:t>
                              </m:r>
                            </m:sub>
                          </m:sSub>
                        </m:num>
                        <m:den>
                          <m:r>
                            <a:rPr lang="pt-BR" i="1">
                              <a:solidFill>
                                <a:schemeClr val="tx1"/>
                              </a:solidFill>
                              <a:latin typeface="Cambria Math" panose="02040503050406030204" pitchFamily="18" charset="0"/>
                            </a:rPr>
                            <m:t>𝜕</m:t>
                          </m:r>
                          <m:sSub>
                            <m:sSubPr>
                              <m:ctrlPr>
                                <a:rPr lang="pt-BR" i="1">
                                  <a:solidFill>
                                    <a:schemeClr val="tx1"/>
                                  </a:solidFill>
                                  <a:latin typeface="Cambria Math" panose="02040503050406030204" pitchFamily="18" charset="0"/>
                                </a:rPr>
                              </m:ctrlPr>
                            </m:sSubPr>
                            <m:e>
                              <m:r>
                                <a:rPr lang="pt-BR" i="1">
                                  <a:solidFill>
                                    <a:schemeClr val="tx1"/>
                                  </a:solidFill>
                                  <a:latin typeface="Cambria Math" panose="02040503050406030204" pitchFamily="18" charset="0"/>
                                </a:rPr>
                                <m:t>𝑔</m:t>
                              </m:r>
                            </m:e>
                            <m:sub>
                              <m:r>
                                <a:rPr lang="pt-BR" i="1">
                                  <a:solidFill>
                                    <a:schemeClr val="tx1"/>
                                  </a:solidFill>
                                  <a:latin typeface="Cambria Math" panose="02040503050406030204" pitchFamily="18" charset="0"/>
                                </a:rPr>
                                <m:t>1</m:t>
                              </m:r>
                            </m:sub>
                          </m:sSub>
                        </m:den>
                      </m:f>
                      <m:f>
                        <m:fPr>
                          <m:ctrlPr>
                            <a:rPr lang="pt-BR" i="1">
                              <a:solidFill>
                                <a:schemeClr val="tx1"/>
                              </a:solidFill>
                              <a:latin typeface="Cambria Math" panose="02040503050406030204" pitchFamily="18" charset="0"/>
                            </a:rPr>
                          </m:ctrlPr>
                        </m:fPr>
                        <m:num>
                          <m:r>
                            <a:rPr lang="pt-BR" i="1">
                              <a:solidFill>
                                <a:schemeClr val="tx1"/>
                              </a:solidFill>
                              <a:latin typeface="Cambria Math" panose="02040503050406030204" pitchFamily="18" charset="0"/>
                            </a:rPr>
                            <m:t>𝜕</m:t>
                          </m:r>
                          <m:sSub>
                            <m:sSubPr>
                              <m:ctrlPr>
                                <a:rPr lang="pt-BR" i="1">
                                  <a:solidFill>
                                    <a:schemeClr val="tx1"/>
                                  </a:solidFill>
                                  <a:latin typeface="Cambria Math" panose="02040503050406030204" pitchFamily="18" charset="0"/>
                                </a:rPr>
                              </m:ctrlPr>
                            </m:sSubPr>
                            <m:e>
                              <m:r>
                                <a:rPr lang="pt-BR" i="1">
                                  <a:solidFill>
                                    <a:schemeClr val="tx1"/>
                                  </a:solidFill>
                                  <a:latin typeface="Cambria Math" panose="02040503050406030204" pitchFamily="18" charset="0"/>
                                </a:rPr>
                                <m:t>𝑔</m:t>
                              </m:r>
                            </m:e>
                            <m:sub>
                              <m:r>
                                <a:rPr lang="pt-BR" i="1">
                                  <a:solidFill>
                                    <a:schemeClr val="tx1"/>
                                  </a:solidFill>
                                  <a:latin typeface="Cambria Math" panose="02040503050406030204" pitchFamily="18" charset="0"/>
                                </a:rPr>
                                <m:t>1</m:t>
                              </m:r>
                            </m:sub>
                          </m:sSub>
                        </m:num>
                        <m:den>
                          <m:r>
                            <a:rPr lang="pt-BR" i="1">
                              <a:solidFill>
                                <a:schemeClr val="tx1"/>
                              </a:solidFill>
                              <a:latin typeface="Cambria Math" panose="02040503050406030204" pitchFamily="18" charset="0"/>
                            </a:rPr>
                            <m:t>𝜕</m:t>
                          </m:r>
                          <m:sSub>
                            <m:sSubPr>
                              <m:ctrlPr>
                                <a:rPr lang="pt-BR" i="1">
                                  <a:solidFill>
                                    <a:schemeClr val="tx1"/>
                                  </a:solidFill>
                                  <a:latin typeface="Cambria Math" panose="02040503050406030204" pitchFamily="18" charset="0"/>
                                </a:rPr>
                              </m:ctrlPr>
                            </m:sSubPr>
                            <m:e>
                              <m:r>
                                <a:rPr lang="pt-BR" i="1">
                                  <a:solidFill>
                                    <a:schemeClr val="tx1"/>
                                  </a:solidFill>
                                  <a:latin typeface="Cambria Math" panose="02040503050406030204" pitchFamily="18" charset="0"/>
                                </a:rPr>
                                <m:t>𝑤</m:t>
                              </m:r>
                            </m:e>
                            <m:sub>
                              <m:r>
                                <a:rPr lang="pt-BR" i="1">
                                  <a:solidFill>
                                    <a:schemeClr val="tx1"/>
                                  </a:solidFill>
                                  <a:latin typeface="Cambria Math" panose="02040503050406030204" pitchFamily="18" charset="0"/>
                                </a:rPr>
                                <m:t>1</m:t>
                              </m:r>
                            </m:sub>
                          </m:sSub>
                        </m:den>
                      </m:f>
                      <m:r>
                        <a:rPr lang="pt-BR" b="0" i="1" smtClean="0">
                          <a:solidFill>
                            <a:schemeClr val="tx1"/>
                          </a:solidFill>
                          <a:latin typeface="Cambria Math" panose="02040503050406030204" pitchFamily="18" charset="0"/>
                        </a:rPr>
                        <m:t>.</m:t>
                      </m:r>
                    </m:oMath>
                  </m:oMathPara>
                </a14:m>
                <a:endParaRPr lang="pt-BR" dirty="0">
                  <a:solidFill>
                    <a:schemeClr val="tx1"/>
                  </a:solidFill>
                </a:endParaRPr>
              </a:p>
              <a:p>
                <a:r>
                  <a:rPr lang="pt-BR" b="0" i="0" dirty="0">
                    <a:solidFill>
                      <a:schemeClr val="tx1"/>
                    </a:solidFill>
                    <a:effectLst/>
                  </a:rPr>
                  <a:t>Se os elementos do vetor gradiente tiverem </a:t>
                </a:r>
                <a:r>
                  <a:rPr lang="pt-BR" b="1" i="1" dirty="0">
                    <a:solidFill>
                      <a:srgbClr val="0070C0"/>
                    </a:solidFill>
                    <a:effectLst/>
                  </a:rPr>
                  <a:t>magnitudes muito grandes</a:t>
                </a:r>
                <a:r>
                  <a:rPr lang="pt-BR" b="0" i="0" dirty="0">
                    <a:solidFill>
                      <a:schemeClr val="tx1"/>
                    </a:solidFill>
                    <a:effectLst/>
                  </a:rPr>
                  <a:t>, os </a:t>
                </a:r>
                <a:r>
                  <a:rPr lang="pt-BR" b="1" i="1" dirty="0">
                    <a:solidFill>
                      <a:srgbClr val="7030A0"/>
                    </a:solidFill>
                    <a:effectLst/>
                  </a:rPr>
                  <a:t>pesos da rede podem sofrer atualizações extremamente grandes</a:t>
                </a:r>
                <a:r>
                  <a:rPr lang="pt-BR" b="0" i="0" dirty="0">
                    <a:solidFill>
                      <a:schemeClr val="tx1"/>
                    </a:solidFill>
                    <a:effectLst/>
                  </a:rPr>
                  <a:t>, o que leva a </a:t>
                </a:r>
                <a:r>
                  <a:rPr lang="pt-BR" b="1" i="1" dirty="0">
                    <a:solidFill>
                      <a:srgbClr val="FF0000"/>
                    </a:solidFill>
                    <a:effectLst/>
                  </a:rPr>
                  <a:t>instabilidades numéricas</a:t>
                </a:r>
                <a:r>
                  <a:rPr lang="pt-BR" b="0" i="0" dirty="0">
                    <a:solidFill>
                      <a:schemeClr val="tx1"/>
                    </a:solidFill>
                    <a:effectLst/>
                  </a:rPr>
                  <a:t> e a um </a:t>
                </a:r>
                <a:r>
                  <a:rPr lang="pt-BR" b="1" i="1" dirty="0">
                    <a:solidFill>
                      <a:schemeClr val="accent2"/>
                    </a:solidFill>
                    <a:effectLst/>
                  </a:rPr>
                  <a:t>treinamento ineficaz</a:t>
                </a:r>
                <a:r>
                  <a:rPr lang="pt-BR" b="0" i="0" dirty="0">
                    <a:solidFill>
                      <a:schemeClr val="tx1"/>
                    </a:solidFill>
                    <a:effectLst/>
                  </a:rPr>
                  <a:t> ou até mesmo à </a:t>
                </a:r>
                <a:r>
                  <a:rPr lang="pt-BR" b="1" i="1" dirty="0">
                    <a:solidFill>
                      <a:schemeClr val="accent2"/>
                    </a:solidFill>
                    <a:effectLst/>
                  </a:rPr>
                  <a:t>divergência</a:t>
                </a:r>
                <a:r>
                  <a:rPr lang="pt-BR" b="0" i="0" dirty="0">
                    <a:solidFill>
                      <a:schemeClr val="tx1"/>
                    </a:solidFill>
                    <a:effectLst/>
                  </a:rPr>
                  <a:t>.</a:t>
                </a:r>
              </a:p>
            </p:txBody>
          </p:sp>
        </mc:Choice>
        <mc:Fallback xmlns="">
          <p:sp>
            <p:nvSpPr>
              <p:cNvPr id="3" name="Espaço Reservado para Conteúdo 2">
                <a:extLst>
                  <a:ext uri="{FF2B5EF4-FFF2-40B4-BE49-F238E27FC236}">
                    <a16:creationId xmlns:a16="http://schemas.microsoft.com/office/drawing/2014/main" id="{68DBA540-3B58-4BC7-B375-23ABBBC057D3}"/>
                  </a:ext>
                </a:extLst>
              </p:cNvPr>
              <p:cNvSpPr>
                <a:spLocks noGrp="1" noRot="1" noChangeAspect="1" noMove="1" noResize="1" noEditPoints="1" noAdjustHandles="1" noChangeArrowheads="1" noChangeShapeType="1" noTextEdit="1"/>
              </p:cNvSpPr>
              <p:nvPr>
                <p:ph idx="1"/>
              </p:nvPr>
            </p:nvSpPr>
            <p:spPr>
              <a:xfrm>
                <a:off x="838200" y="3448220"/>
                <a:ext cx="11140439" cy="3409780"/>
              </a:xfrm>
              <a:blipFill>
                <a:blip r:embed="rId3"/>
                <a:stretch>
                  <a:fillRect l="-985"/>
                </a:stretch>
              </a:blipFill>
            </p:spPr>
            <p:txBody>
              <a:bodyPr/>
              <a:lstStyle/>
              <a:p>
                <a:r>
                  <a:rPr lang="pt-BR">
                    <a:noFill/>
                  </a:rPr>
                  <a:t> </a:t>
                </a:r>
              </a:p>
            </p:txBody>
          </p:sp>
        </mc:Fallback>
      </mc:AlternateContent>
      <p:sp>
        <p:nvSpPr>
          <p:cNvPr id="15" name="Elipse 14">
            <a:extLst>
              <a:ext uri="{FF2B5EF4-FFF2-40B4-BE49-F238E27FC236}">
                <a16:creationId xmlns="" xmlns:a16="http://schemas.microsoft.com/office/drawing/2014/main" id="{E4EBB7CB-9B70-401A-B744-8CD1F89E3BB9}"/>
              </a:ext>
            </a:extLst>
          </p:cNvPr>
          <p:cNvSpPr/>
          <p:nvPr/>
        </p:nvSpPr>
        <p:spPr>
          <a:xfrm>
            <a:off x="7060909" y="3348178"/>
            <a:ext cx="787909" cy="104953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8" name="CaixaDeTexto 7">
                <a:extLst>
                  <a:ext uri="{FF2B5EF4-FFF2-40B4-BE49-F238E27FC236}">
                    <a16:creationId xmlns="" xmlns:a16="http://schemas.microsoft.com/office/drawing/2014/main" id="{6FBFF077-F3C9-473A-1A4C-80E1393B997C}"/>
                  </a:ext>
                </a:extLst>
              </p:cNvPr>
              <p:cNvSpPr txBox="1"/>
              <p:nvPr/>
            </p:nvSpPr>
            <p:spPr>
              <a:xfrm>
                <a:off x="9206039" y="2890079"/>
                <a:ext cx="2530293" cy="66434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pt-BR" i="1" smtClean="0">
                              <a:latin typeface="Cambria Math" panose="02040503050406030204" pitchFamily="18" charset="0"/>
                            </a:rPr>
                          </m:ctrlPr>
                        </m:fPr>
                        <m:num>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𝑔</m:t>
                              </m:r>
                            </m:e>
                            <m:sub>
                              <m:r>
                                <a:rPr lang="pt-BR" i="1">
                                  <a:latin typeface="Cambria Math" panose="02040503050406030204" pitchFamily="18" charset="0"/>
                                </a:rPr>
                                <m:t>2</m:t>
                              </m:r>
                            </m:sub>
                          </m:sSub>
                        </m:num>
                        <m:den>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𝑧</m:t>
                              </m:r>
                            </m:e>
                            <m:sub>
                              <m:r>
                                <a:rPr lang="pt-BR" i="1">
                                  <a:latin typeface="Cambria Math" panose="02040503050406030204" pitchFamily="18" charset="0"/>
                                </a:rPr>
                                <m:t>1</m:t>
                              </m:r>
                            </m:sub>
                          </m:sSub>
                        </m:den>
                      </m:f>
                      <m:r>
                        <a:rPr lang="pt-BR" b="0" i="1" smtClean="0">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m:t>
                          </m:r>
                          <m:r>
                            <a:rPr lang="pt-BR" i="1">
                              <a:latin typeface="Cambria Math" panose="02040503050406030204" pitchFamily="18" charset="0"/>
                            </a:rPr>
                            <m:t>𝑓</m:t>
                          </m:r>
                          <m:r>
                            <a:rPr lang="pt-BR" i="1">
                              <a:latin typeface="Cambria Math" panose="02040503050406030204" pitchFamily="18" charset="0"/>
                            </a:rPr>
                            <m:t>(</m:t>
                          </m:r>
                          <m:r>
                            <a:rPr lang="pt-BR" i="1">
                              <a:latin typeface="Cambria Math" panose="02040503050406030204" pitchFamily="18" charset="0"/>
                            </a:rPr>
                            <m:t>𝑥</m:t>
                          </m:r>
                          <m:sSub>
                            <m:sSubPr>
                              <m:ctrlPr>
                                <a:rPr lang="pt-BR" i="1">
                                  <a:latin typeface="Cambria Math" panose="02040503050406030204" pitchFamily="18" charset="0"/>
                                </a:rPr>
                              </m:ctrlPr>
                            </m:sSubPr>
                            <m:e>
                              <m:r>
                                <a:rPr lang="pt-BR" i="1">
                                  <a:latin typeface="Cambria Math" panose="02040503050406030204" pitchFamily="18" charset="0"/>
                                </a:rPr>
                                <m:t>𝑤</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𝑤</m:t>
                              </m:r>
                            </m:e>
                            <m:sub>
                              <m:r>
                                <a:rPr lang="pt-BR" i="1">
                                  <a:latin typeface="Cambria Math" panose="02040503050406030204" pitchFamily="18" charset="0"/>
                                </a:rPr>
                                <m:t>2</m:t>
                              </m:r>
                            </m:sub>
                          </m:sSub>
                        </m:num>
                        <m:den>
                          <m:r>
                            <a:rPr lang="pt-BR" i="1">
                              <a:latin typeface="Cambria Math" panose="02040503050406030204" pitchFamily="18" charset="0"/>
                            </a:rPr>
                            <m:t>𝜕</m:t>
                          </m:r>
                          <m:r>
                            <a:rPr lang="pt-BR" i="1">
                              <a:latin typeface="Cambria Math" panose="02040503050406030204" pitchFamily="18" charset="0"/>
                            </a:rPr>
                            <m:t>𝑓</m:t>
                          </m:r>
                          <m:r>
                            <a:rPr lang="pt-BR" i="1">
                              <a:latin typeface="Cambria Math" panose="02040503050406030204" pitchFamily="18" charset="0"/>
                            </a:rPr>
                            <m:t>(</m:t>
                          </m:r>
                          <m:r>
                            <a:rPr lang="pt-BR" i="1">
                              <a:latin typeface="Cambria Math" panose="02040503050406030204" pitchFamily="18" charset="0"/>
                            </a:rPr>
                            <m:t>𝑥</m:t>
                          </m:r>
                          <m:sSub>
                            <m:sSubPr>
                              <m:ctrlPr>
                                <a:rPr lang="pt-BR" i="1">
                                  <a:latin typeface="Cambria Math" panose="02040503050406030204" pitchFamily="18" charset="0"/>
                                </a:rPr>
                              </m:ctrlPr>
                            </m:sSubPr>
                            <m:e>
                              <m:r>
                                <a:rPr lang="pt-BR" i="1">
                                  <a:latin typeface="Cambria Math" panose="02040503050406030204" pitchFamily="18" charset="0"/>
                                </a:rPr>
                                <m:t>𝑤</m:t>
                              </m:r>
                            </m:e>
                            <m:sub>
                              <m:r>
                                <a:rPr lang="pt-BR" i="1">
                                  <a:latin typeface="Cambria Math" panose="02040503050406030204" pitchFamily="18" charset="0"/>
                                </a:rPr>
                                <m:t>1</m:t>
                              </m:r>
                            </m:sub>
                          </m:sSub>
                          <m:r>
                            <a:rPr lang="pt-BR" i="1">
                              <a:latin typeface="Cambria Math" panose="02040503050406030204" pitchFamily="18" charset="0"/>
                            </a:rPr>
                            <m:t>)</m:t>
                          </m:r>
                        </m:den>
                      </m:f>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𝑤</m:t>
                          </m:r>
                        </m:e>
                        <m:sub>
                          <m:r>
                            <a:rPr lang="pt-BR" i="1">
                              <a:latin typeface="Cambria Math" panose="02040503050406030204" pitchFamily="18" charset="0"/>
                            </a:rPr>
                            <m:t>2</m:t>
                          </m:r>
                        </m:sub>
                      </m:sSub>
                    </m:oMath>
                  </m:oMathPara>
                </a14:m>
                <a:endParaRPr lang="pt-BR" dirty="0"/>
              </a:p>
            </p:txBody>
          </p:sp>
        </mc:Choice>
        <mc:Fallback xmlns="">
          <p:sp>
            <p:nvSpPr>
              <p:cNvPr id="8" name="CaixaDeTexto 7">
                <a:extLst>
                  <a:ext uri="{FF2B5EF4-FFF2-40B4-BE49-F238E27FC236}">
                    <a16:creationId xmlns:a16="http://schemas.microsoft.com/office/drawing/2014/main" id="{6FBFF077-F3C9-473A-1A4C-80E1393B997C}"/>
                  </a:ext>
                </a:extLst>
              </p:cNvPr>
              <p:cNvSpPr txBox="1">
                <a:spLocks noRot="1" noChangeAspect="1" noMove="1" noResize="1" noEditPoints="1" noAdjustHandles="1" noChangeArrowheads="1" noChangeShapeType="1" noTextEdit="1"/>
              </p:cNvSpPr>
              <p:nvPr/>
            </p:nvSpPr>
            <p:spPr>
              <a:xfrm>
                <a:off x="9206039" y="2890079"/>
                <a:ext cx="2530293" cy="664349"/>
              </a:xfrm>
              <a:prstGeom prst="rect">
                <a:avLst/>
              </a:prstGeom>
              <a:blipFill>
                <a:blip r:embed="rId4"/>
                <a:stretch>
                  <a:fillRect/>
                </a:stretch>
              </a:blipFill>
            </p:spPr>
            <p:txBody>
              <a:bodyPr/>
              <a:lstStyle/>
              <a:p>
                <a:r>
                  <a:rPr lang="pt-BR">
                    <a:noFill/>
                  </a:rPr>
                  <a:t> </a:t>
                </a:r>
              </a:p>
            </p:txBody>
          </p:sp>
        </mc:Fallback>
      </mc:AlternateContent>
      <p:cxnSp>
        <p:nvCxnSpPr>
          <p:cNvPr id="17" name="Conector de Seta Reta 16">
            <a:extLst>
              <a:ext uri="{FF2B5EF4-FFF2-40B4-BE49-F238E27FC236}">
                <a16:creationId xmlns="" xmlns:a16="http://schemas.microsoft.com/office/drawing/2014/main" id="{7613A4EA-8A6C-E622-65F0-F50F47ED811D}"/>
              </a:ext>
            </a:extLst>
          </p:cNvPr>
          <p:cNvCxnSpPr>
            <a:cxnSpLocks/>
            <a:stCxn id="15" idx="0"/>
            <a:endCxn id="8" idx="1"/>
          </p:cNvCxnSpPr>
          <p:nvPr/>
        </p:nvCxnSpPr>
        <p:spPr>
          <a:xfrm flipV="1">
            <a:off x="7454864" y="3222254"/>
            <a:ext cx="1751175" cy="12592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53" name="Agrupar 52">
            <a:extLst>
              <a:ext uri="{FF2B5EF4-FFF2-40B4-BE49-F238E27FC236}">
                <a16:creationId xmlns="" xmlns:a16="http://schemas.microsoft.com/office/drawing/2014/main" id="{5387FC49-081A-A801-5991-BFD4CB1DD4AD}"/>
              </a:ext>
            </a:extLst>
          </p:cNvPr>
          <p:cNvGrpSpPr/>
          <p:nvPr/>
        </p:nvGrpSpPr>
        <p:grpSpPr>
          <a:xfrm>
            <a:off x="3704871" y="1394766"/>
            <a:ext cx="4180699" cy="1140745"/>
            <a:chOff x="4501646" y="1270405"/>
            <a:chExt cx="4180699" cy="1140745"/>
          </a:xfrm>
        </p:grpSpPr>
        <mc:AlternateContent xmlns:mc="http://schemas.openxmlformats.org/markup-compatibility/2006" xmlns:a14="http://schemas.microsoft.com/office/drawing/2010/main">
          <mc:Choice Requires="a14">
            <p:sp>
              <p:nvSpPr>
                <p:cNvPr id="19" name="Elipse 18">
                  <a:extLst>
                    <a:ext uri="{FF2B5EF4-FFF2-40B4-BE49-F238E27FC236}">
                      <a16:creationId xmlns="" xmlns:a16="http://schemas.microsoft.com/office/drawing/2014/main" id="{81C22FF9-AD56-9169-FD9C-E18E18A8E6EB}"/>
                    </a:ext>
                  </a:extLst>
                </p:cNvPr>
                <p:cNvSpPr/>
                <p:nvPr/>
              </p:nvSpPr>
              <p:spPr>
                <a:xfrm>
                  <a:off x="5624719" y="1543839"/>
                  <a:ext cx="468000" cy="46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pt-BR" sz="1400" b="0" i="1" smtClean="0">
                            <a:solidFill>
                              <a:schemeClr val="tx1"/>
                            </a:solidFill>
                            <a:latin typeface="Cambria Math" panose="02040503050406030204" pitchFamily="18" charset="0"/>
                          </a:rPr>
                          <m:t> </m:t>
                        </m:r>
                        <m:r>
                          <a:rPr lang="pt-BR" sz="1400" i="1">
                            <a:solidFill>
                              <a:schemeClr val="tx1"/>
                            </a:solidFill>
                            <a:latin typeface="Cambria Math" panose="02040503050406030204" pitchFamily="18" charset="0"/>
                          </a:rPr>
                          <m:t>𝑓</m:t>
                        </m:r>
                        <m:r>
                          <a:rPr lang="pt-BR" sz="1400" i="1">
                            <a:solidFill>
                              <a:schemeClr val="tx1"/>
                            </a:solidFill>
                            <a:latin typeface="Cambria Math" panose="02040503050406030204" pitchFamily="18" charset="0"/>
                          </a:rPr>
                          <m:t>(.)</m:t>
                        </m:r>
                      </m:oMath>
                    </m:oMathPara>
                  </a14:m>
                  <a:endParaRPr lang="pt-BR" sz="1400" dirty="0">
                    <a:solidFill>
                      <a:schemeClr val="tx1"/>
                    </a:solidFill>
                  </a:endParaRPr>
                </a:p>
              </p:txBody>
            </p:sp>
          </mc:Choice>
          <mc:Fallback xmlns="">
            <p:sp>
              <p:nvSpPr>
                <p:cNvPr id="19" name="Elipse 18">
                  <a:extLst>
                    <a:ext uri="{FF2B5EF4-FFF2-40B4-BE49-F238E27FC236}">
                      <a16:creationId xmlns:a16="http://schemas.microsoft.com/office/drawing/2014/main" id="{81C22FF9-AD56-9169-FD9C-E18E18A8E6EB}"/>
                    </a:ext>
                  </a:extLst>
                </p:cNvPr>
                <p:cNvSpPr>
                  <a:spLocks noRot="1" noChangeAspect="1" noMove="1" noResize="1" noEditPoints="1" noAdjustHandles="1" noChangeArrowheads="1" noChangeShapeType="1" noTextEdit="1"/>
                </p:cNvSpPr>
                <p:nvPr/>
              </p:nvSpPr>
              <p:spPr>
                <a:xfrm>
                  <a:off x="5624719" y="1543839"/>
                  <a:ext cx="468000" cy="468000"/>
                </a:xfrm>
                <a:prstGeom prst="ellipse">
                  <a:avLst/>
                </a:prstGeom>
                <a:blipFill>
                  <a:blip r:embed="rId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0" name="Elipse 19">
                  <a:extLst>
                    <a:ext uri="{FF2B5EF4-FFF2-40B4-BE49-F238E27FC236}">
                      <a16:creationId xmlns="" xmlns:a16="http://schemas.microsoft.com/office/drawing/2014/main" id="{37EF5DA9-B940-DA6C-1645-2479126F43A2}"/>
                    </a:ext>
                  </a:extLst>
                </p:cNvPr>
                <p:cNvSpPr/>
                <p:nvPr/>
              </p:nvSpPr>
              <p:spPr>
                <a:xfrm>
                  <a:off x="6626901" y="1543839"/>
                  <a:ext cx="468000" cy="46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pt-BR" sz="1400" b="0" i="1" smtClean="0">
                            <a:solidFill>
                              <a:schemeClr val="tx1"/>
                            </a:solidFill>
                            <a:latin typeface="Cambria Math" panose="02040503050406030204" pitchFamily="18" charset="0"/>
                          </a:rPr>
                          <m:t> </m:t>
                        </m:r>
                        <m:r>
                          <a:rPr lang="pt-BR" sz="1400" i="1">
                            <a:solidFill>
                              <a:schemeClr val="tx1"/>
                            </a:solidFill>
                            <a:latin typeface="Cambria Math" panose="02040503050406030204" pitchFamily="18" charset="0"/>
                          </a:rPr>
                          <m:t>𝑓</m:t>
                        </m:r>
                        <m:r>
                          <a:rPr lang="pt-BR" sz="1400" i="1">
                            <a:solidFill>
                              <a:schemeClr val="tx1"/>
                            </a:solidFill>
                            <a:latin typeface="Cambria Math" panose="02040503050406030204" pitchFamily="18" charset="0"/>
                          </a:rPr>
                          <m:t>(.)</m:t>
                        </m:r>
                      </m:oMath>
                    </m:oMathPara>
                  </a14:m>
                  <a:endParaRPr lang="pt-BR" dirty="0">
                    <a:solidFill>
                      <a:schemeClr val="tx1"/>
                    </a:solidFill>
                  </a:endParaRPr>
                </a:p>
              </p:txBody>
            </p:sp>
          </mc:Choice>
          <mc:Fallback xmlns="">
            <p:sp>
              <p:nvSpPr>
                <p:cNvPr id="20" name="Elipse 19">
                  <a:extLst>
                    <a:ext uri="{FF2B5EF4-FFF2-40B4-BE49-F238E27FC236}">
                      <a16:creationId xmlns:a16="http://schemas.microsoft.com/office/drawing/2014/main" id="{37EF5DA9-B940-DA6C-1645-2479126F43A2}"/>
                    </a:ext>
                  </a:extLst>
                </p:cNvPr>
                <p:cNvSpPr>
                  <a:spLocks noRot="1" noChangeAspect="1" noMove="1" noResize="1" noEditPoints="1" noAdjustHandles="1" noChangeArrowheads="1" noChangeShapeType="1" noTextEdit="1"/>
                </p:cNvSpPr>
                <p:nvPr/>
              </p:nvSpPr>
              <p:spPr>
                <a:xfrm>
                  <a:off x="6626901" y="1543839"/>
                  <a:ext cx="468000" cy="468000"/>
                </a:xfrm>
                <a:prstGeom prst="ellipse">
                  <a:avLst/>
                </a:prstGeom>
                <a:blipFill>
                  <a:blip r:embed="rId5"/>
                  <a:stretch>
                    <a:fillRect/>
                  </a:stretch>
                </a:blipFill>
              </p:spPr>
              <p:txBody>
                <a:bodyPr/>
                <a:lstStyle/>
                <a:p>
                  <a:r>
                    <a:rPr lang="pt-BR">
                      <a:noFill/>
                    </a:rPr>
                    <a:t> </a:t>
                  </a:r>
                </a:p>
              </p:txBody>
            </p:sp>
          </mc:Fallback>
        </mc:AlternateContent>
        <p:sp>
          <p:nvSpPr>
            <p:cNvPr id="22" name="Retângulo 21">
              <a:extLst>
                <a:ext uri="{FF2B5EF4-FFF2-40B4-BE49-F238E27FC236}">
                  <a16:creationId xmlns="" xmlns:a16="http://schemas.microsoft.com/office/drawing/2014/main" id="{87F070D7-3291-A677-03F7-85D4DAAA7AE6}"/>
                </a:ext>
              </a:extLst>
            </p:cNvPr>
            <p:cNvSpPr/>
            <p:nvPr/>
          </p:nvSpPr>
          <p:spPr>
            <a:xfrm>
              <a:off x="4982537" y="1723839"/>
              <a:ext cx="108000" cy="108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a:p>
          </p:txBody>
        </p:sp>
        <p:cxnSp>
          <p:nvCxnSpPr>
            <p:cNvPr id="23" name="Conector de seta reta 15">
              <a:extLst>
                <a:ext uri="{FF2B5EF4-FFF2-40B4-BE49-F238E27FC236}">
                  <a16:creationId xmlns="" xmlns:a16="http://schemas.microsoft.com/office/drawing/2014/main" id="{3A6F5EC2-4087-59F3-6C78-495A96FFC1B0}"/>
                </a:ext>
              </a:extLst>
            </p:cNvPr>
            <p:cNvCxnSpPr>
              <a:stCxn id="22" idx="3"/>
              <a:endCxn id="19" idx="2"/>
            </p:cNvCxnSpPr>
            <p:nvPr/>
          </p:nvCxnSpPr>
          <p:spPr>
            <a:xfrm>
              <a:off x="5090537" y="1777839"/>
              <a:ext cx="53418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CaixaDeTexto 23">
                  <a:extLst>
                    <a:ext uri="{FF2B5EF4-FFF2-40B4-BE49-F238E27FC236}">
                      <a16:creationId xmlns="" xmlns:a16="http://schemas.microsoft.com/office/drawing/2014/main" id="{7DEE2945-609E-539F-D058-BCB9BB20530E}"/>
                    </a:ext>
                  </a:extLst>
                </p:cNvPr>
                <p:cNvSpPr txBox="1"/>
                <p:nvPr/>
              </p:nvSpPr>
              <p:spPr>
                <a:xfrm>
                  <a:off x="4501646" y="1593173"/>
                  <a:ext cx="290146"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sz="1600" b="0" i="1" smtClean="0">
                            <a:latin typeface="Cambria Math" panose="02040503050406030204" pitchFamily="18" charset="0"/>
                          </a:rPr>
                          <m:t>𝑥</m:t>
                        </m:r>
                        <m:r>
                          <a:rPr lang="pt-BR" sz="1600" b="0" i="1" smtClean="0">
                            <a:latin typeface="Cambria Math" panose="02040503050406030204" pitchFamily="18" charset="0"/>
                          </a:rPr>
                          <m:t>(</m:t>
                        </m:r>
                        <m:r>
                          <a:rPr lang="pt-BR" sz="1600" b="0" i="1" smtClean="0">
                            <a:latin typeface="Cambria Math" panose="02040503050406030204" pitchFamily="18" charset="0"/>
                          </a:rPr>
                          <m:t>𝑖</m:t>
                        </m:r>
                        <m:r>
                          <a:rPr lang="pt-BR" sz="1600" b="0" i="1" smtClean="0">
                            <a:latin typeface="Cambria Math" panose="02040503050406030204" pitchFamily="18" charset="0"/>
                          </a:rPr>
                          <m:t>)</m:t>
                        </m:r>
                      </m:oMath>
                    </m:oMathPara>
                  </a14:m>
                  <a:endParaRPr lang="pt-BR" sz="1600" dirty="0"/>
                </a:p>
              </p:txBody>
            </p:sp>
          </mc:Choice>
          <mc:Fallback xmlns="">
            <p:sp>
              <p:nvSpPr>
                <p:cNvPr id="24" name="CaixaDeTexto 23">
                  <a:extLst>
                    <a:ext uri="{FF2B5EF4-FFF2-40B4-BE49-F238E27FC236}">
                      <a16:creationId xmlns:a16="http://schemas.microsoft.com/office/drawing/2014/main" id="{7DEE2945-609E-539F-D058-BCB9BB20530E}"/>
                    </a:ext>
                  </a:extLst>
                </p:cNvPr>
                <p:cNvSpPr txBox="1">
                  <a:spLocks noRot="1" noChangeAspect="1" noMove="1" noResize="1" noEditPoints="1" noAdjustHandles="1" noChangeArrowheads="1" noChangeShapeType="1" noTextEdit="1"/>
                </p:cNvSpPr>
                <p:nvPr/>
              </p:nvSpPr>
              <p:spPr>
                <a:xfrm>
                  <a:off x="4501646" y="1593173"/>
                  <a:ext cx="290146" cy="338554"/>
                </a:xfrm>
                <a:prstGeom prst="rect">
                  <a:avLst/>
                </a:prstGeom>
                <a:blipFill>
                  <a:blip r:embed="rId6"/>
                  <a:stretch>
                    <a:fillRect r="-87234" b="-8929"/>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5" name="CaixaDeTexto 24">
                  <a:extLst>
                    <a:ext uri="{FF2B5EF4-FFF2-40B4-BE49-F238E27FC236}">
                      <a16:creationId xmlns="" xmlns:a16="http://schemas.microsoft.com/office/drawing/2014/main" id="{76A6EF18-B0EA-7F81-D413-AC84059FE1F7}"/>
                    </a:ext>
                  </a:extLst>
                </p:cNvPr>
                <p:cNvSpPr txBox="1"/>
                <p:nvPr/>
              </p:nvSpPr>
              <p:spPr>
                <a:xfrm>
                  <a:off x="5179464" y="1473189"/>
                  <a:ext cx="290146"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1600" i="1" smtClean="0">
                                <a:latin typeface="Cambria Math" panose="02040503050406030204" pitchFamily="18" charset="0"/>
                              </a:rPr>
                            </m:ctrlPr>
                          </m:sSubPr>
                          <m:e>
                            <m:r>
                              <a:rPr lang="pt-BR" sz="1600" b="0" i="1" smtClean="0">
                                <a:latin typeface="Cambria Math" panose="02040503050406030204" pitchFamily="18" charset="0"/>
                              </a:rPr>
                              <m:t>𝑤</m:t>
                            </m:r>
                          </m:e>
                          <m:sub>
                            <m:r>
                              <a:rPr lang="pt-BR" sz="1600" b="0" i="1" smtClean="0">
                                <a:latin typeface="Cambria Math" panose="02040503050406030204" pitchFamily="18" charset="0"/>
                              </a:rPr>
                              <m:t>1</m:t>
                            </m:r>
                          </m:sub>
                        </m:sSub>
                      </m:oMath>
                    </m:oMathPara>
                  </a14:m>
                  <a:endParaRPr lang="pt-BR" sz="1600" dirty="0"/>
                </a:p>
              </p:txBody>
            </p:sp>
          </mc:Choice>
          <mc:Fallback xmlns="">
            <p:sp>
              <p:nvSpPr>
                <p:cNvPr id="25" name="CaixaDeTexto 24">
                  <a:extLst>
                    <a:ext uri="{FF2B5EF4-FFF2-40B4-BE49-F238E27FC236}">
                      <a16:creationId xmlns:a16="http://schemas.microsoft.com/office/drawing/2014/main" id="{76A6EF18-B0EA-7F81-D413-AC84059FE1F7}"/>
                    </a:ext>
                  </a:extLst>
                </p:cNvPr>
                <p:cNvSpPr txBox="1">
                  <a:spLocks noRot="1" noChangeAspect="1" noMove="1" noResize="1" noEditPoints="1" noAdjustHandles="1" noChangeArrowheads="1" noChangeShapeType="1" noTextEdit="1"/>
                </p:cNvSpPr>
                <p:nvPr/>
              </p:nvSpPr>
              <p:spPr>
                <a:xfrm>
                  <a:off x="5179464" y="1473189"/>
                  <a:ext cx="290146" cy="338554"/>
                </a:xfrm>
                <a:prstGeom prst="rect">
                  <a:avLst/>
                </a:prstGeom>
                <a:blipFill>
                  <a:blip r:embed="rId7"/>
                  <a:stretch>
                    <a:fillRect r="-25532"/>
                  </a:stretch>
                </a:blipFill>
              </p:spPr>
              <p:txBody>
                <a:bodyPr/>
                <a:lstStyle/>
                <a:p>
                  <a:r>
                    <a:rPr lang="pt-BR">
                      <a:noFill/>
                    </a:rPr>
                    <a:t> </a:t>
                  </a:r>
                </a:p>
              </p:txBody>
            </p:sp>
          </mc:Fallback>
        </mc:AlternateContent>
        <p:cxnSp>
          <p:nvCxnSpPr>
            <p:cNvPr id="27" name="Conector de seta reta 15">
              <a:extLst>
                <a:ext uri="{FF2B5EF4-FFF2-40B4-BE49-F238E27FC236}">
                  <a16:creationId xmlns="" xmlns:a16="http://schemas.microsoft.com/office/drawing/2014/main" id="{E799E6AE-6308-0D1F-4AB8-CF1B412BE9FA}"/>
                </a:ext>
              </a:extLst>
            </p:cNvPr>
            <p:cNvCxnSpPr/>
            <p:nvPr/>
          </p:nvCxnSpPr>
          <p:spPr>
            <a:xfrm>
              <a:off x="6092719" y="1778805"/>
              <a:ext cx="53418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8" name="CaixaDeTexto 27">
                  <a:extLst>
                    <a:ext uri="{FF2B5EF4-FFF2-40B4-BE49-F238E27FC236}">
                      <a16:creationId xmlns="" xmlns:a16="http://schemas.microsoft.com/office/drawing/2014/main" id="{FAF78A10-3ED0-7B71-8F0D-469D7545143C}"/>
                    </a:ext>
                  </a:extLst>
                </p:cNvPr>
                <p:cNvSpPr txBox="1"/>
                <p:nvPr/>
              </p:nvSpPr>
              <p:spPr>
                <a:xfrm>
                  <a:off x="6138886" y="1473189"/>
                  <a:ext cx="290146"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1600" i="1" smtClean="0">
                                <a:latin typeface="Cambria Math" panose="02040503050406030204" pitchFamily="18" charset="0"/>
                              </a:rPr>
                            </m:ctrlPr>
                          </m:sSubPr>
                          <m:e>
                            <m:r>
                              <a:rPr lang="pt-BR" sz="1600" b="0" i="1" smtClean="0">
                                <a:latin typeface="Cambria Math" panose="02040503050406030204" pitchFamily="18" charset="0"/>
                              </a:rPr>
                              <m:t>𝑤</m:t>
                            </m:r>
                          </m:e>
                          <m:sub>
                            <m:r>
                              <a:rPr lang="pt-BR" sz="1600" b="0" i="1" smtClean="0">
                                <a:latin typeface="Cambria Math" panose="02040503050406030204" pitchFamily="18" charset="0"/>
                              </a:rPr>
                              <m:t>2</m:t>
                            </m:r>
                          </m:sub>
                        </m:sSub>
                      </m:oMath>
                    </m:oMathPara>
                  </a14:m>
                  <a:endParaRPr lang="pt-BR" sz="1600" dirty="0"/>
                </a:p>
              </p:txBody>
            </p:sp>
          </mc:Choice>
          <mc:Fallback xmlns="">
            <p:sp>
              <p:nvSpPr>
                <p:cNvPr id="28" name="CaixaDeTexto 27">
                  <a:extLst>
                    <a:ext uri="{FF2B5EF4-FFF2-40B4-BE49-F238E27FC236}">
                      <a16:creationId xmlns:a16="http://schemas.microsoft.com/office/drawing/2014/main" id="{FAF78A10-3ED0-7B71-8F0D-469D7545143C}"/>
                    </a:ext>
                  </a:extLst>
                </p:cNvPr>
                <p:cNvSpPr txBox="1">
                  <a:spLocks noRot="1" noChangeAspect="1" noMove="1" noResize="1" noEditPoints="1" noAdjustHandles="1" noChangeArrowheads="1" noChangeShapeType="1" noTextEdit="1"/>
                </p:cNvSpPr>
                <p:nvPr/>
              </p:nvSpPr>
              <p:spPr>
                <a:xfrm>
                  <a:off x="6138886" y="1473189"/>
                  <a:ext cx="290146" cy="338554"/>
                </a:xfrm>
                <a:prstGeom prst="rect">
                  <a:avLst/>
                </a:prstGeom>
                <a:blipFill>
                  <a:blip r:embed="rId8"/>
                  <a:stretch>
                    <a:fillRect r="-25000"/>
                  </a:stretch>
                </a:blipFill>
              </p:spPr>
              <p:txBody>
                <a:bodyPr/>
                <a:lstStyle/>
                <a:p>
                  <a:r>
                    <a:rPr lang="pt-BR">
                      <a:noFill/>
                    </a:rPr>
                    <a:t> </a:t>
                  </a:r>
                </a:p>
              </p:txBody>
            </p:sp>
          </mc:Fallback>
        </mc:AlternateContent>
        <p:sp>
          <p:nvSpPr>
            <p:cNvPr id="16" name="CaixaDeTexto 15">
              <a:extLst>
                <a:ext uri="{FF2B5EF4-FFF2-40B4-BE49-F238E27FC236}">
                  <a16:creationId xmlns="" xmlns:a16="http://schemas.microsoft.com/office/drawing/2014/main" id="{7E7FBCEE-F7A4-591F-22F5-0418A618187D}"/>
                </a:ext>
              </a:extLst>
            </p:cNvPr>
            <p:cNvSpPr txBox="1"/>
            <p:nvPr/>
          </p:nvSpPr>
          <p:spPr>
            <a:xfrm>
              <a:off x="5739298" y="1270405"/>
              <a:ext cx="342900" cy="276999"/>
            </a:xfrm>
            <a:prstGeom prst="rect">
              <a:avLst/>
            </a:prstGeom>
            <a:noFill/>
          </p:spPr>
          <p:txBody>
            <a:bodyPr wrap="square" rtlCol="0">
              <a:spAutoFit/>
            </a:bodyPr>
            <a:lstStyle/>
            <a:p>
              <a:r>
                <a:rPr lang="pt-BR" sz="1200" dirty="0"/>
                <a:t>1</a:t>
              </a:r>
            </a:p>
          </p:txBody>
        </p:sp>
        <p:sp>
          <p:nvSpPr>
            <p:cNvPr id="18" name="CaixaDeTexto 17">
              <a:extLst>
                <a:ext uri="{FF2B5EF4-FFF2-40B4-BE49-F238E27FC236}">
                  <a16:creationId xmlns="" xmlns:a16="http://schemas.microsoft.com/office/drawing/2014/main" id="{60570651-0009-B696-F544-8C19AB7E3837}"/>
                </a:ext>
              </a:extLst>
            </p:cNvPr>
            <p:cNvSpPr txBox="1"/>
            <p:nvPr/>
          </p:nvSpPr>
          <p:spPr>
            <a:xfrm>
              <a:off x="6734313" y="1270405"/>
              <a:ext cx="342900" cy="276999"/>
            </a:xfrm>
            <a:prstGeom prst="rect">
              <a:avLst/>
            </a:prstGeom>
            <a:noFill/>
          </p:spPr>
          <p:txBody>
            <a:bodyPr wrap="square" rtlCol="0">
              <a:spAutoFit/>
            </a:bodyPr>
            <a:lstStyle/>
            <a:p>
              <a:r>
                <a:rPr lang="pt-BR" sz="1200" dirty="0"/>
                <a:t>2</a:t>
              </a:r>
            </a:p>
          </p:txBody>
        </p:sp>
        <mc:AlternateContent xmlns:mc="http://schemas.openxmlformats.org/markup-compatibility/2006" xmlns:a14="http://schemas.microsoft.com/office/drawing/2010/main">
          <mc:Choice Requires="a14">
            <p:sp>
              <p:nvSpPr>
                <p:cNvPr id="10" name="CaixaDeTexto 9">
                  <a:extLst>
                    <a:ext uri="{FF2B5EF4-FFF2-40B4-BE49-F238E27FC236}">
                      <a16:creationId xmlns="" xmlns:a16="http://schemas.microsoft.com/office/drawing/2014/main" id="{C13268F1-F60C-AC94-C7E8-1DA44E31196C}"/>
                    </a:ext>
                  </a:extLst>
                </p:cNvPr>
                <p:cNvSpPr txBox="1"/>
                <p:nvPr/>
              </p:nvSpPr>
              <p:spPr>
                <a:xfrm>
                  <a:off x="6190021" y="2011338"/>
                  <a:ext cx="43688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𝑔</m:t>
                            </m:r>
                          </m:e>
                          <m:sub>
                            <m:r>
                              <a:rPr lang="pt-BR" i="1">
                                <a:latin typeface="Cambria Math" panose="02040503050406030204" pitchFamily="18" charset="0"/>
                              </a:rPr>
                              <m:t>2</m:t>
                            </m:r>
                          </m:sub>
                        </m:sSub>
                      </m:oMath>
                    </m:oMathPara>
                  </a14:m>
                  <a:endParaRPr lang="pt-BR" dirty="0"/>
                </a:p>
              </p:txBody>
            </p:sp>
          </mc:Choice>
          <mc:Fallback xmlns="">
            <p:sp>
              <p:nvSpPr>
                <p:cNvPr id="10" name="CaixaDeTexto 9">
                  <a:extLst>
                    <a:ext uri="{FF2B5EF4-FFF2-40B4-BE49-F238E27FC236}">
                      <a16:creationId xmlns:a16="http://schemas.microsoft.com/office/drawing/2014/main" id="{C13268F1-F60C-AC94-C7E8-1DA44E31196C}"/>
                    </a:ext>
                  </a:extLst>
                </p:cNvPr>
                <p:cNvSpPr txBox="1">
                  <a:spLocks noRot="1" noChangeAspect="1" noMove="1" noResize="1" noEditPoints="1" noAdjustHandles="1" noChangeArrowheads="1" noChangeShapeType="1" noTextEdit="1"/>
                </p:cNvSpPr>
                <p:nvPr/>
              </p:nvSpPr>
              <p:spPr>
                <a:xfrm>
                  <a:off x="6190021" y="2011338"/>
                  <a:ext cx="436880" cy="369332"/>
                </a:xfrm>
                <a:prstGeom prst="rect">
                  <a:avLst/>
                </a:prstGeom>
                <a:blipFill>
                  <a:blip r:embed="rId9"/>
                  <a:stretch>
                    <a:fillRect b="-6557"/>
                  </a:stretch>
                </a:blipFill>
              </p:spPr>
              <p:txBody>
                <a:bodyPr/>
                <a:lstStyle/>
                <a:p>
                  <a:r>
                    <a:rPr lang="pt-BR">
                      <a:noFill/>
                    </a:rPr>
                    <a:t> </a:t>
                  </a:r>
                </a:p>
              </p:txBody>
            </p:sp>
          </mc:Fallback>
        </mc:AlternateContent>
        <p:cxnSp>
          <p:nvCxnSpPr>
            <p:cNvPr id="11" name="Conector de Seta Reta 10">
              <a:extLst>
                <a:ext uri="{FF2B5EF4-FFF2-40B4-BE49-F238E27FC236}">
                  <a16:creationId xmlns="" xmlns:a16="http://schemas.microsoft.com/office/drawing/2014/main" id="{AC5FAFD6-E417-8912-0508-FBA352FA65C6}"/>
                </a:ext>
              </a:extLst>
            </p:cNvPr>
            <p:cNvCxnSpPr>
              <a:cxnSpLocks/>
            </p:cNvCxnSpPr>
            <p:nvPr/>
          </p:nvCxnSpPr>
          <p:spPr>
            <a:xfrm flipV="1">
              <a:off x="6429032" y="1831839"/>
              <a:ext cx="119229" cy="307856"/>
            </a:xfrm>
            <a:prstGeom prst="straightConnector1">
              <a:avLst/>
            </a:prstGeom>
            <a:ln>
              <a:solidFill>
                <a:srgbClr val="FF0000"/>
              </a:solidFill>
              <a:tailEnd type="triangle"/>
            </a:ln>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a14="http://schemas.microsoft.com/office/drawing/2010/main">
          <mc:Choice Requires="a14">
            <p:sp>
              <p:nvSpPr>
                <p:cNvPr id="12" name="CaixaDeTexto 11">
                  <a:extLst>
                    <a:ext uri="{FF2B5EF4-FFF2-40B4-BE49-F238E27FC236}">
                      <a16:creationId xmlns="" xmlns:a16="http://schemas.microsoft.com/office/drawing/2014/main" id="{A0E9A8C6-A293-FA26-8CE9-F7185463D6BE}"/>
                    </a:ext>
                  </a:extLst>
                </p:cNvPr>
                <p:cNvSpPr txBox="1"/>
                <p:nvPr/>
              </p:nvSpPr>
              <p:spPr>
                <a:xfrm>
                  <a:off x="5235474" y="2031329"/>
                  <a:ext cx="43688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𝑔</m:t>
                            </m:r>
                          </m:e>
                          <m:sub>
                            <m:r>
                              <a:rPr lang="pt-BR" b="0" i="1" smtClean="0">
                                <a:latin typeface="Cambria Math" panose="02040503050406030204" pitchFamily="18" charset="0"/>
                              </a:rPr>
                              <m:t>1</m:t>
                            </m:r>
                          </m:sub>
                        </m:sSub>
                      </m:oMath>
                    </m:oMathPara>
                  </a14:m>
                  <a:endParaRPr lang="pt-BR" dirty="0"/>
                </a:p>
              </p:txBody>
            </p:sp>
          </mc:Choice>
          <mc:Fallback xmlns="">
            <p:sp>
              <p:nvSpPr>
                <p:cNvPr id="12" name="CaixaDeTexto 11">
                  <a:extLst>
                    <a:ext uri="{FF2B5EF4-FFF2-40B4-BE49-F238E27FC236}">
                      <a16:creationId xmlns:a16="http://schemas.microsoft.com/office/drawing/2014/main" id="{A0E9A8C6-A293-FA26-8CE9-F7185463D6BE}"/>
                    </a:ext>
                  </a:extLst>
                </p:cNvPr>
                <p:cNvSpPr txBox="1">
                  <a:spLocks noRot="1" noChangeAspect="1" noMove="1" noResize="1" noEditPoints="1" noAdjustHandles="1" noChangeArrowheads="1" noChangeShapeType="1" noTextEdit="1"/>
                </p:cNvSpPr>
                <p:nvPr/>
              </p:nvSpPr>
              <p:spPr>
                <a:xfrm>
                  <a:off x="5235474" y="2031329"/>
                  <a:ext cx="436880" cy="369332"/>
                </a:xfrm>
                <a:prstGeom prst="rect">
                  <a:avLst/>
                </a:prstGeom>
                <a:blipFill>
                  <a:blip r:embed="rId10"/>
                  <a:stretch>
                    <a:fillRect b="-6557"/>
                  </a:stretch>
                </a:blipFill>
              </p:spPr>
              <p:txBody>
                <a:bodyPr/>
                <a:lstStyle/>
                <a:p>
                  <a:r>
                    <a:rPr lang="pt-BR">
                      <a:noFill/>
                    </a:rPr>
                    <a:t> </a:t>
                  </a:r>
                </a:p>
              </p:txBody>
            </p:sp>
          </mc:Fallback>
        </mc:AlternateContent>
        <p:cxnSp>
          <p:nvCxnSpPr>
            <p:cNvPr id="13" name="Conector de Seta Reta 12">
              <a:extLst>
                <a:ext uri="{FF2B5EF4-FFF2-40B4-BE49-F238E27FC236}">
                  <a16:creationId xmlns="" xmlns:a16="http://schemas.microsoft.com/office/drawing/2014/main" id="{E1232793-A53B-0478-2175-EFA1A567F317}"/>
                </a:ext>
              </a:extLst>
            </p:cNvPr>
            <p:cNvCxnSpPr>
              <a:cxnSpLocks/>
            </p:cNvCxnSpPr>
            <p:nvPr/>
          </p:nvCxnSpPr>
          <p:spPr>
            <a:xfrm flipV="1">
              <a:off x="5474485" y="1851830"/>
              <a:ext cx="119229" cy="307856"/>
            </a:xfrm>
            <a:prstGeom prst="straightConnector1">
              <a:avLst/>
            </a:prstGeom>
            <a:ln>
              <a:solidFill>
                <a:srgbClr val="FF0000"/>
              </a:solidFill>
              <a:tailEnd type="triangle"/>
            </a:ln>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a14="http://schemas.microsoft.com/office/drawing/2010/main">
          <mc:Choice Requires="a14">
            <p:sp>
              <p:nvSpPr>
                <p:cNvPr id="6" name="CaixaDeTexto 5">
                  <a:extLst>
                    <a:ext uri="{FF2B5EF4-FFF2-40B4-BE49-F238E27FC236}">
                      <a16:creationId xmlns="" xmlns:a16="http://schemas.microsoft.com/office/drawing/2014/main" id="{938D9FAF-ABAF-B31B-199A-DB9E77AD699E}"/>
                    </a:ext>
                  </a:extLst>
                </p:cNvPr>
                <p:cNvSpPr txBox="1"/>
                <p:nvPr/>
              </p:nvSpPr>
              <p:spPr>
                <a:xfrm>
                  <a:off x="5791583" y="2041818"/>
                  <a:ext cx="43688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𝑧</m:t>
                            </m:r>
                          </m:e>
                          <m:sub>
                            <m:r>
                              <a:rPr lang="pt-BR" b="0" i="1" smtClean="0">
                                <a:latin typeface="Cambria Math" panose="02040503050406030204" pitchFamily="18" charset="0"/>
                              </a:rPr>
                              <m:t>1</m:t>
                            </m:r>
                          </m:sub>
                        </m:sSub>
                      </m:oMath>
                    </m:oMathPara>
                  </a14:m>
                  <a:endParaRPr lang="pt-BR" dirty="0"/>
                </a:p>
              </p:txBody>
            </p:sp>
          </mc:Choice>
          <mc:Fallback xmlns="">
            <p:sp>
              <p:nvSpPr>
                <p:cNvPr id="6" name="CaixaDeTexto 5">
                  <a:extLst>
                    <a:ext uri="{FF2B5EF4-FFF2-40B4-BE49-F238E27FC236}">
                      <a16:creationId xmlns:a16="http://schemas.microsoft.com/office/drawing/2014/main" id="{938D9FAF-ABAF-B31B-199A-DB9E77AD699E}"/>
                    </a:ext>
                  </a:extLst>
                </p:cNvPr>
                <p:cNvSpPr txBox="1">
                  <a:spLocks noRot="1" noChangeAspect="1" noMove="1" noResize="1" noEditPoints="1" noAdjustHandles="1" noChangeArrowheads="1" noChangeShapeType="1" noTextEdit="1"/>
                </p:cNvSpPr>
                <p:nvPr/>
              </p:nvSpPr>
              <p:spPr>
                <a:xfrm>
                  <a:off x="5791583" y="2041818"/>
                  <a:ext cx="436880" cy="369332"/>
                </a:xfrm>
                <a:prstGeom prst="rect">
                  <a:avLst/>
                </a:prstGeom>
                <a:blipFill>
                  <a:blip r:embed="rId11"/>
                  <a:stretch>
                    <a:fillRect/>
                  </a:stretch>
                </a:blipFill>
              </p:spPr>
              <p:txBody>
                <a:bodyPr/>
                <a:lstStyle/>
                <a:p>
                  <a:r>
                    <a:rPr lang="pt-BR">
                      <a:noFill/>
                    </a:rPr>
                    <a:t> </a:t>
                  </a:r>
                </a:p>
              </p:txBody>
            </p:sp>
          </mc:Fallback>
        </mc:AlternateContent>
        <p:cxnSp>
          <p:nvCxnSpPr>
            <p:cNvPr id="7" name="Conector de Seta Reta 6">
              <a:extLst>
                <a:ext uri="{FF2B5EF4-FFF2-40B4-BE49-F238E27FC236}">
                  <a16:creationId xmlns="" xmlns:a16="http://schemas.microsoft.com/office/drawing/2014/main" id="{A4803D75-4896-3BC8-AD6F-79B897D68B31}"/>
                </a:ext>
              </a:extLst>
            </p:cNvPr>
            <p:cNvCxnSpPr>
              <a:cxnSpLocks/>
            </p:cNvCxnSpPr>
            <p:nvPr/>
          </p:nvCxnSpPr>
          <p:spPr>
            <a:xfrm flipV="1">
              <a:off x="6030594" y="1862319"/>
              <a:ext cx="119229" cy="307856"/>
            </a:xfrm>
            <a:prstGeom prst="straightConnector1">
              <a:avLst/>
            </a:prstGeom>
            <a:ln>
              <a:solidFill>
                <a:srgbClr val="FF0000"/>
              </a:solidFill>
              <a:tailEnd type="triangle"/>
            </a:ln>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a14="http://schemas.microsoft.com/office/drawing/2010/main">
          <mc:Choice Requires="a14">
            <p:sp>
              <p:nvSpPr>
                <p:cNvPr id="29" name="Elipse 28">
                  <a:extLst>
                    <a:ext uri="{FF2B5EF4-FFF2-40B4-BE49-F238E27FC236}">
                      <a16:creationId xmlns="" xmlns:a16="http://schemas.microsoft.com/office/drawing/2014/main" id="{9909DEEC-6EE4-F87D-6D3B-83F89F15E699}"/>
                    </a:ext>
                  </a:extLst>
                </p:cNvPr>
                <p:cNvSpPr/>
                <p:nvPr/>
              </p:nvSpPr>
              <p:spPr>
                <a:xfrm>
                  <a:off x="7618893" y="1551224"/>
                  <a:ext cx="468000" cy="46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pt-BR" sz="1400" b="0" i="1" smtClean="0">
                            <a:solidFill>
                              <a:schemeClr val="tx1"/>
                            </a:solidFill>
                            <a:latin typeface="Cambria Math" panose="02040503050406030204" pitchFamily="18" charset="0"/>
                          </a:rPr>
                          <m:t> </m:t>
                        </m:r>
                        <m:r>
                          <a:rPr lang="pt-BR" sz="1400" i="1">
                            <a:solidFill>
                              <a:schemeClr val="tx1"/>
                            </a:solidFill>
                            <a:latin typeface="Cambria Math" panose="02040503050406030204" pitchFamily="18" charset="0"/>
                          </a:rPr>
                          <m:t>𝑓</m:t>
                        </m:r>
                        <m:r>
                          <a:rPr lang="pt-BR" sz="1400" i="1">
                            <a:solidFill>
                              <a:schemeClr val="tx1"/>
                            </a:solidFill>
                            <a:latin typeface="Cambria Math" panose="02040503050406030204" pitchFamily="18" charset="0"/>
                          </a:rPr>
                          <m:t>(.)</m:t>
                        </m:r>
                      </m:oMath>
                    </m:oMathPara>
                  </a14:m>
                  <a:endParaRPr lang="pt-BR" dirty="0">
                    <a:solidFill>
                      <a:schemeClr val="tx1"/>
                    </a:solidFill>
                  </a:endParaRPr>
                </a:p>
              </p:txBody>
            </p:sp>
          </mc:Choice>
          <mc:Fallback xmlns="">
            <p:sp>
              <p:nvSpPr>
                <p:cNvPr id="29" name="Elipse 28">
                  <a:extLst>
                    <a:ext uri="{FF2B5EF4-FFF2-40B4-BE49-F238E27FC236}">
                      <a16:creationId xmlns:a16="http://schemas.microsoft.com/office/drawing/2014/main" id="{9909DEEC-6EE4-F87D-6D3B-83F89F15E699}"/>
                    </a:ext>
                  </a:extLst>
                </p:cNvPr>
                <p:cNvSpPr>
                  <a:spLocks noRot="1" noChangeAspect="1" noMove="1" noResize="1" noEditPoints="1" noAdjustHandles="1" noChangeArrowheads="1" noChangeShapeType="1" noTextEdit="1"/>
                </p:cNvSpPr>
                <p:nvPr/>
              </p:nvSpPr>
              <p:spPr>
                <a:xfrm>
                  <a:off x="7618893" y="1551224"/>
                  <a:ext cx="468000" cy="468000"/>
                </a:xfrm>
                <a:prstGeom prst="ellipse">
                  <a:avLst/>
                </a:prstGeom>
                <a:blipFill>
                  <a:blip r:embed="rId12"/>
                  <a:stretch>
                    <a:fillRect/>
                  </a:stretch>
                </a:blipFill>
              </p:spPr>
              <p:txBody>
                <a:bodyPr/>
                <a:lstStyle/>
                <a:p>
                  <a:r>
                    <a:rPr lang="pt-BR">
                      <a:noFill/>
                    </a:rPr>
                    <a:t> </a:t>
                  </a:r>
                </a:p>
              </p:txBody>
            </p:sp>
          </mc:Fallback>
        </mc:AlternateContent>
        <p:cxnSp>
          <p:nvCxnSpPr>
            <p:cNvPr id="30" name="Conector de seta reta 10">
              <a:extLst>
                <a:ext uri="{FF2B5EF4-FFF2-40B4-BE49-F238E27FC236}">
                  <a16:creationId xmlns="" xmlns:a16="http://schemas.microsoft.com/office/drawing/2014/main" id="{C126E3E8-E8DA-A2EE-62BE-8BFCE84630BA}"/>
                </a:ext>
              </a:extLst>
            </p:cNvPr>
            <p:cNvCxnSpPr>
              <a:cxnSpLocks/>
            </p:cNvCxnSpPr>
            <p:nvPr/>
          </p:nvCxnSpPr>
          <p:spPr>
            <a:xfrm>
              <a:off x="8086893" y="1785224"/>
              <a:ext cx="35554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CaixaDeTexto 30">
                  <a:extLst>
                    <a:ext uri="{FF2B5EF4-FFF2-40B4-BE49-F238E27FC236}">
                      <a16:creationId xmlns="" xmlns:a16="http://schemas.microsoft.com/office/drawing/2014/main" id="{326EB73C-4AA8-B2AA-4F8D-09585351C894}"/>
                    </a:ext>
                  </a:extLst>
                </p:cNvPr>
                <p:cNvSpPr txBox="1"/>
                <p:nvPr/>
              </p:nvSpPr>
              <p:spPr>
                <a:xfrm>
                  <a:off x="8392199" y="1613789"/>
                  <a:ext cx="290146"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pt-BR" sz="1600" i="1" smtClean="0">
                                <a:latin typeface="Cambria Math" panose="02040503050406030204" pitchFamily="18" charset="0"/>
                              </a:rPr>
                            </m:ctrlPr>
                          </m:accPr>
                          <m:e>
                            <m:r>
                              <a:rPr lang="pt-BR" sz="1600" b="0" i="1" smtClean="0">
                                <a:latin typeface="Cambria Math" panose="02040503050406030204" pitchFamily="18" charset="0"/>
                              </a:rPr>
                              <m:t>𝑦</m:t>
                            </m:r>
                          </m:e>
                        </m:acc>
                        <m:r>
                          <a:rPr lang="pt-BR" sz="1600" b="0" i="1" smtClean="0">
                            <a:latin typeface="Cambria Math" panose="02040503050406030204" pitchFamily="18" charset="0"/>
                          </a:rPr>
                          <m:t>(</m:t>
                        </m:r>
                        <m:r>
                          <a:rPr lang="pt-BR" sz="1600" b="0" i="1" smtClean="0">
                            <a:latin typeface="Cambria Math" panose="02040503050406030204" pitchFamily="18" charset="0"/>
                          </a:rPr>
                          <m:t>𝑖</m:t>
                        </m:r>
                        <m:r>
                          <a:rPr lang="pt-BR" sz="1600" b="0" i="1" smtClean="0">
                            <a:latin typeface="Cambria Math" panose="02040503050406030204" pitchFamily="18" charset="0"/>
                          </a:rPr>
                          <m:t>)</m:t>
                        </m:r>
                      </m:oMath>
                    </m:oMathPara>
                  </a14:m>
                  <a:endParaRPr lang="pt-BR" sz="1600" dirty="0"/>
                </a:p>
              </p:txBody>
            </p:sp>
          </mc:Choice>
          <mc:Fallback xmlns="">
            <p:sp>
              <p:nvSpPr>
                <p:cNvPr id="31" name="CaixaDeTexto 30">
                  <a:extLst>
                    <a:ext uri="{FF2B5EF4-FFF2-40B4-BE49-F238E27FC236}">
                      <a16:creationId xmlns:a16="http://schemas.microsoft.com/office/drawing/2014/main" id="{326EB73C-4AA8-B2AA-4F8D-09585351C894}"/>
                    </a:ext>
                  </a:extLst>
                </p:cNvPr>
                <p:cNvSpPr txBox="1">
                  <a:spLocks noRot="1" noChangeAspect="1" noMove="1" noResize="1" noEditPoints="1" noAdjustHandles="1" noChangeArrowheads="1" noChangeShapeType="1" noTextEdit="1"/>
                </p:cNvSpPr>
                <p:nvPr/>
              </p:nvSpPr>
              <p:spPr>
                <a:xfrm>
                  <a:off x="8392199" y="1613789"/>
                  <a:ext cx="290146" cy="338554"/>
                </a:xfrm>
                <a:prstGeom prst="rect">
                  <a:avLst/>
                </a:prstGeom>
                <a:blipFill>
                  <a:blip r:embed="rId13"/>
                  <a:stretch>
                    <a:fillRect r="-89362" b="-10909"/>
                  </a:stretch>
                </a:blipFill>
              </p:spPr>
              <p:txBody>
                <a:bodyPr/>
                <a:lstStyle/>
                <a:p>
                  <a:r>
                    <a:rPr lang="pt-BR">
                      <a:noFill/>
                    </a:rPr>
                    <a:t> </a:t>
                  </a:r>
                </a:p>
              </p:txBody>
            </p:sp>
          </mc:Fallback>
        </mc:AlternateContent>
        <p:cxnSp>
          <p:nvCxnSpPr>
            <p:cNvPr id="32" name="Conector de seta reta 15">
              <a:extLst>
                <a:ext uri="{FF2B5EF4-FFF2-40B4-BE49-F238E27FC236}">
                  <a16:creationId xmlns="" xmlns:a16="http://schemas.microsoft.com/office/drawing/2014/main" id="{083B4131-AD45-FF9C-6EBD-BDE24066AD3B}"/>
                </a:ext>
              </a:extLst>
            </p:cNvPr>
            <p:cNvCxnSpPr/>
            <p:nvPr/>
          </p:nvCxnSpPr>
          <p:spPr>
            <a:xfrm>
              <a:off x="7084711" y="1786190"/>
              <a:ext cx="53418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CaixaDeTexto 32">
                  <a:extLst>
                    <a:ext uri="{FF2B5EF4-FFF2-40B4-BE49-F238E27FC236}">
                      <a16:creationId xmlns="" xmlns:a16="http://schemas.microsoft.com/office/drawing/2014/main" id="{872BADB7-3EB9-7B86-0220-E3EEEEBA6442}"/>
                    </a:ext>
                  </a:extLst>
                </p:cNvPr>
                <p:cNvSpPr txBox="1"/>
                <p:nvPr/>
              </p:nvSpPr>
              <p:spPr>
                <a:xfrm>
                  <a:off x="7130878" y="1480574"/>
                  <a:ext cx="290146"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1600" i="1" smtClean="0">
                                <a:latin typeface="Cambria Math" panose="02040503050406030204" pitchFamily="18" charset="0"/>
                              </a:rPr>
                            </m:ctrlPr>
                          </m:sSubPr>
                          <m:e>
                            <m:r>
                              <a:rPr lang="pt-BR" sz="1600" b="0" i="1" smtClean="0">
                                <a:latin typeface="Cambria Math" panose="02040503050406030204" pitchFamily="18" charset="0"/>
                              </a:rPr>
                              <m:t>𝑤</m:t>
                            </m:r>
                          </m:e>
                          <m:sub>
                            <m:r>
                              <a:rPr lang="pt-BR" sz="1600" b="0" i="1" smtClean="0">
                                <a:latin typeface="Cambria Math" panose="02040503050406030204" pitchFamily="18" charset="0"/>
                              </a:rPr>
                              <m:t>3</m:t>
                            </m:r>
                          </m:sub>
                        </m:sSub>
                      </m:oMath>
                    </m:oMathPara>
                  </a14:m>
                  <a:endParaRPr lang="pt-BR" sz="1600" dirty="0"/>
                </a:p>
              </p:txBody>
            </p:sp>
          </mc:Choice>
          <mc:Fallback xmlns="">
            <p:sp>
              <p:nvSpPr>
                <p:cNvPr id="33" name="CaixaDeTexto 32">
                  <a:extLst>
                    <a:ext uri="{FF2B5EF4-FFF2-40B4-BE49-F238E27FC236}">
                      <a16:creationId xmlns:a16="http://schemas.microsoft.com/office/drawing/2014/main" id="{872BADB7-3EB9-7B86-0220-E3EEEEBA6442}"/>
                    </a:ext>
                  </a:extLst>
                </p:cNvPr>
                <p:cNvSpPr txBox="1">
                  <a:spLocks noRot="1" noChangeAspect="1" noMove="1" noResize="1" noEditPoints="1" noAdjustHandles="1" noChangeArrowheads="1" noChangeShapeType="1" noTextEdit="1"/>
                </p:cNvSpPr>
                <p:nvPr/>
              </p:nvSpPr>
              <p:spPr>
                <a:xfrm>
                  <a:off x="7130878" y="1480574"/>
                  <a:ext cx="290146" cy="338554"/>
                </a:xfrm>
                <a:prstGeom prst="rect">
                  <a:avLst/>
                </a:prstGeom>
                <a:blipFill>
                  <a:blip r:embed="rId14"/>
                  <a:stretch>
                    <a:fillRect r="-27660"/>
                  </a:stretch>
                </a:blipFill>
              </p:spPr>
              <p:txBody>
                <a:bodyPr/>
                <a:lstStyle/>
                <a:p>
                  <a:r>
                    <a:rPr lang="pt-BR">
                      <a:noFill/>
                    </a:rPr>
                    <a:t> </a:t>
                  </a:r>
                </a:p>
              </p:txBody>
            </p:sp>
          </mc:Fallback>
        </mc:AlternateContent>
        <p:sp>
          <p:nvSpPr>
            <p:cNvPr id="48" name="CaixaDeTexto 47">
              <a:extLst>
                <a:ext uri="{FF2B5EF4-FFF2-40B4-BE49-F238E27FC236}">
                  <a16:creationId xmlns="" xmlns:a16="http://schemas.microsoft.com/office/drawing/2014/main" id="{D1D56148-137F-D9C7-7D03-7FF79F0EB5EB}"/>
                </a:ext>
              </a:extLst>
            </p:cNvPr>
            <p:cNvSpPr txBox="1"/>
            <p:nvPr/>
          </p:nvSpPr>
          <p:spPr>
            <a:xfrm>
              <a:off x="7726305" y="1277790"/>
              <a:ext cx="342900" cy="276999"/>
            </a:xfrm>
            <a:prstGeom prst="rect">
              <a:avLst/>
            </a:prstGeom>
            <a:noFill/>
          </p:spPr>
          <p:txBody>
            <a:bodyPr wrap="square" rtlCol="0">
              <a:spAutoFit/>
            </a:bodyPr>
            <a:lstStyle/>
            <a:p>
              <a:r>
                <a:rPr lang="pt-BR" sz="1200" dirty="0"/>
                <a:t>3</a:t>
              </a:r>
            </a:p>
          </p:txBody>
        </p:sp>
        <mc:AlternateContent xmlns:mc="http://schemas.openxmlformats.org/markup-compatibility/2006" xmlns:a14="http://schemas.microsoft.com/office/drawing/2010/main">
          <mc:Choice Requires="a14">
            <p:sp>
              <p:nvSpPr>
                <p:cNvPr id="49" name="CaixaDeTexto 48">
                  <a:extLst>
                    <a:ext uri="{FF2B5EF4-FFF2-40B4-BE49-F238E27FC236}">
                      <a16:creationId xmlns="" xmlns:a16="http://schemas.microsoft.com/office/drawing/2014/main" id="{8FE7EC3C-AD89-424C-5B65-D06E77AB08FA}"/>
                    </a:ext>
                  </a:extLst>
                </p:cNvPr>
                <p:cNvSpPr txBox="1"/>
                <p:nvPr/>
              </p:nvSpPr>
              <p:spPr>
                <a:xfrm>
                  <a:off x="7182013" y="2018723"/>
                  <a:ext cx="43688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𝑔</m:t>
                            </m:r>
                          </m:e>
                          <m:sub>
                            <m:r>
                              <a:rPr lang="pt-BR" b="0" i="1" smtClean="0">
                                <a:latin typeface="Cambria Math" panose="02040503050406030204" pitchFamily="18" charset="0"/>
                              </a:rPr>
                              <m:t>3</m:t>
                            </m:r>
                          </m:sub>
                        </m:sSub>
                      </m:oMath>
                    </m:oMathPara>
                  </a14:m>
                  <a:endParaRPr lang="pt-BR" dirty="0"/>
                </a:p>
              </p:txBody>
            </p:sp>
          </mc:Choice>
          <mc:Fallback xmlns="">
            <p:sp>
              <p:nvSpPr>
                <p:cNvPr id="49" name="CaixaDeTexto 48">
                  <a:extLst>
                    <a:ext uri="{FF2B5EF4-FFF2-40B4-BE49-F238E27FC236}">
                      <a16:creationId xmlns:a16="http://schemas.microsoft.com/office/drawing/2014/main" id="{8FE7EC3C-AD89-424C-5B65-D06E77AB08FA}"/>
                    </a:ext>
                  </a:extLst>
                </p:cNvPr>
                <p:cNvSpPr txBox="1">
                  <a:spLocks noRot="1" noChangeAspect="1" noMove="1" noResize="1" noEditPoints="1" noAdjustHandles="1" noChangeArrowheads="1" noChangeShapeType="1" noTextEdit="1"/>
                </p:cNvSpPr>
                <p:nvPr/>
              </p:nvSpPr>
              <p:spPr>
                <a:xfrm>
                  <a:off x="7182013" y="2018723"/>
                  <a:ext cx="436880" cy="369332"/>
                </a:xfrm>
                <a:prstGeom prst="rect">
                  <a:avLst/>
                </a:prstGeom>
                <a:blipFill>
                  <a:blip r:embed="rId15"/>
                  <a:stretch>
                    <a:fillRect b="-6557"/>
                  </a:stretch>
                </a:blipFill>
              </p:spPr>
              <p:txBody>
                <a:bodyPr/>
                <a:lstStyle/>
                <a:p>
                  <a:r>
                    <a:rPr lang="pt-BR">
                      <a:noFill/>
                    </a:rPr>
                    <a:t> </a:t>
                  </a:r>
                </a:p>
              </p:txBody>
            </p:sp>
          </mc:Fallback>
        </mc:AlternateContent>
        <p:cxnSp>
          <p:nvCxnSpPr>
            <p:cNvPr id="50" name="Conector de Seta Reta 49">
              <a:extLst>
                <a:ext uri="{FF2B5EF4-FFF2-40B4-BE49-F238E27FC236}">
                  <a16:creationId xmlns="" xmlns:a16="http://schemas.microsoft.com/office/drawing/2014/main" id="{8C7CCD12-6EF1-2AEC-9C3F-96E08AE7CB07}"/>
                </a:ext>
              </a:extLst>
            </p:cNvPr>
            <p:cNvCxnSpPr>
              <a:cxnSpLocks/>
            </p:cNvCxnSpPr>
            <p:nvPr/>
          </p:nvCxnSpPr>
          <p:spPr>
            <a:xfrm flipV="1">
              <a:off x="7421024" y="1839224"/>
              <a:ext cx="119229" cy="307856"/>
            </a:xfrm>
            <a:prstGeom prst="straightConnector1">
              <a:avLst/>
            </a:prstGeom>
            <a:ln>
              <a:solidFill>
                <a:srgbClr val="FF0000"/>
              </a:solidFill>
              <a:tailEnd type="triangle"/>
            </a:ln>
          </p:spPr>
          <p:style>
            <a:lnRef idx="1">
              <a:schemeClr val="accent2"/>
            </a:lnRef>
            <a:fillRef idx="0">
              <a:schemeClr val="accent2"/>
            </a:fillRef>
            <a:effectRef idx="0">
              <a:schemeClr val="accent2"/>
            </a:effectRef>
            <a:fontRef idx="minor">
              <a:schemeClr val="tx1"/>
            </a:fontRef>
          </p:style>
        </p:cxnSp>
        <p:cxnSp>
          <p:nvCxnSpPr>
            <p:cNvPr id="51" name="Conector de Seta Reta 50">
              <a:extLst>
                <a:ext uri="{FF2B5EF4-FFF2-40B4-BE49-F238E27FC236}">
                  <a16:creationId xmlns="" xmlns:a16="http://schemas.microsoft.com/office/drawing/2014/main" id="{EF6E5901-859B-3C75-4CFC-A2DF5ADBF18B}"/>
                </a:ext>
              </a:extLst>
            </p:cNvPr>
            <p:cNvCxnSpPr>
              <a:cxnSpLocks/>
            </p:cNvCxnSpPr>
            <p:nvPr/>
          </p:nvCxnSpPr>
          <p:spPr>
            <a:xfrm flipV="1">
              <a:off x="7022586" y="1869704"/>
              <a:ext cx="119229" cy="307856"/>
            </a:xfrm>
            <a:prstGeom prst="straightConnector1">
              <a:avLst/>
            </a:prstGeom>
            <a:ln>
              <a:solidFill>
                <a:srgbClr val="FF0000"/>
              </a:solidFill>
              <a:tailEnd type="triangle"/>
            </a:ln>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a14="http://schemas.microsoft.com/office/drawing/2010/main">
          <mc:Choice Requires="a14">
            <p:sp>
              <p:nvSpPr>
                <p:cNvPr id="52" name="CaixaDeTexto 51">
                  <a:extLst>
                    <a:ext uri="{FF2B5EF4-FFF2-40B4-BE49-F238E27FC236}">
                      <a16:creationId xmlns="" xmlns:a16="http://schemas.microsoft.com/office/drawing/2014/main" id="{B10BE76B-AA0A-B6FC-806D-CABD2D7F3B58}"/>
                    </a:ext>
                  </a:extLst>
                </p:cNvPr>
                <p:cNvSpPr txBox="1"/>
                <p:nvPr/>
              </p:nvSpPr>
              <p:spPr>
                <a:xfrm>
                  <a:off x="6758859" y="2010004"/>
                  <a:ext cx="43688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𝑧</m:t>
                            </m:r>
                          </m:e>
                          <m:sub>
                            <m:r>
                              <a:rPr lang="pt-BR" i="1">
                                <a:latin typeface="Cambria Math" panose="02040503050406030204" pitchFamily="18" charset="0"/>
                              </a:rPr>
                              <m:t>2</m:t>
                            </m:r>
                          </m:sub>
                        </m:sSub>
                      </m:oMath>
                    </m:oMathPara>
                  </a14:m>
                  <a:endParaRPr lang="pt-BR" dirty="0"/>
                </a:p>
              </p:txBody>
            </p:sp>
          </mc:Choice>
          <mc:Fallback xmlns="">
            <p:sp>
              <p:nvSpPr>
                <p:cNvPr id="52" name="CaixaDeTexto 51">
                  <a:extLst>
                    <a:ext uri="{FF2B5EF4-FFF2-40B4-BE49-F238E27FC236}">
                      <a16:creationId xmlns:a16="http://schemas.microsoft.com/office/drawing/2014/main" id="{B10BE76B-AA0A-B6FC-806D-CABD2D7F3B58}"/>
                    </a:ext>
                  </a:extLst>
                </p:cNvPr>
                <p:cNvSpPr txBox="1">
                  <a:spLocks noRot="1" noChangeAspect="1" noMove="1" noResize="1" noEditPoints="1" noAdjustHandles="1" noChangeArrowheads="1" noChangeShapeType="1" noTextEdit="1"/>
                </p:cNvSpPr>
                <p:nvPr/>
              </p:nvSpPr>
              <p:spPr>
                <a:xfrm>
                  <a:off x="6758859" y="2010004"/>
                  <a:ext cx="436880" cy="369332"/>
                </a:xfrm>
                <a:prstGeom prst="rect">
                  <a:avLst/>
                </a:prstGeom>
                <a:blipFill>
                  <a:blip r:embed="rId16"/>
                  <a:stretch>
                    <a:fillRect/>
                  </a:stretch>
                </a:blipFill>
              </p:spPr>
              <p:txBody>
                <a:bodyPr/>
                <a:lstStyle/>
                <a:p>
                  <a:r>
                    <a:rPr lang="pt-BR">
                      <a:noFill/>
                    </a:rPr>
                    <a:t> </a:t>
                  </a:r>
                </a:p>
              </p:txBody>
            </p:sp>
          </mc:Fallback>
        </mc:AlternateContent>
      </p:grpSp>
      <p:sp>
        <p:nvSpPr>
          <p:cNvPr id="55" name="Elipse 54">
            <a:extLst>
              <a:ext uri="{FF2B5EF4-FFF2-40B4-BE49-F238E27FC236}">
                <a16:creationId xmlns="" xmlns:a16="http://schemas.microsoft.com/office/drawing/2014/main" id="{CCF2F530-05F7-D02C-662A-B2A38918A7E9}"/>
              </a:ext>
            </a:extLst>
          </p:cNvPr>
          <p:cNvSpPr/>
          <p:nvPr/>
        </p:nvSpPr>
        <p:spPr>
          <a:xfrm>
            <a:off x="5795221" y="3347035"/>
            <a:ext cx="787909" cy="104953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57" name="CaixaDeTexto 56">
                <a:extLst>
                  <a:ext uri="{FF2B5EF4-FFF2-40B4-BE49-F238E27FC236}">
                    <a16:creationId xmlns="" xmlns:a16="http://schemas.microsoft.com/office/drawing/2014/main" id="{E6E092E0-E38C-A54D-428E-7F50F1504669}"/>
                  </a:ext>
                </a:extLst>
              </p:cNvPr>
              <p:cNvSpPr txBox="1"/>
              <p:nvPr/>
            </p:nvSpPr>
            <p:spPr>
              <a:xfrm>
                <a:off x="9206038" y="2179232"/>
                <a:ext cx="2530293" cy="66909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pt-BR" i="1" smtClean="0">
                              <a:latin typeface="Cambria Math" panose="02040503050406030204" pitchFamily="18" charset="0"/>
                            </a:rPr>
                          </m:ctrlPr>
                        </m:fPr>
                        <m:num>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𝑔</m:t>
                              </m:r>
                            </m:e>
                            <m:sub>
                              <m:r>
                                <a:rPr lang="pt-BR" b="0" i="1" smtClean="0">
                                  <a:latin typeface="Cambria Math" panose="02040503050406030204" pitchFamily="18" charset="0"/>
                                </a:rPr>
                                <m:t>3</m:t>
                              </m:r>
                            </m:sub>
                          </m:sSub>
                        </m:num>
                        <m:den>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𝑧</m:t>
                              </m:r>
                            </m:e>
                            <m:sub>
                              <m:r>
                                <a:rPr lang="pt-BR" b="0" i="1" smtClean="0">
                                  <a:latin typeface="Cambria Math" panose="02040503050406030204" pitchFamily="18" charset="0"/>
                                </a:rPr>
                                <m:t>2</m:t>
                              </m:r>
                            </m:sub>
                          </m:sSub>
                        </m:den>
                      </m:f>
                      <m:r>
                        <a:rPr lang="pt-BR" b="0" i="1" smtClean="0">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m:t>
                          </m:r>
                          <m:r>
                            <a:rPr lang="pt-BR" i="1">
                              <a:latin typeface="Cambria Math" panose="02040503050406030204" pitchFamily="18" charset="0"/>
                            </a:rPr>
                            <m:t>𝑓</m:t>
                          </m:r>
                          <m:r>
                            <a:rPr lang="pt-BR" i="1">
                              <a:latin typeface="Cambria Math" panose="02040503050406030204" pitchFamily="18" charset="0"/>
                            </a:rPr>
                            <m:t>(</m:t>
                          </m:r>
                          <m:sSub>
                            <m:sSubPr>
                              <m:ctrlPr>
                                <a:rPr lang="pt-BR" i="1">
                                  <a:latin typeface="Cambria Math" panose="02040503050406030204" pitchFamily="18" charset="0"/>
                                </a:rPr>
                              </m:ctrlPr>
                            </m:sSubPr>
                            <m:e>
                              <m:r>
                                <a:rPr lang="pt-BR" b="0" i="1" smtClean="0">
                                  <a:latin typeface="Cambria Math" panose="02040503050406030204" pitchFamily="18" charset="0"/>
                                </a:rPr>
                                <m:t>𝑔</m:t>
                              </m:r>
                            </m:e>
                            <m:sub>
                              <m:r>
                                <a:rPr lang="pt-BR" b="0" i="1" smtClean="0">
                                  <a:latin typeface="Cambria Math" panose="02040503050406030204" pitchFamily="18" charset="0"/>
                                </a:rPr>
                                <m:t>2</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𝑤</m:t>
                              </m:r>
                            </m:e>
                            <m:sub>
                              <m:r>
                                <a:rPr lang="pt-BR" b="0" i="1" smtClean="0">
                                  <a:latin typeface="Cambria Math" panose="02040503050406030204" pitchFamily="18" charset="0"/>
                                </a:rPr>
                                <m:t>3</m:t>
                              </m:r>
                            </m:sub>
                          </m:sSub>
                        </m:num>
                        <m:den>
                          <m:r>
                            <a:rPr lang="pt-BR" i="1">
                              <a:latin typeface="Cambria Math" panose="02040503050406030204" pitchFamily="18" charset="0"/>
                            </a:rPr>
                            <m:t>𝜕</m:t>
                          </m:r>
                          <m:r>
                            <a:rPr lang="pt-BR" i="1">
                              <a:latin typeface="Cambria Math" panose="02040503050406030204" pitchFamily="18" charset="0"/>
                            </a:rPr>
                            <m:t>𝑓</m:t>
                          </m:r>
                          <m:r>
                            <a:rPr lang="pt-BR" i="1">
                              <a:latin typeface="Cambria Math" panose="02040503050406030204" pitchFamily="18" charset="0"/>
                            </a:rPr>
                            <m:t>(</m:t>
                          </m:r>
                          <m:sSub>
                            <m:sSubPr>
                              <m:ctrlPr>
                                <a:rPr lang="pt-BR" i="1">
                                  <a:latin typeface="Cambria Math" panose="02040503050406030204" pitchFamily="18" charset="0"/>
                                </a:rPr>
                              </m:ctrlPr>
                            </m:sSubPr>
                            <m:e>
                              <m:r>
                                <a:rPr lang="pt-BR" b="0" i="1" smtClean="0">
                                  <a:latin typeface="Cambria Math" panose="02040503050406030204" pitchFamily="18" charset="0"/>
                                </a:rPr>
                                <m:t>𝑔</m:t>
                              </m:r>
                            </m:e>
                            <m:sub>
                              <m:r>
                                <a:rPr lang="pt-BR" b="0" i="1" smtClean="0">
                                  <a:latin typeface="Cambria Math" panose="02040503050406030204" pitchFamily="18" charset="0"/>
                                </a:rPr>
                                <m:t>2</m:t>
                              </m:r>
                            </m:sub>
                          </m:sSub>
                          <m:r>
                            <a:rPr lang="pt-BR" i="1">
                              <a:latin typeface="Cambria Math" panose="02040503050406030204" pitchFamily="18" charset="0"/>
                            </a:rPr>
                            <m:t>)</m:t>
                          </m:r>
                        </m:den>
                      </m:f>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𝑤</m:t>
                          </m:r>
                        </m:e>
                        <m:sub>
                          <m:r>
                            <a:rPr lang="pt-BR" b="0" i="1" smtClean="0">
                              <a:latin typeface="Cambria Math" panose="02040503050406030204" pitchFamily="18" charset="0"/>
                            </a:rPr>
                            <m:t>3</m:t>
                          </m:r>
                        </m:sub>
                      </m:sSub>
                    </m:oMath>
                  </m:oMathPara>
                </a14:m>
                <a:endParaRPr lang="pt-BR" dirty="0"/>
              </a:p>
            </p:txBody>
          </p:sp>
        </mc:Choice>
        <mc:Fallback xmlns="">
          <p:sp>
            <p:nvSpPr>
              <p:cNvPr id="57" name="CaixaDeTexto 56">
                <a:extLst>
                  <a:ext uri="{FF2B5EF4-FFF2-40B4-BE49-F238E27FC236}">
                    <a16:creationId xmlns:a16="http://schemas.microsoft.com/office/drawing/2014/main" id="{E6E092E0-E38C-A54D-428E-7F50F1504669}"/>
                  </a:ext>
                </a:extLst>
              </p:cNvPr>
              <p:cNvSpPr txBox="1">
                <a:spLocks noRot="1" noChangeAspect="1" noMove="1" noResize="1" noEditPoints="1" noAdjustHandles="1" noChangeArrowheads="1" noChangeShapeType="1" noTextEdit="1"/>
              </p:cNvSpPr>
              <p:nvPr/>
            </p:nvSpPr>
            <p:spPr>
              <a:xfrm>
                <a:off x="9206038" y="2179232"/>
                <a:ext cx="2530293" cy="669094"/>
              </a:xfrm>
              <a:prstGeom prst="rect">
                <a:avLst/>
              </a:prstGeom>
              <a:blipFill>
                <a:blip r:embed="rId17"/>
                <a:stretch>
                  <a:fillRect/>
                </a:stretch>
              </a:blipFill>
            </p:spPr>
            <p:txBody>
              <a:bodyPr/>
              <a:lstStyle/>
              <a:p>
                <a:r>
                  <a:rPr lang="pt-BR">
                    <a:noFill/>
                  </a:rPr>
                  <a:t> </a:t>
                </a:r>
              </a:p>
            </p:txBody>
          </p:sp>
        </mc:Fallback>
      </mc:AlternateContent>
      <p:cxnSp>
        <p:nvCxnSpPr>
          <p:cNvPr id="58" name="Conector de Seta Reta 57">
            <a:extLst>
              <a:ext uri="{FF2B5EF4-FFF2-40B4-BE49-F238E27FC236}">
                <a16:creationId xmlns="" xmlns:a16="http://schemas.microsoft.com/office/drawing/2014/main" id="{8155D331-D548-C377-EFBF-60518B377CE8}"/>
              </a:ext>
            </a:extLst>
          </p:cNvPr>
          <p:cNvCxnSpPr>
            <a:cxnSpLocks/>
            <a:stCxn id="55" idx="0"/>
            <a:endCxn id="57" idx="1"/>
          </p:cNvCxnSpPr>
          <p:nvPr/>
        </p:nvCxnSpPr>
        <p:spPr>
          <a:xfrm flipV="1">
            <a:off x="6189176" y="2513779"/>
            <a:ext cx="3016862" cy="83325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98533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53613D26-C76F-D3F7-FC01-BA23B862E2B2}"/>
              </a:ext>
            </a:extLst>
          </p:cNvPr>
          <p:cNvSpPr>
            <a:spLocks noGrp="1"/>
          </p:cNvSpPr>
          <p:nvPr>
            <p:ph type="title"/>
          </p:nvPr>
        </p:nvSpPr>
        <p:spPr>
          <a:xfrm>
            <a:off x="838200" y="365125"/>
            <a:ext cx="11144534" cy="1325563"/>
          </a:xfrm>
        </p:spPr>
        <p:txBody>
          <a:bodyPr/>
          <a:lstStyle/>
          <a:p>
            <a:r>
              <a:rPr lang="pt-BR" dirty="0"/>
              <a:t>Formas de se minimizar a dissipação e a explosão do gradiente</a:t>
            </a:r>
          </a:p>
        </p:txBody>
      </p:sp>
      <p:sp>
        <p:nvSpPr>
          <p:cNvPr id="3" name="Espaço Reservado para Conteúdo 2">
            <a:extLst>
              <a:ext uri="{FF2B5EF4-FFF2-40B4-BE49-F238E27FC236}">
                <a16:creationId xmlns="" xmlns:a16="http://schemas.microsoft.com/office/drawing/2014/main" id="{0D16A970-E5B0-45AB-5F13-4EB2F6AB2E7A}"/>
              </a:ext>
            </a:extLst>
          </p:cNvPr>
          <p:cNvSpPr>
            <a:spLocks noGrp="1"/>
          </p:cNvSpPr>
          <p:nvPr>
            <p:ph idx="1"/>
          </p:nvPr>
        </p:nvSpPr>
        <p:spPr>
          <a:xfrm>
            <a:off x="838199" y="1825624"/>
            <a:ext cx="11144535" cy="5032375"/>
          </a:xfrm>
        </p:spPr>
        <p:txBody>
          <a:bodyPr>
            <a:normAutofit/>
          </a:bodyPr>
          <a:lstStyle/>
          <a:p>
            <a:r>
              <a:rPr lang="pt-BR" dirty="0"/>
              <a:t>Além do uso de funções de ativação </a:t>
            </a:r>
            <a:r>
              <a:rPr lang="pt-BR" dirty="0" err="1"/>
              <a:t>ReLU</a:t>
            </a:r>
            <a:r>
              <a:rPr lang="pt-BR" dirty="0"/>
              <a:t> ou de suas variantes, outras formas de se minimizar esses problemas são:</a:t>
            </a:r>
          </a:p>
          <a:p>
            <a:pPr lvl="1">
              <a:buFont typeface="Wingdings" panose="05000000000000000000" pitchFamily="2" charset="2"/>
              <a:buChar char="§"/>
            </a:pPr>
            <a:r>
              <a:rPr lang="pt-BR" b="1" dirty="0"/>
              <a:t>Inicialização apropriada dos pesos</a:t>
            </a:r>
            <a:r>
              <a:rPr lang="pt-BR" dirty="0"/>
              <a:t>: garante que a </a:t>
            </a:r>
            <a:r>
              <a:rPr lang="pt-BR" b="1" i="1" dirty="0">
                <a:solidFill>
                  <a:srgbClr val="00B050"/>
                </a:solidFill>
              </a:rPr>
              <a:t>variância das ativações permaneça a mesma ao longo de todas as camadas</a:t>
            </a:r>
            <a:r>
              <a:rPr lang="pt-BR" dirty="0"/>
              <a:t>. Isso garante que o gradiente retropropagado não tenha multiplicações com valores muito pequenos ou muito grandes em qualquer camada, </a:t>
            </a:r>
            <a:r>
              <a:rPr lang="pt-BR" b="0" i="0" dirty="0">
                <a:effectLst/>
              </a:rPr>
              <a:t>ajudando a </a:t>
            </a:r>
            <a:r>
              <a:rPr lang="pt-BR" b="1" i="1" dirty="0">
                <a:solidFill>
                  <a:schemeClr val="accent5"/>
                </a:solidFill>
              </a:rPr>
              <a:t>mitigar ambos os problemas</a:t>
            </a:r>
            <a:r>
              <a:rPr lang="pt-BR" dirty="0"/>
              <a:t>.</a:t>
            </a:r>
          </a:p>
          <a:p>
            <a:pPr lvl="1">
              <a:buFont typeface="Wingdings" panose="05000000000000000000" pitchFamily="2" charset="2"/>
              <a:buChar char="§"/>
            </a:pPr>
            <a:r>
              <a:rPr lang="pt-BR" b="1" dirty="0"/>
              <a:t>Normalização de batch</a:t>
            </a:r>
            <a:r>
              <a:rPr lang="pt-BR" dirty="0"/>
              <a:t>: </a:t>
            </a:r>
            <a:r>
              <a:rPr lang="pt-BR" b="1" i="1" dirty="0">
                <a:solidFill>
                  <a:srgbClr val="00B050"/>
                </a:solidFill>
              </a:rPr>
              <a:t>padroniza as ativações </a:t>
            </a:r>
            <a:r>
              <a:rPr lang="pt-BR" dirty="0"/>
              <a:t>das camadas da rede e, na sequência, as </a:t>
            </a:r>
            <a:r>
              <a:rPr lang="pt-BR" b="1" i="1" dirty="0">
                <a:solidFill>
                  <a:srgbClr val="00B050"/>
                </a:solidFill>
              </a:rPr>
              <a:t>desloca e escalona</a:t>
            </a:r>
            <a:r>
              <a:rPr lang="pt-BR" b="0" i="0" dirty="0">
                <a:effectLst/>
              </a:rPr>
              <a:t>,</a:t>
            </a:r>
            <a:r>
              <a:rPr lang="pt-BR" dirty="0"/>
              <a:t> mantendo-as dentro de intervalos que </a:t>
            </a:r>
            <a:r>
              <a:rPr lang="pt-BR" b="1" i="1" dirty="0">
                <a:solidFill>
                  <a:schemeClr val="accent5"/>
                </a:solidFill>
              </a:rPr>
              <a:t>minimizam</a:t>
            </a:r>
            <a:r>
              <a:rPr lang="pt-BR" b="1" i="1" dirty="0">
                <a:solidFill>
                  <a:schemeClr val="accent5"/>
                </a:solidFill>
                <a:effectLst/>
              </a:rPr>
              <a:t> ambos os problemas</a:t>
            </a:r>
            <a:r>
              <a:rPr lang="pt-BR" b="0" i="0" dirty="0">
                <a:effectLst/>
              </a:rPr>
              <a:t>.</a:t>
            </a:r>
            <a:endParaRPr lang="pt-BR" dirty="0"/>
          </a:p>
          <a:p>
            <a:pPr lvl="1">
              <a:buFont typeface="Wingdings" panose="05000000000000000000" pitchFamily="2" charset="2"/>
              <a:buChar char="§"/>
            </a:pPr>
            <a:r>
              <a:rPr lang="pt-BR" b="1" dirty="0"/>
              <a:t>Poda do gradiente</a:t>
            </a:r>
            <a:r>
              <a:rPr lang="pt-BR" dirty="0"/>
              <a:t>: </a:t>
            </a:r>
            <a:r>
              <a:rPr lang="pt-BR" b="1" i="1" dirty="0">
                <a:solidFill>
                  <a:srgbClr val="00B050"/>
                </a:solidFill>
              </a:rPr>
              <a:t>limita (poda) os valores dos gradientes</a:t>
            </a:r>
            <a:r>
              <a:rPr lang="pt-BR" dirty="0">
                <a:solidFill>
                  <a:srgbClr val="00B050"/>
                </a:solidFill>
              </a:rPr>
              <a:t> </a:t>
            </a:r>
            <a:r>
              <a:rPr lang="pt-BR" dirty="0"/>
              <a:t>durante o treinamento para que eles não excedam algum limite pré-definido, </a:t>
            </a:r>
            <a:r>
              <a:rPr lang="pt-BR" b="1" i="1" dirty="0">
                <a:solidFill>
                  <a:schemeClr val="accent5"/>
                </a:solidFill>
              </a:rPr>
              <a:t>mitigando apenas o problema da explosão do gradiente</a:t>
            </a:r>
            <a:r>
              <a:rPr lang="pt-BR" dirty="0"/>
              <a:t>.</a:t>
            </a:r>
          </a:p>
        </p:txBody>
      </p:sp>
    </p:spTree>
    <p:extLst>
      <p:ext uri="{BB962C8B-B14F-4D97-AF65-F5344CB8AC3E}">
        <p14:creationId xmlns:p14="http://schemas.microsoft.com/office/powerpoint/2010/main" val="218115748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Tarefa</a:t>
            </a:r>
          </a:p>
        </p:txBody>
      </p:sp>
      <p:sp>
        <p:nvSpPr>
          <p:cNvPr id="3" name="Content Placeholder 2"/>
          <p:cNvSpPr>
            <a:spLocks noGrp="1"/>
          </p:cNvSpPr>
          <p:nvPr>
            <p:ph idx="1"/>
          </p:nvPr>
        </p:nvSpPr>
        <p:spPr>
          <a:xfrm>
            <a:off x="838199" y="1825624"/>
            <a:ext cx="10994409" cy="4547879"/>
          </a:xfrm>
        </p:spPr>
        <p:txBody>
          <a:bodyPr/>
          <a:lstStyle/>
          <a:p>
            <a:r>
              <a:rPr lang="pt-BR" b="1" dirty="0"/>
              <a:t>Quiz</a:t>
            </a:r>
            <a:r>
              <a:rPr lang="pt-BR" dirty="0"/>
              <a:t>: “</a:t>
            </a:r>
            <a:r>
              <a:rPr lang="pt-BR" i="1" dirty="0"/>
              <a:t>T320 - Quiz – Redes Neurais Artificiais (Parte III)</a:t>
            </a:r>
            <a:r>
              <a:rPr lang="pt-BR" dirty="0"/>
              <a:t>” que se encontra no MS Teams.</a:t>
            </a:r>
          </a:p>
        </p:txBody>
      </p:sp>
    </p:spTree>
    <p:extLst>
      <p:ext uri="{BB962C8B-B14F-4D97-AF65-F5344CB8AC3E}">
        <p14:creationId xmlns:p14="http://schemas.microsoft.com/office/powerpoint/2010/main" val="371831127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B706B4F7-4C09-867B-63B7-60DADBE1BA17}"/>
              </a:ext>
            </a:extLst>
          </p:cNvPr>
          <p:cNvSpPr>
            <a:spLocks noGrp="1"/>
          </p:cNvSpPr>
          <p:nvPr>
            <p:ph type="title"/>
          </p:nvPr>
        </p:nvSpPr>
        <p:spPr/>
        <p:txBody>
          <a:bodyPr/>
          <a:lstStyle/>
          <a:p>
            <a:r>
              <a:rPr lang="pt-BR" dirty="0"/>
              <a:t>Conectando neurônios</a:t>
            </a:r>
          </a:p>
        </p:txBody>
      </p:sp>
      <p:sp>
        <p:nvSpPr>
          <p:cNvPr id="3" name="Espaço Reservado para Conteúdo 2">
            <a:extLst>
              <a:ext uri="{FF2B5EF4-FFF2-40B4-BE49-F238E27FC236}">
                <a16:creationId xmlns="" xmlns:a16="http://schemas.microsoft.com/office/drawing/2014/main" id="{A1D64970-6B66-43BE-4516-7A3BCD0B098C}"/>
              </a:ext>
            </a:extLst>
          </p:cNvPr>
          <p:cNvSpPr>
            <a:spLocks noGrp="1"/>
          </p:cNvSpPr>
          <p:nvPr>
            <p:ph idx="1"/>
          </p:nvPr>
        </p:nvSpPr>
        <p:spPr>
          <a:xfrm>
            <a:off x="6096000" y="1825624"/>
            <a:ext cx="5953760" cy="5032375"/>
          </a:xfrm>
        </p:spPr>
        <p:txBody>
          <a:bodyPr>
            <a:normAutofit/>
          </a:bodyPr>
          <a:lstStyle/>
          <a:p>
            <a:r>
              <a:rPr lang="pt-BR" dirty="0"/>
              <a:t>Os neurônios de uma rede neural podem ser conectados de forma </a:t>
            </a:r>
            <a:r>
              <a:rPr lang="pt-BR" b="1" i="1" dirty="0">
                <a:solidFill>
                  <a:srgbClr val="00B050"/>
                </a:solidFill>
              </a:rPr>
              <a:t>acíclica</a:t>
            </a:r>
            <a:r>
              <a:rPr lang="pt-BR" dirty="0"/>
              <a:t> ou </a:t>
            </a:r>
            <a:r>
              <a:rPr lang="pt-BR" b="1" i="1" dirty="0">
                <a:solidFill>
                  <a:srgbClr val="00B050"/>
                </a:solidFill>
              </a:rPr>
              <a:t>cíclica</a:t>
            </a:r>
            <a:r>
              <a:rPr lang="pt-BR" dirty="0"/>
              <a:t>.</a:t>
            </a:r>
          </a:p>
          <a:p>
            <a:r>
              <a:rPr lang="pt-BR" b="0" i="0" dirty="0">
                <a:effectLst/>
              </a:rPr>
              <a:t>O termo </a:t>
            </a:r>
            <a:r>
              <a:rPr lang="pt-BR" b="1" i="1" dirty="0">
                <a:solidFill>
                  <a:srgbClr val="00B050"/>
                </a:solidFill>
                <a:effectLst/>
              </a:rPr>
              <a:t>acíclico</a:t>
            </a:r>
            <a:r>
              <a:rPr lang="pt-BR" b="0" i="0" dirty="0">
                <a:effectLst/>
              </a:rPr>
              <a:t> se refere a conexões </a:t>
            </a:r>
            <a:r>
              <a:rPr lang="pt-BR" b="1" i="1" dirty="0">
                <a:solidFill>
                  <a:srgbClr val="00B050"/>
                </a:solidFill>
                <a:effectLst/>
              </a:rPr>
              <a:t>sem realimentação</a:t>
            </a:r>
            <a:r>
              <a:rPr lang="pt-BR" b="0" i="0" dirty="0">
                <a:effectLst/>
              </a:rPr>
              <a:t>.</a:t>
            </a:r>
          </a:p>
          <a:p>
            <a:r>
              <a:rPr lang="pt-BR" dirty="0"/>
              <a:t>Isso significa que </a:t>
            </a:r>
            <a:r>
              <a:rPr lang="pt-BR" b="0" i="0" dirty="0">
                <a:effectLst/>
              </a:rPr>
              <a:t>a </a:t>
            </a:r>
            <a:r>
              <a:rPr lang="pt-BR" b="1" i="1" dirty="0">
                <a:solidFill>
                  <a:srgbClr val="7030A0"/>
                </a:solidFill>
                <a:effectLst/>
              </a:rPr>
              <a:t>informação flui em uma única direção</a:t>
            </a:r>
            <a:r>
              <a:rPr lang="pt-BR" b="0" i="0" dirty="0">
                <a:effectLst/>
              </a:rPr>
              <a:t>, da camada de entrada para a camada de saída.</a:t>
            </a:r>
          </a:p>
          <a:p>
            <a:r>
              <a:rPr lang="pt-BR" dirty="0"/>
              <a:t>A rede ao lado tem conexões </a:t>
            </a:r>
            <a:r>
              <a:rPr lang="pt-BR" b="1" i="1" dirty="0">
                <a:solidFill>
                  <a:srgbClr val="002060"/>
                </a:solidFill>
              </a:rPr>
              <a:t>acíclicas</a:t>
            </a:r>
            <a:r>
              <a:rPr lang="pt-BR" dirty="0"/>
              <a:t> e é conhecida como </a:t>
            </a:r>
            <a:r>
              <a:rPr lang="pt-BR" b="1" i="1" dirty="0"/>
              <a:t>rede densa de alimentação direta</a:t>
            </a:r>
            <a:r>
              <a:rPr lang="pt-BR" dirty="0"/>
              <a:t>.</a:t>
            </a:r>
          </a:p>
        </p:txBody>
      </p:sp>
      <p:pic>
        <p:nvPicPr>
          <p:cNvPr id="4" name="Picture 4">
            <a:extLst>
              <a:ext uri="{FF2B5EF4-FFF2-40B4-BE49-F238E27FC236}">
                <a16:creationId xmlns="" xmlns:a16="http://schemas.microsoft.com/office/drawing/2014/main" id="{7A8EDC64-6657-1B64-7EFF-B9DB695907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301" y="2001520"/>
            <a:ext cx="5214579" cy="4264960"/>
          </a:xfrm>
          <a:prstGeom prst="rect">
            <a:avLst/>
          </a:prstGeom>
        </p:spPr>
      </p:pic>
    </p:spTree>
    <p:extLst>
      <p:ext uri="{BB962C8B-B14F-4D97-AF65-F5344CB8AC3E}">
        <p14:creationId xmlns:p14="http://schemas.microsoft.com/office/powerpoint/2010/main" val="298749116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EDE2170F-6447-F6E8-8AD0-1BD87FE9ACAD}"/>
              </a:ext>
            </a:extLst>
          </p:cNvPr>
          <p:cNvSpPr>
            <a:spLocks noGrp="1"/>
          </p:cNvSpPr>
          <p:nvPr>
            <p:ph type="title"/>
          </p:nvPr>
        </p:nvSpPr>
        <p:spPr/>
        <p:txBody>
          <a:bodyPr/>
          <a:lstStyle/>
          <a:p>
            <a:r>
              <a:rPr lang="pt-BR" dirty="0"/>
              <a:t>Conectando neurônios</a:t>
            </a:r>
          </a:p>
        </p:txBody>
      </p:sp>
      <mc:AlternateContent xmlns:mc="http://schemas.openxmlformats.org/markup-compatibility/2006">
        <mc:Choice xmlns:a14="http://schemas.microsoft.com/office/drawing/2010/main" Requires="a14">
          <p:sp>
            <p:nvSpPr>
              <p:cNvPr id="3" name="Espaço Reservado para Conteúdo 2">
                <a:extLst>
                  <a:ext uri="{FF2B5EF4-FFF2-40B4-BE49-F238E27FC236}">
                    <a16:creationId xmlns="" xmlns:a16="http://schemas.microsoft.com/office/drawing/2014/main" id="{9A6FD833-CF23-C487-9C03-6451AE356DD8}"/>
                  </a:ext>
                </a:extLst>
              </p:cNvPr>
              <p:cNvSpPr>
                <a:spLocks noGrp="1"/>
              </p:cNvSpPr>
              <p:nvPr>
                <p:ph idx="1"/>
              </p:nvPr>
            </p:nvSpPr>
            <p:spPr>
              <a:xfrm>
                <a:off x="5902960" y="1825624"/>
                <a:ext cx="6289040" cy="5032376"/>
              </a:xfrm>
            </p:spPr>
            <p:txBody>
              <a:bodyPr/>
              <a:lstStyle/>
              <a:p>
                <a:r>
                  <a:rPr lang="pt-BR" dirty="0" smtClean="0"/>
                  <a:t>Esse tipo de rede representa uma </a:t>
                </a:r>
                <a:r>
                  <a:rPr lang="pt-BR" b="1" i="1" dirty="0">
                    <a:solidFill>
                      <a:srgbClr val="00B050"/>
                    </a:solidFill>
                  </a:rPr>
                  <a:t>função de suas entradas e pesos atuais</a:t>
                </a:r>
                <a:endParaRPr lang="pt-BR" dirty="0">
                  <a:solidFill>
                    <a:srgbClr val="00B050"/>
                  </a:solidFill>
                </a:endParaRPr>
              </a:p>
              <a:p>
                <a:pPr marL="0" indent="0">
                  <a:buNone/>
                </a:pPr>
                <a14:m>
                  <m:oMathPara xmlns:m="http://schemas.openxmlformats.org/officeDocument/2006/math">
                    <m:oMathParaPr>
                      <m:jc m:val="centerGroup"/>
                    </m:oMathParaPr>
                    <m:oMath xmlns:m="http://schemas.openxmlformats.org/officeDocument/2006/math">
                      <m:r>
                        <a:rPr lang="pt-BR" b="1" i="1" smtClean="0">
                          <a:latin typeface="Cambria Math" panose="02040503050406030204" pitchFamily="18" charset="0"/>
                        </a:rPr>
                        <m:t>𝒚</m:t>
                      </m:r>
                      <m:r>
                        <a:rPr lang="pt-BR" b="0" i="1" smtClean="0">
                          <a:latin typeface="Cambria Math" panose="02040503050406030204" pitchFamily="18" charset="0"/>
                        </a:rPr>
                        <m:t>=</m:t>
                      </m:r>
                      <m:r>
                        <a:rPr lang="pt-BR" b="0" i="1" smtClean="0">
                          <a:latin typeface="Cambria Math" panose="02040503050406030204" pitchFamily="18" charset="0"/>
                        </a:rPr>
                        <m:t>𝑓</m:t>
                      </m:r>
                      <m:d>
                        <m:dPr>
                          <m:ctrlPr>
                            <a:rPr lang="pt-BR" b="0" i="1" smtClean="0">
                              <a:latin typeface="Cambria Math" panose="02040503050406030204" pitchFamily="18" charset="0"/>
                            </a:rPr>
                          </m:ctrlPr>
                        </m:dPr>
                        <m:e>
                          <m:r>
                            <a:rPr lang="pt-BR" b="1" i="1" smtClean="0">
                              <a:latin typeface="Cambria Math" panose="02040503050406030204" pitchFamily="18" charset="0"/>
                            </a:rPr>
                            <m:t>𝒙</m:t>
                          </m:r>
                          <m:r>
                            <a:rPr lang="pt-BR" b="0" i="1" smtClean="0">
                              <a:latin typeface="Cambria Math" panose="02040503050406030204" pitchFamily="18" charset="0"/>
                            </a:rPr>
                            <m:t>;</m:t>
                          </m:r>
                          <m:r>
                            <a:rPr lang="pt-BR" b="1" i="1" smtClean="0">
                              <a:latin typeface="Cambria Math" panose="02040503050406030204" pitchFamily="18" charset="0"/>
                            </a:rPr>
                            <m:t>𝑾</m:t>
                          </m:r>
                        </m:e>
                      </m:d>
                      <m:r>
                        <a:rPr lang="pt-BR" b="0" i="1" smtClean="0">
                          <a:latin typeface="Cambria Math" panose="02040503050406030204" pitchFamily="18" charset="0"/>
                        </a:rPr>
                        <m:t>,</m:t>
                      </m:r>
                    </m:oMath>
                  </m:oMathPara>
                </a14:m>
                <a:endParaRPr lang="pt-BR" b="0" dirty="0"/>
              </a:p>
              <a:p>
                <a:pPr marL="0" indent="0">
                  <a:buNone/>
                </a:pPr>
                <a:r>
                  <a:rPr lang="pt-BR" dirty="0"/>
                  <a:t>onde </a:t>
                </a:r>
                <a14:m>
                  <m:oMath xmlns:m="http://schemas.openxmlformats.org/officeDocument/2006/math">
                    <m:r>
                      <a:rPr lang="pt-BR" b="1" i="1" smtClean="0">
                        <a:latin typeface="Cambria Math" panose="02040503050406030204" pitchFamily="18" charset="0"/>
                      </a:rPr>
                      <m:t>𝑾</m:t>
                    </m:r>
                  </m:oMath>
                </a14:m>
                <a:r>
                  <a:rPr lang="pt-BR" dirty="0"/>
                  <a:t> é a matriz contendo todos os pesos da rede.</a:t>
                </a:r>
              </a:p>
              <a:p>
                <a:r>
                  <a:rPr lang="pt-BR" dirty="0"/>
                  <a:t>Portanto, este tipo de rede </a:t>
                </a:r>
                <a:r>
                  <a:rPr lang="pt-BR" b="1" i="1" dirty="0">
                    <a:solidFill>
                      <a:srgbClr val="7030A0"/>
                    </a:solidFill>
                  </a:rPr>
                  <a:t>não possui um estado </a:t>
                </a:r>
                <a:r>
                  <a:rPr lang="pt-BR" b="1" i="1" dirty="0" smtClean="0">
                    <a:solidFill>
                      <a:srgbClr val="7030A0"/>
                    </a:solidFill>
                  </a:rPr>
                  <a:t>interno entre uma predição e outra, </a:t>
                </a:r>
                <a:r>
                  <a:rPr lang="pt-BR" b="1" i="1" dirty="0">
                    <a:solidFill>
                      <a:srgbClr val="7030A0"/>
                    </a:solidFill>
                  </a:rPr>
                  <a:t>ou seja, </a:t>
                </a:r>
                <a:r>
                  <a:rPr lang="pt-BR" b="1" i="1" dirty="0" smtClean="0">
                    <a:solidFill>
                      <a:srgbClr val="7030A0"/>
                    </a:solidFill>
                  </a:rPr>
                  <a:t>não tem </a:t>
                </a:r>
                <a:r>
                  <a:rPr lang="pt-BR" b="1" i="1" dirty="0" smtClean="0">
                    <a:solidFill>
                      <a:srgbClr val="002060"/>
                    </a:solidFill>
                  </a:rPr>
                  <a:t>memória</a:t>
                </a:r>
                <a:r>
                  <a:rPr lang="pt-BR" b="1" i="1" dirty="0" smtClean="0">
                    <a:solidFill>
                      <a:srgbClr val="7030A0"/>
                    </a:solidFill>
                  </a:rPr>
                  <a:t>.</a:t>
                </a:r>
              </a:p>
              <a:p>
                <a:r>
                  <a:rPr lang="pt-BR" dirty="0"/>
                  <a:t>Ou seja, </a:t>
                </a:r>
                <a:r>
                  <a:rPr lang="pt-BR" dirty="0" smtClean="0"/>
                  <a:t>para </a:t>
                </a:r>
                <a:r>
                  <a:rPr lang="pt-BR" altLang="pt-BR" dirty="0" smtClean="0"/>
                  <a:t>as mesmas entradas </a:t>
                </a:r>
                <a14:m>
                  <m:oMath xmlns:m="http://schemas.openxmlformats.org/officeDocument/2006/math">
                    <m:r>
                      <a:rPr lang="pt-BR" b="1" i="1">
                        <a:latin typeface="Cambria Math" panose="02040503050406030204" pitchFamily="18" charset="0"/>
                      </a:rPr>
                      <m:t>𝒙</m:t>
                    </m:r>
                  </m:oMath>
                </a14:m>
                <a:r>
                  <a:rPr lang="pt-BR" altLang="pt-BR" dirty="0" smtClean="0"/>
                  <a:t> e </a:t>
                </a:r>
                <a14:m>
                  <m:oMath xmlns:m="http://schemas.openxmlformats.org/officeDocument/2006/math">
                    <m:r>
                      <a:rPr lang="pt-BR" b="1" i="1" smtClean="0">
                        <a:latin typeface="Cambria Math" panose="02040503050406030204" pitchFamily="18" charset="0"/>
                      </a:rPr>
                      <m:t>𝑾</m:t>
                    </m:r>
                  </m:oMath>
                </a14:m>
                <a:r>
                  <a:rPr lang="pt-BR" altLang="pt-BR" dirty="0" smtClean="0"/>
                  <a:t>, sempre teremos exatamente </a:t>
                </a:r>
                <a:r>
                  <a:rPr lang="pt-BR" altLang="pt-BR" dirty="0"/>
                  <a:t>a mesma </a:t>
                </a:r>
                <a:r>
                  <a:rPr lang="pt-BR" altLang="pt-BR" dirty="0" smtClean="0"/>
                  <a:t>saída</a:t>
                </a:r>
                <a:r>
                  <a:rPr lang="pt-BR" b="1" dirty="0" smtClean="0"/>
                  <a:t> </a:t>
                </a:r>
                <a14:m>
                  <m:oMath xmlns:m="http://schemas.openxmlformats.org/officeDocument/2006/math">
                    <m:r>
                      <a:rPr lang="pt-BR" b="1" i="1">
                        <a:latin typeface="Cambria Math" panose="02040503050406030204" pitchFamily="18" charset="0"/>
                      </a:rPr>
                      <m:t>𝒚</m:t>
                    </m:r>
                  </m:oMath>
                </a14:m>
                <a:r>
                  <a:rPr lang="pt-BR" altLang="pt-BR" dirty="0" smtClean="0"/>
                  <a:t>. </a:t>
                </a:r>
                <a:endParaRPr lang="pt-BR" dirty="0"/>
              </a:p>
            </p:txBody>
          </p:sp>
        </mc:Choice>
        <mc:Fallback>
          <p:sp>
            <p:nvSpPr>
              <p:cNvPr id="3" name="Espaço Reservado para Conteúdo 2">
                <a:extLst>
                  <a:ext uri="{FF2B5EF4-FFF2-40B4-BE49-F238E27FC236}">
                    <a16:creationId xmlns="" xmlns:a16="http://schemas.microsoft.com/office/drawing/2014/main" xmlns:a14="http://schemas.microsoft.com/office/drawing/2010/main" id="{9A6FD833-CF23-C487-9C03-6451AE356DD8}"/>
                  </a:ext>
                </a:extLst>
              </p:cNvPr>
              <p:cNvSpPr>
                <a:spLocks noGrp="1" noRot="1" noChangeAspect="1" noMove="1" noResize="1" noEditPoints="1" noAdjustHandles="1" noChangeArrowheads="1" noChangeShapeType="1" noTextEdit="1"/>
              </p:cNvSpPr>
              <p:nvPr>
                <p:ph idx="1"/>
              </p:nvPr>
            </p:nvSpPr>
            <p:spPr>
              <a:xfrm>
                <a:off x="5902960" y="1825624"/>
                <a:ext cx="6289040" cy="5032376"/>
              </a:xfrm>
              <a:blipFill rotWithShape="0">
                <a:blip r:embed="rId3"/>
                <a:stretch>
                  <a:fillRect l="-1938" t="-1937"/>
                </a:stretch>
              </a:blipFill>
            </p:spPr>
            <p:txBody>
              <a:bodyPr/>
              <a:lstStyle/>
              <a:p>
                <a:r>
                  <a:rPr lang="pt-BR">
                    <a:noFill/>
                  </a:rPr>
                  <a:t> </a:t>
                </a:r>
              </a:p>
            </p:txBody>
          </p:sp>
        </mc:Fallback>
      </mc:AlternateContent>
      <p:pic>
        <p:nvPicPr>
          <p:cNvPr id="4" name="Picture 4">
            <a:extLst>
              <a:ext uri="{FF2B5EF4-FFF2-40B4-BE49-F238E27FC236}">
                <a16:creationId xmlns="" xmlns:a16="http://schemas.microsoft.com/office/drawing/2014/main" id="{5CD10D9D-EE08-5FCF-C7C6-063854B2954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3581" y="2046940"/>
            <a:ext cx="5214579" cy="4264960"/>
          </a:xfrm>
          <a:prstGeom prst="rect">
            <a:avLst/>
          </a:prstGeom>
        </p:spPr>
      </p:pic>
    </p:spTree>
    <p:extLst>
      <p:ext uri="{BB962C8B-B14F-4D97-AF65-F5344CB8AC3E}">
        <p14:creationId xmlns:p14="http://schemas.microsoft.com/office/powerpoint/2010/main" val="40782750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95CEA9A4-14E2-56D8-E263-63A30D4596EB}"/>
              </a:ext>
            </a:extLst>
          </p:cNvPr>
          <p:cNvSpPr>
            <a:spLocks noGrp="1"/>
          </p:cNvSpPr>
          <p:nvPr>
            <p:ph type="title"/>
          </p:nvPr>
        </p:nvSpPr>
        <p:spPr/>
        <p:txBody>
          <a:bodyPr/>
          <a:lstStyle/>
          <a:p>
            <a:r>
              <a:rPr lang="pt-BR" dirty="0"/>
              <a:t>Conectando neurônios</a:t>
            </a:r>
          </a:p>
        </p:txBody>
      </p:sp>
      <p:sp>
        <p:nvSpPr>
          <p:cNvPr id="3" name="Espaço Reservado para Conteúdo 2">
            <a:extLst>
              <a:ext uri="{FF2B5EF4-FFF2-40B4-BE49-F238E27FC236}">
                <a16:creationId xmlns="" xmlns:a16="http://schemas.microsoft.com/office/drawing/2014/main" id="{8C488BC4-0CEE-08D0-AEBA-FAC598310587}"/>
              </a:ext>
            </a:extLst>
          </p:cNvPr>
          <p:cNvSpPr>
            <a:spLocks noGrp="1"/>
          </p:cNvSpPr>
          <p:nvPr>
            <p:ph idx="1"/>
          </p:nvPr>
        </p:nvSpPr>
        <p:spPr>
          <a:xfrm>
            <a:off x="5598160" y="1825624"/>
            <a:ext cx="6593840" cy="5032375"/>
          </a:xfrm>
        </p:spPr>
        <p:txBody>
          <a:bodyPr>
            <a:normAutofit/>
          </a:bodyPr>
          <a:lstStyle/>
          <a:p>
            <a:r>
              <a:rPr lang="pt-BR" dirty="0"/>
              <a:t>Já o termo </a:t>
            </a:r>
            <a:r>
              <a:rPr lang="pt-BR" b="1" i="1" dirty="0">
                <a:solidFill>
                  <a:srgbClr val="00B050"/>
                </a:solidFill>
              </a:rPr>
              <a:t>cíclico</a:t>
            </a:r>
            <a:r>
              <a:rPr lang="pt-BR" dirty="0"/>
              <a:t> se refere a </a:t>
            </a:r>
            <a:r>
              <a:rPr lang="pt-BR" b="1" i="1" dirty="0">
                <a:solidFill>
                  <a:srgbClr val="00B050"/>
                </a:solidFill>
                <a:effectLst/>
              </a:rPr>
              <a:t>conexões que formam ciclos</a:t>
            </a:r>
            <a:r>
              <a:rPr lang="pt-BR" b="0" i="0" dirty="0">
                <a:effectLst/>
              </a:rPr>
              <a:t>, permitindo a </a:t>
            </a:r>
            <a:r>
              <a:rPr lang="pt-BR" b="1" i="1" dirty="0">
                <a:solidFill>
                  <a:srgbClr val="7030A0"/>
                </a:solidFill>
              </a:rPr>
              <a:t>realimentação de informações</a:t>
            </a:r>
            <a:r>
              <a:rPr lang="pt-BR" b="0" i="0" dirty="0">
                <a:effectLst/>
              </a:rPr>
              <a:t>.</a:t>
            </a:r>
          </a:p>
          <a:p>
            <a:r>
              <a:rPr lang="pt-BR" dirty="0"/>
              <a:t>Redes com esse tipo de conexão são conhecidas como </a:t>
            </a:r>
            <a:r>
              <a:rPr lang="pt-BR" b="1" i="1" dirty="0">
                <a:solidFill>
                  <a:srgbClr val="7030A0"/>
                </a:solidFill>
              </a:rPr>
              <a:t>redes recorrentes</a:t>
            </a:r>
            <a:r>
              <a:rPr lang="pt-BR" b="1" i="1" dirty="0"/>
              <a:t> </a:t>
            </a:r>
            <a:r>
              <a:rPr lang="pt-BR" dirty="0"/>
              <a:t>ou </a:t>
            </a:r>
            <a:r>
              <a:rPr lang="pt-BR" b="1" i="1" dirty="0">
                <a:solidFill>
                  <a:srgbClr val="7030A0"/>
                </a:solidFill>
              </a:rPr>
              <a:t>redes com realimentação</a:t>
            </a:r>
            <a:r>
              <a:rPr lang="pt-BR" dirty="0"/>
              <a:t>.</a:t>
            </a:r>
          </a:p>
          <a:p>
            <a:r>
              <a:rPr lang="pt-BR" dirty="0"/>
              <a:t>A figura mostra que os nós da rede têm </a:t>
            </a:r>
            <a:r>
              <a:rPr lang="pt-BR" b="1" i="1" dirty="0">
                <a:solidFill>
                  <a:srgbClr val="0070C0"/>
                </a:solidFill>
              </a:rPr>
              <a:t>conexões em duas direções</a:t>
            </a:r>
            <a:r>
              <a:rPr lang="pt-BR" dirty="0"/>
              <a:t>, desta forma, o </a:t>
            </a:r>
            <a:r>
              <a:rPr lang="pt-BR" b="1" i="1" dirty="0">
                <a:solidFill>
                  <a:srgbClr val="0070C0"/>
                </a:solidFill>
              </a:rPr>
              <a:t>sinal percorre a rede nas direções direta e reversa</a:t>
            </a:r>
            <a:r>
              <a:rPr lang="pt-BR" dirty="0" smtClean="0"/>
              <a:t>.</a:t>
            </a:r>
          </a:p>
        </p:txBody>
      </p:sp>
      <p:pic>
        <p:nvPicPr>
          <p:cNvPr id="4" name="Imagem 3">
            <a:extLst>
              <a:ext uri="{FF2B5EF4-FFF2-40B4-BE49-F238E27FC236}">
                <a16:creationId xmlns="" xmlns:a16="http://schemas.microsoft.com/office/drawing/2014/main" id="{B5941EAF-0F65-F834-4B77-5C9370F23DC6}"/>
              </a:ext>
            </a:extLst>
          </p:cNvPr>
          <p:cNvPicPr>
            <a:picLocks noChangeAspect="1"/>
          </p:cNvPicPr>
          <p:nvPr/>
        </p:nvPicPr>
        <p:blipFill rotWithShape="1">
          <a:blip r:embed="rId2">
            <a:extLst>
              <a:ext uri="{28A0092B-C50C-407E-A947-70E740481C1C}">
                <a14:useLocalDpi xmlns:a14="http://schemas.microsoft.com/office/drawing/2010/main" val="0"/>
              </a:ext>
            </a:extLst>
          </a:blip>
          <a:srcRect l="4813"/>
          <a:stretch/>
        </p:blipFill>
        <p:spPr>
          <a:xfrm>
            <a:off x="397955" y="2389060"/>
            <a:ext cx="4200863" cy="2883979"/>
          </a:xfrm>
          <a:prstGeom prst="rect">
            <a:avLst/>
          </a:prstGeom>
        </p:spPr>
      </p:pic>
    </p:spTree>
    <p:extLst>
      <p:ext uri="{BB962C8B-B14F-4D97-AF65-F5344CB8AC3E}">
        <p14:creationId xmlns:p14="http://schemas.microsoft.com/office/powerpoint/2010/main" val="27245818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02B853D2-2519-5DFA-B404-14D7870FF7AB}"/>
              </a:ext>
            </a:extLst>
          </p:cNvPr>
          <p:cNvSpPr>
            <a:spLocks noGrp="1"/>
          </p:cNvSpPr>
          <p:nvPr>
            <p:ph type="title"/>
          </p:nvPr>
        </p:nvSpPr>
        <p:spPr/>
        <p:txBody>
          <a:bodyPr/>
          <a:lstStyle/>
          <a:p>
            <a:r>
              <a:rPr lang="pt-BR" dirty="0"/>
              <a:t>Redes neurais artificiais</a:t>
            </a:r>
          </a:p>
        </p:txBody>
      </p:sp>
      <p:sp>
        <p:nvSpPr>
          <p:cNvPr id="3" name="Espaço Reservado para Conteúdo 2">
            <a:extLst>
              <a:ext uri="{FF2B5EF4-FFF2-40B4-BE49-F238E27FC236}">
                <a16:creationId xmlns="" xmlns:a16="http://schemas.microsoft.com/office/drawing/2014/main" id="{8C0AEE39-1D1E-B813-CD69-1065FC112257}"/>
              </a:ext>
            </a:extLst>
          </p:cNvPr>
          <p:cNvSpPr>
            <a:spLocks noGrp="1"/>
          </p:cNvSpPr>
          <p:nvPr>
            <p:ph idx="1"/>
          </p:nvPr>
        </p:nvSpPr>
        <p:spPr>
          <a:xfrm>
            <a:off x="5612860" y="1825624"/>
            <a:ext cx="6415016" cy="5032375"/>
          </a:xfrm>
        </p:spPr>
        <p:txBody>
          <a:bodyPr>
            <a:normAutofit/>
          </a:bodyPr>
          <a:lstStyle/>
          <a:p>
            <a:r>
              <a:rPr lang="pt-BR" dirty="0"/>
              <a:t>As camadas intermediárias são também chamadas de </a:t>
            </a:r>
            <a:r>
              <a:rPr lang="pt-BR" b="1" i="1" dirty="0">
                <a:solidFill>
                  <a:srgbClr val="7030A0"/>
                </a:solidFill>
              </a:rPr>
              <a:t>ocultas</a:t>
            </a:r>
            <a:r>
              <a:rPr lang="pt-BR" dirty="0"/>
              <a:t> ou </a:t>
            </a:r>
            <a:r>
              <a:rPr lang="pt-BR" b="1" i="1" dirty="0">
                <a:solidFill>
                  <a:srgbClr val="7030A0"/>
                </a:solidFill>
              </a:rPr>
              <a:t>escondidas</a:t>
            </a:r>
            <a:r>
              <a:rPr lang="pt-BR" dirty="0"/>
              <a:t>.</a:t>
            </a:r>
          </a:p>
          <a:p>
            <a:r>
              <a:rPr lang="pt-BR" dirty="0"/>
              <a:t>Algumas das </a:t>
            </a:r>
            <a:r>
              <a:rPr lang="pt-BR" b="1" i="1" dirty="0"/>
              <a:t>limitações dos perceptrons</a:t>
            </a:r>
            <a:r>
              <a:rPr lang="pt-BR" dirty="0"/>
              <a:t> (e.g., classificação apenas de classes linearmente separáveis) podem ser </a:t>
            </a:r>
            <a:r>
              <a:rPr lang="pt-BR" b="1" i="1" dirty="0"/>
              <a:t>superadas </a:t>
            </a:r>
            <a:r>
              <a:rPr lang="pt-BR" b="1" i="1" dirty="0">
                <a:solidFill>
                  <a:srgbClr val="00B050"/>
                </a:solidFill>
              </a:rPr>
              <a:t>adicionando-se</a:t>
            </a:r>
            <a:r>
              <a:rPr lang="pt-BR" b="1" i="1" dirty="0"/>
              <a:t> </a:t>
            </a:r>
            <a:r>
              <a:rPr lang="pt-BR" b="1" i="1" dirty="0">
                <a:solidFill>
                  <a:srgbClr val="7030A0"/>
                </a:solidFill>
              </a:rPr>
              <a:t>camadas intermediárias</a:t>
            </a:r>
            <a:r>
              <a:rPr lang="pt-BR" dirty="0">
                <a:solidFill>
                  <a:srgbClr val="7030A0"/>
                </a:solidFill>
              </a:rPr>
              <a:t> </a:t>
            </a:r>
            <a:r>
              <a:rPr lang="pt-BR" dirty="0"/>
              <a:t>de </a:t>
            </a:r>
            <a:r>
              <a:rPr lang="pt-BR" b="1" i="1" dirty="0"/>
              <a:t>perceptrons</a:t>
            </a:r>
            <a:r>
              <a:rPr lang="pt-BR" dirty="0"/>
              <a:t>.</a:t>
            </a:r>
          </a:p>
          <a:p>
            <a:r>
              <a:rPr lang="pt-BR" dirty="0"/>
              <a:t>O primeiro tipo de rede neural proposto foi o </a:t>
            </a:r>
            <a:r>
              <a:rPr lang="pt-BR" b="1" i="1" dirty="0">
                <a:solidFill>
                  <a:srgbClr val="00B050"/>
                </a:solidFill>
              </a:rPr>
              <a:t>perceptron de múltiplas camadas</a:t>
            </a:r>
            <a:r>
              <a:rPr lang="pt-BR" dirty="0"/>
              <a:t> (do inglês, </a:t>
            </a:r>
            <a:r>
              <a:rPr lang="pt-BR" i="1" dirty="0" err="1"/>
              <a:t>Multilayer</a:t>
            </a:r>
            <a:r>
              <a:rPr lang="pt-BR" i="1" dirty="0"/>
              <a:t> Perceptron</a:t>
            </a:r>
            <a:r>
              <a:rPr lang="pt-BR" dirty="0"/>
              <a:t> - MLP).</a:t>
            </a:r>
          </a:p>
        </p:txBody>
      </p:sp>
      <p:sp>
        <p:nvSpPr>
          <p:cNvPr id="5" name="TextBox 4">
            <a:extLst>
              <a:ext uri="{FF2B5EF4-FFF2-40B4-BE49-F238E27FC236}">
                <a16:creationId xmlns="" xmlns:a16="http://schemas.microsoft.com/office/drawing/2014/main" id="{83F930E5-6712-361B-247C-D228F5DDBE05}"/>
              </a:ext>
            </a:extLst>
          </p:cNvPr>
          <p:cNvSpPr txBox="1"/>
          <p:nvPr/>
        </p:nvSpPr>
        <p:spPr>
          <a:xfrm>
            <a:off x="1619510" y="1665331"/>
            <a:ext cx="1877369" cy="461665"/>
          </a:xfrm>
          <a:prstGeom prst="rect">
            <a:avLst/>
          </a:prstGeom>
          <a:noFill/>
        </p:spPr>
        <p:txBody>
          <a:bodyPr wrap="square" rtlCol="0">
            <a:spAutoFit/>
          </a:bodyPr>
          <a:lstStyle/>
          <a:p>
            <a:pPr algn="ctr"/>
            <a:r>
              <a:rPr lang="pt-BR" sz="1200" b="1" dirty="0">
                <a:solidFill>
                  <a:srgbClr val="FF0000"/>
                </a:solidFill>
              </a:rPr>
              <a:t>Cada ligação tem um peso (sináptico) associado.</a:t>
            </a:r>
          </a:p>
        </p:txBody>
      </p:sp>
      <p:pic>
        <p:nvPicPr>
          <p:cNvPr id="6" name="Imagem 5">
            <a:extLst>
              <a:ext uri="{FF2B5EF4-FFF2-40B4-BE49-F238E27FC236}">
                <a16:creationId xmlns="" xmlns:a16="http://schemas.microsoft.com/office/drawing/2014/main" id="{9C7CE170-7F07-26CC-052D-9EAF114E532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421" y="2137293"/>
            <a:ext cx="5457221" cy="4574052"/>
          </a:xfrm>
          <a:prstGeom prst="rect">
            <a:avLst/>
          </a:prstGeom>
        </p:spPr>
      </p:pic>
    </p:spTree>
    <p:extLst>
      <p:ext uri="{BB962C8B-B14F-4D97-AF65-F5344CB8AC3E}">
        <p14:creationId xmlns:p14="http://schemas.microsoft.com/office/powerpoint/2010/main" val="321717992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95CEA9A4-14E2-56D8-E263-63A30D4596EB}"/>
              </a:ext>
            </a:extLst>
          </p:cNvPr>
          <p:cNvSpPr>
            <a:spLocks noGrp="1"/>
          </p:cNvSpPr>
          <p:nvPr>
            <p:ph type="title"/>
          </p:nvPr>
        </p:nvSpPr>
        <p:spPr/>
        <p:txBody>
          <a:bodyPr/>
          <a:lstStyle/>
          <a:p>
            <a:r>
              <a:rPr lang="pt-BR" dirty="0"/>
              <a:t>Conectando neurônios</a:t>
            </a:r>
          </a:p>
        </p:txBody>
      </p:sp>
      <p:sp>
        <p:nvSpPr>
          <p:cNvPr id="3" name="Espaço Reservado para Conteúdo 2">
            <a:extLst>
              <a:ext uri="{FF2B5EF4-FFF2-40B4-BE49-F238E27FC236}">
                <a16:creationId xmlns="" xmlns:a16="http://schemas.microsoft.com/office/drawing/2014/main" id="{8C488BC4-0CEE-08D0-AEBA-FAC598310587}"/>
              </a:ext>
            </a:extLst>
          </p:cNvPr>
          <p:cNvSpPr>
            <a:spLocks noGrp="1"/>
          </p:cNvSpPr>
          <p:nvPr>
            <p:ph idx="1"/>
          </p:nvPr>
        </p:nvSpPr>
        <p:spPr>
          <a:xfrm>
            <a:off x="6024880" y="1825624"/>
            <a:ext cx="6167120" cy="5032375"/>
          </a:xfrm>
        </p:spPr>
        <p:txBody>
          <a:bodyPr>
            <a:normAutofit/>
          </a:bodyPr>
          <a:lstStyle/>
          <a:p>
            <a:r>
              <a:rPr lang="pt-BR" dirty="0"/>
              <a:t>A saída da rede é </a:t>
            </a:r>
            <a:r>
              <a:rPr lang="pt-BR" b="1" i="1" dirty="0">
                <a:solidFill>
                  <a:srgbClr val="7030A0"/>
                </a:solidFill>
              </a:rPr>
              <a:t>função de suas entradas e pesos atuais e de seus </a:t>
            </a:r>
            <a:r>
              <a:rPr lang="pt-BR" b="1" i="1" dirty="0">
                <a:solidFill>
                  <a:srgbClr val="0070C0"/>
                </a:solidFill>
              </a:rPr>
              <a:t>estados anteriores</a:t>
            </a:r>
            <a:r>
              <a:rPr lang="pt-BR" dirty="0"/>
              <a:t>, ou seja, de saídas anteriores</a:t>
            </a:r>
            <a:r>
              <a:rPr lang="pt-BR" dirty="0" smtClean="0"/>
              <a:t>.</a:t>
            </a:r>
          </a:p>
          <a:p>
            <a:r>
              <a:rPr lang="pt-BR" dirty="0" smtClean="0"/>
              <a:t>Ou seja, o </a:t>
            </a:r>
            <a:r>
              <a:rPr lang="pt-BR" dirty="0"/>
              <a:t>ciclo permite que a informação persista</a:t>
            </a:r>
            <a:r>
              <a:rPr lang="pt-BR" dirty="0" smtClean="0"/>
              <a:t>.</a:t>
            </a:r>
            <a:endParaRPr lang="pt-BR" dirty="0"/>
          </a:p>
          <a:p>
            <a:r>
              <a:rPr lang="pt-BR" dirty="0"/>
              <a:t>Esse tipo de rede forma um </a:t>
            </a:r>
            <a:r>
              <a:rPr lang="pt-BR" b="1" i="1" dirty="0">
                <a:solidFill>
                  <a:srgbClr val="00B050"/>
                </a:solidFill>
              </a:rPr>
              <a:t>sistema dinâmico </a:t>
            </a:r>
            <a:r>
              <a:rPr lang="pt-BR" dirty="0"/>
              <a:t>que pode atingir </a:t>
            </a:r>
          </a:p>
          <a:p>
            <a:pPr lvl="1">
              <a:buFont typeface="Wingdings" panose="05000000000000000000" pitchFamily="2" charset="2"/>
              <a:buChar char="§"/>
            </a:pPr>
            <a:r>
              <a:rPr lang="pt-BR" dirty="0"/>
              <a:t>um estado estável, </a:t>
            </a:r>
          </a:p>
          <a:p>
            <a:pPr lvl="1">
              <a:buFont typeface="Wingdings" panose="05000000000000000000" pitchFamily="2" charset="2"/>
              <a:buChar char="§"/>
            </a:pPr>
            <a:r>
              <a:rPr lang="pt-BR" dirty="0"/>
              <a:t>exibir oscilações </a:t>
            </a:r>
          </a:p>
          <a:p>
            <a:pPr lvl="1">
              <a:buFont typeface="Wingdings" panose="05000000000000000000" pitchFamily="2" charset="2"/>
              <a:buChar char="§"/>
            </a:pPr>
            <a:r>
              <a:rPr lang="pt-BR" dirty="0"/>
              <a:t>ou mesmo um comportamento caótico e divergir.</a:t>
            </a:r>
          </a:p>
          <a:p>
            <a:endParaRPr lang="pt-BR" dirty="0"/>
          </a:p>
        </p:txBody>
      </p:sp>
      <p:pic>
        <p:nvPicPr>
          <p:cNvPr id="4" name="Imagem 3">
            <a:extLst>
              <a:ext uri="{FF2B5EF4-FFF2-40B4-BE49-F238E27FC236}">
                <a16:creationId xmlns="" xmlns:a16="http://schemas.microsoft.com/office/drawing/2014/main" id="{B5941EAF-0F65-F834-4B77-5C9370F23DC6}"/>
              </a:ext>
            </a:extLst>
          </p:cNvPr>
          <p:cNvPicPr>
            <a:picLocks noChangeAspect="1"/>
          </p:cNvPicPr>
          <p:nvPr/>
        </p:nvPicPr>
        <p:blipFill rotWithShape="1">
          <a:blip r:embed="rId3">
            <a:extLst>
              <a:ext uri="{28A0092B-C50C-407E-A947-70E740481C1C}">
                <a14:useLocalDpi xmlns:a14="http://schemas.microsoft.com/office/drawing/2010/main" val="0"/>
              </a:ext>
            </a:extLst>
          </a:blip>
          <a:srcRect l="4813"/>
          <a:stretch/>
        </p:blipFill>
        <p:spPr>
          <a:xfrm>
            <a:off x="1048195" y="2389060"/>
            <a:ext cx="4200863" cy="2883979"/>
          </a:xfrm>
          <a:prstGeom prst="rect">
            <a:avLst/>
          </a:prstGeom>
        </p:spPr>
      </p:pic>
    </p:spTree>
    <p:extLst>
      <p:ext uri="{BB962C8B-B14F-4D97-AF65-F5344CB8AC3E}">
        <p14:creationId xmlns:p14="http://schemas.microsoft.com/office/powerpoint/2010/main" val="268865634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95CEA9A4-14E2-56D8-E263-63A30D4596EB}"/>
              </a:ext>
            </a:extLst>
          </p:cNvPr>
          <p:cNvSpPr>
            <a:spLocks noGrp="1"/>
          </p:cNvSpPr>
          <p:nvPr>
            <p:ph type="title"/>
          </p:nvPr>
        </p:nvSpPr>
        <p:spPr/>
        <p:txBody>
          <a:bodyPr/>
          <a:lstStyle/>
          <a:p>
            <a:r>
              <a:rPr lang="pt-BR" dirty="0"/>
              <a:t>Conectando neurônios</a:t>
            </a:r>
          </a:p>
        </p:txBody>
      </p:sp>
      <p:sp>
        <p:nvSpPr>
          <p:cNvPr id="3" name="Espaço Reservado para Conteúdo 2">
            <a:extLst>
              <a:ext uri="{FF2B5EF4-FFF2-40B4-BE49-F238E27FC236}">
                <a16:creationId xmlns="" xmlns:a16="http://schemas.microsoft.com/office/drawing/2014/main" id="{8C488BC4-0CEE-08D0-AEBA-FAC598310587}"/>
              </a:ext>
            </a:extLst>
          </p:cNvPr>
          <p:cNvSpPr>
            <a:spLocks noGrp="1"/>
          </p:cNvSpPr>
          <p:nvPr>
            <p:ph idx="1"/>
          </p:nvPr>
        </p:nvSpPr>
        <p:spPr>
          <a:xfrm>
            <a:off x="6096000" y="1825624"/>
            <a:ext cx="6096000" cy="5032375"/>
          </a:xfrm>
        </p:spPr>
        <p:txBody>
          <a:bodyPr>
            <a:normAutofit/>
          </a:bodyPr>
          <a:lstStyle/>
          <a:p>
            <a:r>
              <a:rPr lang="pt-BR" dirty="0"/>
              <a:t>Portanto, </a:t>
            </a:r>
            <a:r>
              <a:rPr lang="pt-BR" b="1" i="1" dirty="0"/>
              <a:t>redes recorrentes </a:t>
            </a:r>
            <a:r>
              <a:rPr lang="pt-BR" dirty="0"/>
              <a:t>possuem </a:t>
            </a:r>
            <a:r>
              <a:rPr lang="pt-BR" b="1" i="1" dirty="0">
                <a:solidFill>
                  <a:srgbClr val="0070C0"/>
                </a:solidFill>
              </a:rPr>
              <a:t>memória</a:t>
            </a:r>
            <a:r>
              <a:rPr lang="pt-BR" dirty="0"/>
              <a:t>.</a:t>
            </a:r>
          </a:p>
          <a:p>
            <a:r>
              <a:rPr lang="pt-BR" dirty="0" smtClean="0"/>
              <a:t>São </a:t>
            </a:r>
            <a:r>
              <a:rPr lang="pt-BR" dirty="0"/>
              <a:t>úteis em tarefas que </a:t>
            </a:r>
            <a:r>
              <a:rPr lang="pt-BR" dirty="0" smtClean="0"/>
              <a:t>envolvem </a:t>
            </a:r>
            <a:r>
              <a:rPr lang="pt-BR" b="1" i="1" dirty="0" smtClean="0">
                <a:solidFill>
                  <a:srgbClr val="00B050"/>
                </a:solidFill>
              </a:rPr>
              <a:t>sequências </a:t>
            </a:r>
            <a:r>
              <a:rPr lang="pt-BR" b="1" i="1" dirty="0">
                <a:solidFill>
                  <a:srgbClr val="00B050"/>
                </a:solidFill>
              </a:rPr>
              <a:t>temporais</a:t>
            </a:r>
            <a:r>
              <a:rPr lang="pt-BR" dirty="0"/>
              <a:t> ou </a:t>
            </a:r>
            <a:r>
              <a:rPr lang="pt-BR" b="1" i="1" dirty="0">
                <a:solidFill>
                  <a:srgbClr val="00B0F0"/>
                </a:solidFill>
              </a:rPr>
              <a:t>dependências </a:t>
            </a:r>
            <a:r>
              <a:rPr lang="pt-BR" b="1" i="1" dirty="0" smtClean="0">
                <a:solidFill>
                  <a:srgbClr val="00B0F0"/>
                </a:solidFill>
              </a:rPr>
              <a:t>contextuais</a:t>
            </a:r>
            <a:r>
              <a:rPr lang="pt-BR" dirty="0" smtClean="0"/>
              <a:t> </a:t>
            </a:r>
            <a:r>
              <a:rPr lang="pt-BR" dirty="0" smtClean="0"/>
              <a:t>como </a:t>
            </a:r>
            <a:endParaRPr lang="pt-BR" dirty="0"/>
          </a:p>
          <a:p>
            <a:pPr lvl="1">
              <a:buFont typeface="Wingdings" panose="05000000000000000000" pitchFamily="2" charset="2"/>
              <a:buChar char="§"/>
            </a:pPr>
            <a:r>
              <a:rPr lang="pt-BR" dirty="0" smtClean="0"/>
              <a:t>Análise </a:t>
            </a:r>
            <a:r>
              <a:rPr lang="pt-BR" dirty="0" smtClean="0"/>
              <a:t>de </a:t>
            </a:r>
            <a:r>
              <a:rPr lang="pt-BR" dirty="0"/>
              <a:t>séries temporais (e.g., </a:t>
            </a:r>
            <a:r>
              <a:rPr lang="pt-BR" dirty="0" smtClean="0"/>
              <a:t>predição </a:t>
            </a:r>
            <a:r>
              <a:rPr lang="pt-BR" b="0" i="0" dirty="0" smtClean="0">
                <a:effectLst/>
              </a:rPr>
              <a:t>de </a:t>
            </a:r>
            <a:r>
              <a:rPr lang="pt-BR" b="0" i="0" dirty="0">
                <a:effectLst/>
              </a:rPr>
              <a:t>sinais vitais, preço de ações, etc.</a:t>
            </a:r>
            <a:r>
              <a:rPr lang="pt-BR" dirty="0"/>
              <a:t>) e</a:t>
            </a:r>
          </a:p>
          <a:p>
            <a:pPr lvl="1">
              <a:buFont typeface="Wingdings" panose="05000000000000000000" pitchFamily="2" charset="2"/>
              <a:buChar char="§"/>
            </a:pPr>
            <a:r>
              <a:rPr lang="pt-BR" dirty="0"/>
              <a:t>Processamento de linguagem natural (e.g., conversão de fala em </a:t>
            </a:r>
            <a:r>
              <a:rPr lang="pt-BR" dirty="0" smtClean="0"/>
              <a:t>texto e texto/fala, tradução, </a:t>
            </a:r>
            <a:r>
              <a:rPr lang="pt-BR" dirty="0" smtClean="0"/>
              <a:t>geração de texto</a:t>
            </a:r>
            <a:r>
              <a:rPr lang="pt-BR" dirty="0" smtClean="0"/>
              <a:t>, </a:t>
            </a:r>
            <a:r>
              <a:rPr lang="pt-BR" dirty="0"/>
              <a:t>etc</a:t>
            </a:r>
            <a:r>
              <a:rPr lang="pt-BR" dirty="0" smtClean="0"/>
              <a:t>.).</a:t>
            </a:r>
          </a:p>
          <a:p>
            <a:pPr lvl="1">
              <a:buFont typeface="Wingdings" panose="05000000000000000000" pitchFamily="2" charset="2"/>
              <a:buChar char="§"/>
            </a:pPr>
            <a:r>
              <a:rPr lang="pt-BR" dirty="0"/>
              <a:t>Reconhecimento de </a:t>
            </a:r>
            <a:r>
              <a:rPr lang="pt-BR" dirty="0"/>
              <a:t>fala.</a:t>
            </a:r>
            <a:endParaRPr lang="pt-BR" dirty="0"/>
          </a:p>
        </p:txBody>
      </p:sp>
      <p:pic>
        <p:nvPicPr>
          <p:cNvPr id="4" name="Imagem 3">
            <a:extLst>
              <a:ext uri="{FF2B5EF4-FFF2-40B4-BE49-F238E27FC236}">
                <a16:creationId xmlns="" xmlns:a16="http://schemas.microsoft.com/office/drawing/2014/main" id="{B5941EAF-0F65-F834-4B77-5C9370F23DC6}"/>
              </a:ext>
            </a:extLst>
          </p:cNvPr>
          <p:cNvPicPr>
            <a:picLocks noChangeAspect="1"/>
          </p:cNvPicPr>
          <p:nvPr/>
        </p:nvPicPr>
        <p:blipFill rotWithShape="1">
          <a:blip r:embed="rId3">
            <a:extLst>
              <a:ext uri="{28A0092B-C50C-407E-A947-70E740481C1C}">
                <a14:useLocalDpi xmlns:a14="http://schemas.microsoft.com/office/drawing/2010/main" val="0"/>
              </a:ext>
            </a:extLst>
          </a:blip>
          <a:srcRect l="4813"/>
          <a:stretch/>
        </p:blipFill>
        <p:spPr>
          <a:xfrm>
            <a:off x="1068515" y="2592260"/>
            <a:ext cx="4200863" cy="2883979"/>
          </a:xfrm>
          <a:prstGeom prst="rect">
            <a:avLst/>
          </a:prstGeom>
        </p:spPr>
      </p:pic>
    </p:spTree>
    <p:extLst>
      <p:ext uri="{BB962C8B-B14F-4D97-AF65-F5344CB8AC3E}">
        <p14:creationId xmlns:p14="http://schemas.microsoft.com/office/powerpoint/2010/main" val="62026734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0F384639-333B-6A57-2822-84C329D93B65}"/>
              </a:ext>
            </a:extLst>
          </p:cNvPr>
          <p:cNvSpPr>
            <a:spLocks noGrp="1"/>
          </p:cNvSpPr>
          <p:nvPr>
            <p:ph type="title"/>
          </p:nvPr>
        </p:nvSpPr>
        <p:spPr/>
        <p:txBody>
          <a:bodyPr/>
          <a:lstStyle/>
          <a:p>
            <a:r>
              <a:rPr lang="pt-BR" dirty="0"/>
              <a:t>Arquiteturas de redes neurais</a:t>
            </a:r>
          </a:p>
        </p:txBody>
      </p:sp>
      <p:sp>
        <p:nvSpPr>
          <p:cNvPr id="3" name="Espaço Reservado para Conteúdo 2">
            <a:extLst>
              <a:ext uri="{FF2B5EF4-FFF2-40B4-BE49-F238E27FC236}">
                <a16:creationId xmlns="" xmlns:a16="http://schemas.microsoft.com/office/drawing/2014/main" id="{C00E9C2F-8CDF-BC55-C4A5-13CAE11C44F7}"/>
              </a:ext>
            </a:extLst>
          </p:cNvPr>
          <p:cNvSpPr>
            <a:spLocks noGrp="1"/>
          </p:cNvSpPr>
          <p:nvPr>
            <p:ph idx="1"/>
          </p:nvPr>
        </p:nvSpPr>
        <p:spPr>
          <a:xfrm>
            <a:off x="838200" y="1825625"/>
            <a:ext cx="6416042" cy="4351338"/>
          </a:xfrm>
        </p:spPr>
        <p:txBody>
          <a:bodyPr/>
          <a:lstStyle/>
          <a:p>
            <a:r>
              <a:rPr lang="pt-BR" dirty="0"/>
              <a:t>Hoje em dia, existem diversas outras formas de conexão entre camadas e nós que dão origem a uma gama imensa de arquiteturas de redes neurais.</a:t>
            </a:r>
          </a:p>
          <a:p>
            <a:r>
              <a:rPr lang="pt-BR" dirty="0"/>
              <a:t>Um compilado dessas arquiteturas pode ser encontrado em</a:t>
            </a:r>
          </a:p>
          <a:p>
            <a:pPr lvl="1">
              <a:buFont typeface="Wingdings" panose="05000000000000000000" pitchFamily="2" charset="2"/>
              <a:buChar char="§"/>
            </a:pPr>
            <a:r>
              <a:rPr lang="pt-BR" dirty="0">
                <a:hlinkClick r:id="rId2"/>
              </a:rPr>
              <a:t>https://www.asimovinstitute.org/author/fjodorvanveen/</a:t>
            </a:r>
            <a:endParaRPr lang="pt-BR" dirty="0"/>
          </a:p>
        </p:txBody>
      </p:sp>
      <p:pic>
        <p:nvPicPr>
          <p:cNvPr id="1026" name="Picture 2">
            <a:extLst>
              <a:ext uri="{FF2B5EF4-FFF2-40B4-BE49-F238E27FC236}">
                <a16:creationId xmlns="" xmlns:a16="http://schemas.microsoft.com/office/drawing/2014/main" id="{A52FB398-6961-90AE-1C90-14F6421BF2E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20000" y="137160"/>
            <a:ext cx="4480560" cy="67208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602684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 xmlns:a16="http://schemas.microsoft.com/office/drawing/2014/main" id="{D8E907FD-CA69-B2BC-874A-C7D7551370E8}"/>
              </a:ext>
            </a:extLst>
          </p:cNvPr>
          <p:cNvSpPr>
            <a:spLocks noGrp="1"/>
          </p:cNvSpPr>
          <p:nvPr>
            <p:ph idx="1"/>
          </p:nvPr>
        </p:nvSpPr>
        <p:spPr>
          <a:xfrm>
            <a:off x="838200" y="2518092"/>
            <a:ext cx="10515600" cy="1821815"/>
          </a:xfrm>
        </p:spPr>
        <p:txBody>
          <a:bodyPr>
            <a:normAutofit/>
          </a:bodyPr>
          <a:lstStyle/>
          <a:p>
            <a:pPr marL="0" indent="0" algn="ctr">
              <a:buNone/>
            </a:pPr>
            <a:r>
              <a:rPr lang="pt-BR" sz="6000" dirty="0"/>
              <a:t>Aproximação de funções com redes neurais</a:t>
            </a:r>
          </a:p>
        </p:txBody>
      </p:sp>
    </p:spTree>
    <p:extLst>
      <p:ext uri="{BB962C8B-B14F-4D97-AF65-F5344CB8AC3E}">
        <p14:creationId xmlns:p14="http://schemas.microsoft.com/office/powerpoint/2010/main" val="362639509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86C3A0DA-B479-D0FB-319F-4CF8BBB34DBB}"/>
              </a:ext>
            </a:extLst>
          </p:cNvPr>
          <p:cNvSpPr>
            <a:spLocks noGrp="1"/>
          </p:cNvSpPr>
          <p:nvPr>
            <p:ph type="title"/>
          </p:nvPr>
        </p:nvSpPr>
        <p:spPr/>
        <p:txBody>
          <a:bodyPr/>
          <a:lstStyle/>
          <a:p>
            <a:r>
              <a:rPr lang="pt-BR" dirty="0"/>
              <a:t>Aproximação de funções com redes neurais</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 xmlns:a16="http://schemas.microsoft.com/office/drawing/2014/main" id="{1D67FB94-A645-18DD-5013-951719858F76}"/>
                  </a:ext>
                </a:extLst>
              </p:cNvPr>
              <p:cNvSpPr>
                <a:spLocks noGrp="1"/>
              </p:cNvSpPr>
              <p:nvPr>
                <p:ph idx="1"/>
              </p:nvPr>
            </p:nvSpPr>
            <p:spPr>
              <a:xfrm>
                <a:off x="5394960" y="1825624"/>
                <a:ext cx="6705600" cy="5032375"/>
              </a:xfrm>
            </p:spPr>
            <p:txBody>
              <a:bodyPr/>
              <a:lstStyle/>
              <a:p>
                <a:r>
                  <a:rPr lang="pt-BR" dirty="0"/>
                  <a:t>A rede MLP da figura ao lado tem sua saída definida por</a:t>
                </a:r>
              </a:p>
              <a:p>
                <a:pPr marL="0" indent="0" algn="ctr">
                  <a:buNone/>
                </a:pPr>
                <a14:m>
                  <m:oMath xmlns:m="http://schemas.openxmlformats.org/officeDocument/2006/math">
                    <m:r>
                      <a:rPr lang="pt-BR" b="0" i="1" smtClean="0">
                        <a:latin typeface="Cambria Math" panose="02040503050406030204" pitchFamily="18" charset="0"/>
                      </a:rPr>
                      <m:t>𝑦</m:t>
                    </m:r>
                    <m:r>
                      <a:rPr lang="pt-BR" b="0" i="1" smtClean="0">
                        <a:latin typeface="Cambria Math" panose="02040503050406030204" pitchFamily="18" charset="0"/>
                      </a:rPr>
                      <m:t>=</m:t>
                    </m:r>
                    <m:r>
                      <a:rPr lang="pt-BR" b="0" i="1" smtClean="0">
                        <a:latin typeface="Cambria Math" panose="02040503050406030204" pitchFamily="18" charset="0"/>
                      </a:rPr>
                      <m:t>𝑓</m:t>
                    </m:r>
                    <m:d>
                      <m:dPr>
                        <m:ctrlPr>
                          <a:rPr lang="pt-BR" b="0" i="1" smtClean="0">
                            <a:latin typeface="Cambria Math" panose="02040503050406030204" pitchFamily="18" charset="0"/>
                          </a:rPr>
                        </m:ctrlPr>
                      </m:dPr>
                      <m:e>
                        <m:sSup>
                          <m:sSupPr>
                            <m:ctrlPr>
                              <a:rPr lang="pt-BR" b="0" i="1" smtClean="0">
                                <a:latin typeface="Cambria Math" panose="02040503050406030204" pitchFamily="18" charset="0"/>
                              </a:rPr>
                            </m:ctrlPr>
                          </m:sSupPr>
                          <m:e>
                            <m:r>
                              <a:rPr lang="pt-BR" b="1" i="1">
                                <a:latin typeface="Cambria Math" panose="02040503050406030204" pitchFamily="18" charset="0"/>
                              </a:rPr>
                              <m:t>𝒘</m:t>
                            </m:r>
                          </m:e>
                          <m:sup>
                            <m:r>
                              <a:rPr lang="pt-BR" b="0" i="1" smtClean="0">
                                <a:latin typeface="Cambria Math" panose="02040503050406030204" pitchFamily="18" charset="0"/>
                              </a:rPr>
                              <m:t>𝑇</m:t>
                            </m:r>
                          </m:sup>
                        </m:sSup>
                        <m:r>
                          <a:rPr lang="pt-BR" i="1">
                            <a:latin typeface="Cambria Math" panose="02040503050406030204" pitchFamily="18" charset="0"/>
                          </a:rPr>
                          <m:t>𝑓</m:t>
                        </m:r>
                        <m:d>
                          <m:dPr>
                            <m:ctrlPr>
                              <a:rPr lang="pt-BR" i="1" smtClean="0">
                                <a:latin typeface="Cambria Math" panose="02040503050406030204" pitchFamily="18" charset="0"/>
                              </a:rPr>
                            </m:ctrlPr>
                          </m:dPr>
                          <m:e>
                            <m:sSup>
                              <m:sSupPr>
                                <m:ctrlPr>
                                  <a:rPr lang="pt-BR" i="1">
                                    <a:latin typeface="Cambria Math" panose="02040503050406030204" pitchFamily="18" charset="0"/>
                                  </a:rPr>
                                </m:ctrlPr>
                              </m:sSupPr>
                              <m:e>
                                <m:r>
                                  <a:rPr lang="pt-BR" b="1" i="1">
                                    <a:latin typeface="Cambria Math" panose="02040503050406030204" pitchFamily="18" charset="0"/>
                                  </a:rPr>
                                  <m:t>𝑾</m:t>
                                </m:r>
                              </m:e>
                              <m:sup>
                                <m:r>
                                  <a:rPr lang="pt-BR" i="1">
                                    <a:latin typeface="Cambria Math" panose="02040503050406030204" pitchFamily="18" charset="0"/>
                                  </a:rPr>
                                  <m:t>𝑇</m:t>
                                </m:r>
                              </m:sup>
                            </m:sSup>
                            <m:r>
                              <a:rPr lang="pt-BR" b="1" i="1">
                                <a:latin typeface="Cambria Math" panose="02040503050406030204" pitchFamily="18" charset="0"/>
                              </a:rPr>
                              <m:t>𝒙</m:t>
                            </m:r>
                          </m:e>
                        </m:d>
                      </m:e>
                    </m:d>
                  </m:oMath>
                </a14:m>
                <a:r>
                  <a:rPr lang="pt-BR" dirty="0"/>
                  <a:t>,</a:t>
                </a:r>
              </a:p>
              <a:p>
                <a:pPr marL="0" indent="0">
                  <a:buNone/>
                </a:pPr>
                <a:r>
                  <a:rPr lang="pt-BR" dirty="0"/>
                  <a:t>onde </a:t>
                </a:r>
                <a14:m>
                  <m:oMath xmlns:m="http://schemas.openxmlformats.org/officeDocument/2006/math">
                    <m:r>
                      <a:rPr lang="pt-BR" i="1">
                        <a:latin typeface="Cambria Math" panose="02040503050406030204" pitchFamily="18" charset="0"/>
                      </a:rPr>
                      <m:t>𝑓</m:t>
                    </m:r>
                    <m:r>
                      <a:rPr lang="pt-BR" b="0" i="1" smtClean="0">
                        <a:latin typeface="Cambria Math" panose="02040503050406030204" pitchFamily="18" charset="0"/>
                      </a:rPr>
                      <m:t>(.)</m:t>
                    </m:r>
                  </m:oMath>
                </a14:m>
                <a:r>
                  <a:rPr lang="pt-BR" dirty="0"/>
                  <a:t> é a </a:t>
                </a:r>
                <a:r>
                  <a:rPr lang="pt-BR" b="1" i="1" dirty="0"/>
                  <a:t>função de ativação</a:t>
                </a:r>
                <a:r>
                  <a:rPr lang="pt-BR" dirty="0"/>
                  <a:t> escolhida para todos os nós, </a:t>
                </a:r>
                <a14:m>
                  <m:oMath xmlns:m="http://schemas.openxmlformats.org/officeDocument/2006/math">
                    <m:r>
                      <a:rPr lang="pt-BR" b="1" i="1" smtClean="0">
                        <a:latin typeface="Cambria Math" panose="02040503050406030204" pitchFamily="18" charset="0"/>
                      </a:rPr>
                      <m:t>𝑾</m:t>
                    </m:r>
                    <m:r>
                      <a:rPr lang="pt-BR" b="0" i="1" smtClean="0">
                        <a:latin typeface="Cambria Math" panose="02040503050406030204" pitchFamily="18" charset="0"/>
                      </a:rPr>
                      <m:t>=</m:t>
                    </m:r>
                    <m:d>
                      <m:dPr>
                        <m:begChr m:val="["/>
                        <m:endChr m:val="]"/>
                        <m:ctrlPr>
                          <a:rPr lang="pt-BR" b="0" i="1" smtClean="0">
                            <a:latin typeface="Cambria Math" panose="02040503050406030204" pitchFamily="18" charset="0"/>
                          </a:rPr>
                        </m:ctrlPr>
                      </m:dPr>
                      <m:e>
                        <m:m>
                          <m:mPr>
                            <m:mcs>
                              <m:mc>
                                <m:mcPr>
                                  <m:count m:val="2"/>
                                  <m:mcJc m:val="center"/>
                                </m:mcPr>
                              </m:mc>
                            </m:mcs>
                            <m:ctrlPr>
                              <a:rPr lang="pt-BR" b="0" i="1" smtClean="0">
                                <a:latin typeface="Cambria Math" panose="02040503050406030204" pitchFamily="18" charset="0"/>
                              </a:rPr>
                            </m:ctrlPr>
                          </m:mPr>
                          <m:mr>
                            <m:e>
                              <m:sSubSup>
                                <m:sSubSupPr>
                                  <m:ctrlPr>
                                    <a:rPr lang="pt-BR" i="1">
                                      <a:latin typeface="Cambria Math" panose="02040503050406030204" pitchFamily="18" charset="0"/>
                                    </a:rPr>
                                  </m:ctrlPr>
                                </m:sSubSupPr>
                                <m:e>
                                  <m:r>
                                    <a:rPr lang="pt-BR" i="1">
                                      <a:latin typeface="Cambria Math" panose="02040503050406030204" pitchFamily="18" charset="0"/>
                                    </a:rPr>
                                    <m:t>𝑤</m:t>
                                  </m:r>
                                </m:e>
                                <m:sub>
                                  <m:r>
                                    <a:rPr lang="pt-BR" i="1">
                                      <a:latin typeface="Cambria Math" panose="02040503050406030204" pitchFamily="18" charset="0"/>
                                    </a:rPr>
                                    <m:t>11</m:t>
                                  </m:r>
                                </m:sub>
                                <m:sup>
                                  <m:r>
                                    <a:rPr lang="pt-BR" i="1">
                                      <a:latin typeface="Cambria Math" panose="02040503050406030204" pitchFamily="18" charset="0"/>
                                    </a:rPr>
                                    <m:t>1</m:t>
                                  </m:r>
                                </m:sup>
                              </m:sSubSup>
                            </m:e>
                            <m:e>
                              <m:sSubSup>
                                <m:sSubSupPr>
                                  <m:ctrlPr>
                                    <a:rPr lang="pt-BR" i="1">
                                      <a:latin typeface="Cambria Math" panose="02040503050406030204" pitchFamily="18" charset="0"/>
                                    </a:rPr>
                                  </m:ctrlPr>
                                </m:sSubSupPr>
                                <m:e>
                                  <m:r>
                                    <a:rPr lang="pt-BR" i="1">
                                      <a:latin typeface="Cambria Math" panose="02040503050406030204" pitchFamily="18" charset="0"/>
                                    </a:rPr>
                                    <m:t>𝑤</m:t>
                                  </m:r>
                                </m:e>
                                <m:sub>
                                  <m:r>
                                    <a:rPr lang="pt-BR" i="1">
                                      <a:latin typeface="Cambria Math" panose="02040503050406030204" pitchFamily="18" charset="0"/>
                                    </a:rPr>
                                    <m:t>1</m:t>
                                  </m:r>
                                  <m:r>
                                    <a:rPr lang="pt-BR" b="0" i="1" smtClean="0">
                                      <a:latin typeface="Cambria Math" panose="02040503050406030204" pitchFamily="18" charset="0"/>
                                    </a:rPr>
                                    <m:t>2</m:t>
                                  </m:r>
                                </m:sub>
                                <m:sup>
                                  <m:r>
                                    <a:rPr lang="pt-BR" i="1">
                                      <a:latin typeface="Cambria Math" panose="02040503050406030204" pitchFamily="18" charset="0"/>
                                    </a:rPr>
                                    <m:t>1</m:t>
                                  </m:r>
                                </m:sup>
                              </m:sSubSup>
                            </m:e>
                          </m:mr>
                          <m:mr>
                            <m:e>
                              <m:sSubSup>
                                <m:sSubSupPr>
                                  <m:ctrlPr>
                                    <a:rPr lang="pt-BR" i="1">
                                      <a:latin typeface="Cambria Math" panose="02040503050406030204" pitchFamily="18" charset="0"/>
                                    </a:rPr>
                                  </m:ctrlPr>
                                </m:sSubSupPr>
                                <m:e>
                                  <m:r>
                                    <a:rPr lang="pt-BR" i="1">
                                      <a:latin typeface="Cambria Math" panose="02040503050406030204" pitchFamily="18" charset="0"/>
                                    </a:rPr>
                                    <m:t>𝑤</m:t>
                                  </m:r>
                                </m:e>
                                <m:sub>
                                  <m:r>
                                    <a:rPr lang="pt-BR" b="0" i="1" smtClean="0">
                                      <a:latin typeface="Cambria Math" panose="02040503050406030204" pitchFamily="18" charset="0"/>
                                    </a:rPr>
                                    <m:t>2</m:t>
                                  </m:r>
                                  <m:r>
                                    <a:rPr lang="pt-BR" i="1">
                                      <a:latin typeface="Cambria Math" panose="02040503050406030204" pitchFamily="18" charset="0"/>
                                    </a:rPr>
                                    <m:t>1</m:t>
                                  </m:r>
                                </m:sub>
                                <m:sup>
                                  <m:r>
                                    <a:rPr lang="pt-BR" i="1">
                                      <a:latin typeface="Cambria Math" panose="02040503050406030204" pitchFamily="18" charset="0"/>
                                    </a:rPr>
                                    <m:t>1</m:t>
                                  </m:r>
                                </m:sup>
                              </m:sSubSup>
                            </m:e>
                            <m:e>
                              <m:sSubSup>
                                <m:sSubSupPr>
                                  <m:ctrlPr>
                                    <a:rPr lang="pt-BR" i="1">
                                      <a:latin typeface="Cambria Math" panose="02040503050406030204" pitchFamily="18" charset="0"/>
                                    </a:rPr>
                                  </m:ctrlPr>
                                </m:sSubSupPr>
                                <m:e>
                                  <m:r>
                                    <a:rPr lang="pt-BR" i="1">
                                      <a:latin typeface="Cambria Math" panose="02040503050406030204" pitchFamily="18" charset="0"/>
                                    </a:rPr>
                                    <m:t>𝑤</m:t>
                                  </m:r>
                                </m:e>
                                <m:sub>
                                  <m:r>
                                    <a:rPr lang="pt-BR" b="0" i="1" smtClean="0">
                                      <a:latin typeface="Cambria Math" panose="02040503050406030204" pitchFamily="18" charset="0"/>
                                    </a:rPr>
                                    <m:t>22</m:t>
                                  </m:r>
                                </m:sub>
                                <m:sup>
                                  <m:r>
                                    <a:rPr lang="pt-BR" i="1">
                                      <a:latin typeface="Cambria Math" panose="02040503050406030204" pitchFamily="18" charset="0"/>
                                    </a:rPr>
                                    <m:t>1</m:t>
                                  </m:r>
                                </m:sup>
                              </m:sSubSup>
                            </m:e>
                          </m:mr>
                        </m:m>
                      </m:e>
                    </m:d>
                    <m:r>
                      <a:rPr lang="pt-BR" b="1" i="0" smtClean="0">
                        <a:latin typeface="Cambria Math" panose="02040503050406030204" pitchFamily="18" charset="0"/>
                      </a:rPr>
                      <m:t>,</m:t>
                    </m:r>
                    <m:r>
                      <a:rPr lang="pt-BR" b="1" i="1" smtClean="0">
                        <a:latin typeface="Cambria Math" panose="02040503050406030204" pitchFamily="18" charset="0"/>
                      </a:rPr>
                      <m:t> </m:t>
                    </m:r>
                  </m:oMath>
                </a14:m>
                <a:r>
                  <a:rPr lang="pt-BR" dirty="0"/>
                  <a:t>     </a:t>
                </a:r>
                <a14:m>
                  <m:oMath xmlns:m="http://schemas.openxmlformats.org/officeDocument/2006/math">
                    <m:r>
                      <a:rPr lang="pt-BR" b="1" i="1">
                        <a:latin typeface="Cambria Math" panose="02040503050406030204" pitchFamily="18" charset="0"/>
                      </a:rPr>
                      <m:t>𝒘</m:t>
                    </m:r>
                    <m:r>
                      <a:rPr lang="pt-BR" i="1">
                        <a:latin typeface="Cambria Math" panose="02040503050406030204" pitchFamily="18" charset="0"/>
                      </a:rPr>
                      <m:t>=</m:t>
                    </m:r>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sSubSup>
                                <m:sSubSupPr>
                                  <m:ctrlPr>
                                    <a:rPr lang="pt-BR" i="1">
                                      <a:latin typeface="Cambria Math" panose="02040503050406030204" pitchFamily="18" charset="0"/>
                                    </a:rPr>
                                  </m:ctrlPr>
                                </m:sSubSupPr>
                                <m:e>
                                  <m:r>
                                    <a:rPr lang="pt-BR" i="1">
                                      <a:latin typeface="Cambria Math" panose="02040503050406030204" pitchFamily="18" charset="0"/>
                                    </a:rPr>
                                    <m:t>𝑤</m:t>
                                  </m:r>
                                </m:e>
                                <m:sub>
                                  <m:r>
                                    <a:rPr lang="pt-BR" i="1">
                                      <a:latin typeface="Cambria Math" panose="02040503050406030204" pitchFamily="18" charset="0"/>
                                    </a:rPr>
                                    <m:t>11</m:t>
                                  </m:r>
                                </m:sub>
                                <m:sup>
                                  <m:r>
                                    <a:rPr lang="pt-BR" i="1">
                                      <a:latin typeface="Cambria Math" panose="02040503050406030204" pitchFamily="18" charset="0"/>
                                    </a:rPr>
                                    <m:t>2</m:t>
                                  </m:r>
                                </m:sup>
                              </m:sSubSup>
                            </m:e>
                          </m:mr>
                          <m:mr>
                            <m:e>
                              <m:sSubSup>
                                <m:sSubSupPr>
                                  <m:ctrlPr>
                                    <a:rPr lang="pt-BR" i="1">
                                      <a:latin typeface="Cambria Math" panose="02040503050406030204" pitchFamily="18" charset="0"/>
                                    </a:rPr>
                                  </m:ctrlPr>
                                </m:sSubSupPr>
                                <m:e>
                                  <m:r>
                                    <a:rPr lang="pt-BR" i="1">
                                      <a:latin typeface="Cambria Math" panose="02040503050406030204" pitchFamily="18" charset="0"/>
                                    </a:rPr>
                                    <m:t>𝑤</m:t>
                                  </m:r>
                                </m:e>
                                <m:sub>
                                  <m:r>
                                    <a:rPr lang="pt-BR" i="1">
                                      <a:latin typeface="Cambria Math" panose="02040503050406030204" pitchFamily="18" charset="0"/>
                                    </a:rPr>
                                    <m:t>21</m:t>
                                  </m:r>
                                </m:sub>
                                <m:sup>
                                  <m:r>
                                    <a:rPr lang="pt-BR" i="1">
                                      <a:latin typeface="Cambria Math" panose="02040503050406030204" pitchFamily="18" charset="0"/>
                                    </a:rPr>
                                    <m:t>2</m:t>
                                  </m:r>
                                </m:sup>
                              </m:sSubSup>
                            </m:e>
                          </m:mr>
                        </m:m>
                      </m:e>
                    </m:d>
                  </m:oMath>
                </a14:m>
                <a:r>
                  <a:rPr lang="pt-BR" dirty="0"/>
                  <a:t> e </a:t>
                </a:r>
                <a14:m>
                  <m:oMath xmlns:m="http://schemas.openxmlformats.org/officeDocument/2006/math">
                    <m:r>
                      <a:rPr lang="pt-BR" b="1" i="1" smtClean="0">
                        <a:latin typeface="Cambria Math" panose="02040503050406030204" pitchFamily="18" charset="0"/>
                      </a:rPr>
                      <m:t>𝒙</m:t>
                    </m:r>
                    <m:r>
                      <a:rPr lang="pt-BR" i="1">
                        <a:latin typeface="Cambria Math" panose="02040503050406030204" pitchFamily="18" charset="0"/>
                      </a:rPr>
                      <m:t>=</m:t>
                    </m:r>
                    <m:d>
                      <m:dPr>
                        <m:begChr m:val="["/>
                        <m:endChr m:val="]"/>
                        <m:ctrlPr>
                          <a:rPr lang="pt-BR" i="1">
                            <a:latin typeface="Cambria Math" panose="02040503050406030204" pitchFamily="18" charset="0"/>
                          </a:rPr>
                        </m:ctrlPr>
                      </m:dPr>
                      <m:e>
                        <m:m>
                          <m:mPr>
                            <m:mcs>
                              <m:mc>
                                <m:mcPr>
                                  <m:count m:val="1"/>
                                  <m:mcJc m:val="center"/>
                                </m:mcPr>
                              </m:mc>
                            </m:mcs>
                            <m:ctrlPr>
                              <a:rPr lang="pt-BR" i="1" smtClean="0">
                                <a:latin typeface="Cambria Math" panose="02040503050406030204" pitchFamily="18" charset="0"/>
                              </a:rPr>
                            </m:ctrlPr>
                          </m:mPr>
                          <m:mr>
                            <m:e>
                              <m:sSub>
                                <m:sSubPr>
                                  <m:ctrlPr>
                                    <a:rPr lang="pt-BR" i="1">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e>
                          </m:mr>
                          <m:m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2</m:t>
                                  </m:r>
                                </m:sub>
                              </m:sSub>
                            </m:e>
                          </m:mr>
                        </m:m>
                      </m:e>
                    </m:d>
                  </m:oMath>
                </a14:m>
                <a:endParaRPr lang="pt-BR" dirty="0"/>
              </a:p>
              <a:p>
                <a:r>
                  <a:rPr lang="pt-BR" dirty="0"/>
                  <a:t>Percebam que a saída da rede é dada pelo </a:t>
                </a:r>
                <a:r>
                  <a:rPr lang="pt-BR" b="1" i="1" dirty="0">
                    <a:solidFill>
                      <a:srgbClr val="7030A0"/>
                    </a:solidFill>
                  </a:rPr>
                  <a:t>aninhamento</a:t>
                </a:r>
                <a:r>
                  <a:rPr lang="pt-BR" dirty="0"/>
                  <a:t> das saídas de </a:t>
                </a:r>
                <a:r>
                  <a:rPr lang="pt-BR" b="1" i="1" dirty="0">
                    <a:solidFill>
                      <a:srgbClr val="7030A0"/>
                    </a:solidFill>
                  </a:rPr>
                  <a:t>funções de ativação não-lineares</a:t>
                </a:r>
                <a:r>
                  <a:rPr lang="pt-BR" dirty="0"/>
                  <a:t>.</a:t>
                </a:r>
              </a:p>
            </p:txBody>
          </p:sp>
        </mc:Choice>
        <mc:Fallback xmlns="">
          <p:sp>
            <p:nvSpPr>
              <p:cNvPr id="3" name="Espaço Reservado para Conteúdo 2">
                <a:extLst>
                  <a:ext uri="{FF2B5EF4-FFF2-40B4-BE49-F238E27FC236}">
                    <a16:creationId xmlns:a16="http://schemas.microsoft.com/office/drawing/2014/main" id="{1D67FB94-A645-18DD-5013-951719858F76}"/>
                  </a:ext>
                </a:extLst>
              </p:cNvPr>
              <p:cNvSpPr>
                <a:spLocks noGrp="1" noRot="1" noChangeAspect="1" noMove="1" noResize="1" noEditPoints="1" noAdjustHandles="1" noChangeArrowheads="1" noChangeShapeType="1" noTextEdit="1"/>
              </p:cNvSpPr>
              <p:nvPr>
                <p:ph idx="1"/>
              </p:nvPr>
            </p:nvSpPr>
            <p:spPr>
              <a:xfrm>
                <a:off x="5394960" y="1825624"/>
                <a:ext cx="6705600" cy="5032375"/>
              </a:xfrm>
              <a:blipFill>
                <a:blip r:embed="rId3"/>
                <a:stretch>
                  <a:fillRect l="-1818" t="-1937" r="-2000" b="-1211"/>
                </a:stretch>
              </a:blipFill>
            </p:spPr>
            <p:txBody>
              <a:bodyPr/>
              <a:lstStyle/>
              <a:p>
                <a:r>
                  <a:rPr lang="pt-BR">
                    <a:noFill/>
                  </a:rPr>
                  <a:t> </a:t>
                </a:r>
              </a:p>
            </p:txBody>
          </p:sp>
        </mc:Fallback>
      </mc:AlternateContent>
      <p:pic>
        <p:nvPicPr>
          <p:cNvPr id="7" name="Imagem 6">
            <a:extLst>
              <a:ext uri="{FF2B5EF4-FFF2-40B4-BE49-F238E27FC236}">
                <a16:creationId xmlns="" xmlns:a16="http://schemas.microsoft.com/office/drawing/2014/main" id="{A067DD07-87A8-AC59-E4F9-FA704E173C19}"/>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6682"/>
          <a:stretch/>
        </p:blipFill>
        <p:spPr>
          <a:xfrm>
            <a:off x="217715" y="2431859"/>
            <a:ext cx="5016978" cy="2869484"/>
          </a:xfrm>
          <a:prstGeom prst="rect">
            <a:avLst/>
          </a:prstGeom>
        </p:spPr>
      </p:pic>
    </p:spTree>
    <p:extLst>
      <p:ext uri="{BB962C8B-B14F-4D97-AF65-F5344CB8AC3E}">
        <p14:creationId xmlns:p14="http://schemas.microsoft.com/office/powerpoint/2010/main" val="429065967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7695084B-BF98-A7F2-E47B-18549FAB6D51}"/>
              </a:ext>
            </a:extLst>
          </p:cNvPr>
          <p:cNvSpPr>
            <a:spLocks noGrp="1"/>
          </p:cNvSpPr>
          <p:nvPr>
            <p:ph type="title"/>
          </p:nvPr>
        </p:nvSpPr>
        <p:spPr/>
        <p:txBody>
          <a:bodyPr/>
          <a:lstStyle/>
          <a:p>
            <a:r>
              <a:rPr lang="pt-BR" dirty="0"/>
              <a:t>Aproximação de funções com redes neurais</a:t>
            </a:r>
          </a:p>
        </p:txBody>
      </p:sp>
      <p:sp>
        <p:nvSpPr>
          <p:cNvPr id="3" name="Espaço Reservado para Conteúdo 2">
            <a:extLst>
              <a:ext uri="{FF2B5EF4-FFF2-40B4-BE49-F238E27FC236}">
                <a16:creationId xmlns="" xmlns:a16="http://schemas.microsoft.com/office/drawing/2014/main" id="{FE65592C-B0D6-412A-1B41-23EDA4B75A92}"/>
              </a:ext>
            </a:extLst>
          </p:cNvPr>
          <p:cNvSpPr>
            <a:spLocks noGrp="1"/>
          </p:cNvSpPr>
          <p:nvPr>
            <p:ph idx="1"/>
          </p:nvPr>
        </p:nvSpPr>
        <p:spPr>
          <a:xfrm>
            <a:off x="838200" y="1825624"/>
            <a:ext cx="11038840" cy="5032375"/>
          </a:xfrm>
        </p:spPr>
        <p:txBody>
          <a:bodyPr>
            <a:normAutofit/>
          </a:bodyPr>
          <a:lstStyle/>
          <a:p>
            <a:r>
              <a:rPr lang="pt-BR" b="0" i="0" dirty="0">
                <a:effectLst/>
              </a:rPr>
              <a:t>Portanto, as redes neurais têm a </a:t>
            </a:r>
            <a:r>
              <a:rPr lang="pt-BR" b="1" i="1" dirty="0">
                <a:solidFill>
                  <a:srgbClr val="00B050"/>
                </a:solidFill>
                <a:effectLst/>
              </a:rPr>
              <a:t>capacidade de aproximar funções altamente não-lineares</a:t>
            </a:r>
            <a:r>
              <a:rPr lang="pt-BR" b="0" i="0" dirty="0">
                <a:effectLst/>
              </a:rPr>
              <a:t>.</a:t>
            </a:r>
          </a:p>
          <a:p>
            <a:r>
              <a:rPr lang="pt-BR" dirty="0"/>
              <a:t>E</a:t>
            </a:r>
            <a:r>
              <a:rPr lang="pt-BR" b="0" i="0" dirty="0">
                <a:effectLst/>
              </a:rPr>
              <a:t>ssa capacidade </a:t>
            </a:r>
            <a:r>
              <a:rPr lang="pt-BR" b="1" i="1" dirty="0">
                <a:solidFill>
                  <a:srgbClr val="00B050"/>
                </a:solidFill>
                <a:effectLst/>
              </a:rPr>
              <a:t>depende da sua arquitetura</a:t>
            </a:r>
            <a:r>
              <a:rPr lang="pt-BR" b="0" i="0" dirty="0">
                <a:effectLst/>
              </a:rPr>
              <a:t>, incluindo o número de camadas, o número de nós (que corresponde à quantidade de pesos) e as funções de ativação empregadas.</a:t>
            </a:r>
          </a:p>
          <a:p>
            <a:pPr lvl="1">
              <a:buFont typeface="Wingdings" panose="05000000000000000000" pitchFamily="2" charset="2"/>
              <a:buChar char="§"/>
            </a:pPr>
            <a:r>
              <a:rPr lang="pt-BR" b="0" i="0" dirty="0">
                <a:effectLst/>
              </a:rPr>
              <a:t>A </a:t>
            </a:r>
            <a:r>
              <a:rPr lang="pt-BR" b="1" i="1" dirty="0">
                <a:solidFill>
                  <a:srgbClr val="7030A0"/>
                </a:solidFill>
                <a:effectLst/>
              </a:rPr>
              <a:t>quantidade de pesos </a:t>
            </a:r>
            <a:r>
              <a:rPr lang="pt-BR" b="0" i="0" dirty="0">
                <a:effectLst/>
              </a:rPr>
              <a:t>de uma rede está associada aos seus </a:t>
            </a:r>
            <a:r>
              <a:rPr lang="pt-BR" b="1" i="1" dirty="0">
                <a:solidFill>
                  <a:srgbClr val="7030A0"/>
                </a:solidFill>
                <a:effectLst/>
              </a:rPr>
              <a:t>graus de liberdade</a:t>
            </a:r>
            <a:r>
              <a:rPr lang="pt-BR" b="0" i="0" dirty="0">
                <a:effectLst/>
              </a:rPr>
              <a:t>, ou seja, a </a:t>
            </a:r>
            <a:r>
              <a:rPr lang="pt-BR" b="1" i="1" dirty="0">
                <a:solidFill>
                  <a:srgbClr val="7030A0"/>
                </a:solidFill>
                <a:effectLst/>
              </a:rPr>
              <a:t>capacidade da rede de aproximar diferentes tipos de funções</a:t>
            </a:r>
            <a:r>
              <a:rPr lang="pt-BR" b="0" i="0" dirty="0">
                <a:effectLst/>
              </a:rPr>
              <a:t>.</a:t>
            </a:r>
            <a:endParaRPr lang="pt-BR" dirty="0"/>
          </a:p>
          <a:p>
            <a:r>
              <a:rPr lang="pt-BR" dirty="0"/>
              <a:t>Portanto, assim como polinômios, que podem </a:t>
            </a:r>
            <a:r>
              <a:rPr lang="pt-BR" b="1" i="1" dirty="0">
                <a:solidFill>
                  <a:srgbClr val="0070C0"/>
                </a:solidFill>
              </a:rPr>
              <a:t>aproximar qualquer tipo de função</a:t>
            </a:r>
            <a:r>
              <a:rPr lang="pt-BR" dirty="0">
                <a:solidFill>
                  <a:srgbClr val="0070C0"/>
                </a:solidFill>
              </a:rPr>
              <a:t> </a:t>
            </a:r>
            <a:r>
              <a:rPr lang="pt-BR" dirty="0"/>
              <a:t>(linear ou não linear) devido a seus </a:t>
            </a:r>
            <a:r>
              <a:rPr lang="pt-BR" b="1" i="1" dirty="0">
                <a:solidFill>
                  <a:srgbClr val="0070C0"/>
                </a:solidFill>
              </a:rPr>
              <a:t>graus de liberdade</a:t>
            </a:r>
            <a:r>
              <a:rPr lang="pt-BR" dirty="0"/>
              <a:t>, as </a:t>
            </a:r>
            <a:r>
              <a:rPr lang="pt-BR" b="1" i="1" dirty="0">
                <a:solidFill>
                  <a:srgbClr val="0070C0"/>
                </a:solidFill>
              </a:rPr>
              <a:t>redes neurais podem fazer o mesmo</a:t>
            </a:r>
            <a:r>
              <a:rPr lang="pt-BR" dirty="0"/>
              <a:t>, bastando apenas que </a:t>
            </a:r>
            <a:r>
              <a:rPr lang="pt-BR" b="1" i="1" dirty="0">
                <a:solidFill>
                  <a:srgbClr val="0070C0"/>
                </a:solidFill>
              </a:rPr>
              <a:t>encontremos sua complexidade ideal</a:t>
            </a:r>
            <a:r>
              <a:rPr lang="pt-BR" dirty="0"/>
              <a:t>, ou seja, sua arquitetura.</a:t>
            </a:r>
          </a:p>
        </p:txBody>
      </p:sp>
    </p:spTree>
    <p:extLst>
      <p:ext uri="{BB962C8B-B14F-4D97-AF65-F5344CB8AC3E}">
        <p14:creationId xmlns:p14="http://schemas.microsoft.com/office/powerpoint/2010/main" val="230788342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7695084B-BF98-A7F2-E47B-18549FAB6D51}"/>
              </a:ext>
            </a:extLst>
          </p:cNvPr>
          <p:cNvSpPr>
            <a:spLocks noGrp="1"/>
          </p:cNvSpPr>
          <p:nvPr>
            <p:ph type="title"/>
          </p:nvPr>
        </p:nvSpPr>
        <p:spPr/>
        <p:txBody>
          <a:bodyPr/>
          <a:lstStyle/>
          <a:p>
            <a:r>
              <a:rPr lang="pt-BR" dirty="0"/>
              <a:t>Aproximação de funções com redes neurais</a:t>
            </a:r>
          </a:p>
        </p:txBody>
      </p:sp>
      <p:sp>
        <p:nvSpPr>
          <p:cNvPr id="3" name="Espaço Reservado para Conteúdo 2">
            <a:extLst>
              <a:ext uri="{FF2B5EF4-FFF2-40B4-BE49-F238E27FC236}">
                <a16:creationId xmlns="" xmlns:a16="http://schemas.microsoft.com/office/drawing/2014/main" id="{FE65592C-B0D6-412A-1B41-23EDA4B75A92}"/>
              </a:ext>
            </a:extLst>
          </p:cNvPr>
          <p:cNvSpPr>
            <a:spLocks noGrp="1"/>
          </p:cNvSpPr>
          <p:nvPr>
            <p:ph idx="1"/>
          </p:nvPr>
        </p:nvSpPr>
        <p:spPr>
          <a:xfrm>
            <a:off x="838200" y="1825624"/>
            <a:ext cx="11109960" cy="5032375"/>
          </a:xfrm>
        </p:spPr>
        <p:txBody>
          <a:bodyPr>
            <a:normAutofit/>
          </a:bodyPr>
          <a:lstStyle/>
          <a:p>
            <a:r>
              <a:rPr lang="pt-BR" dirty="0"/>
              <a:t>Por exemplo, uma rede neural com </a:t>
            </a:r>
            <a:r>
              <a:rPr lang="pt-BR" b="1" i="1" dirty="0">
                <a:solidFill>
                  <a:srgbClr val="00B050"/>
                </a:solidFill>
              </a:rPr>
              <a:t>uma camada oculta</a:t>
            </a:r>
            <a:r>
              <a:rPr lang="pt-BR" b="1" i="1" dirty="0"/>
              <a:t> </a:t>
            </a:r>
            <a:r>
              <a:rPr lang="pt-BR" b="0" i="0" dirty="0">
                <a:effectLst/>
              </a:rPr>
              <a:t>com um número </a:t>
            </a:r>
            <a:r>
              <a:rPr lang="pt-BR" b="1" i="1" dirty="0">
                <a:solidFill>
                  <a:srgbClr val="00B050"/>
                </a:solidFill>
                <a:effectLst/>
              </a:rPr>
              <a:t>suficientemente grande de nós</a:t>
            </a:r>
            <a:r>
              <a:rPr lang="pt-BR" dirty="0">
                <a:effectLst/>
              </a:rPr>
              <a:t> pode </a:t>
            </a:r>
            <a:r>
              <a:rPr lang="pt-BR" b="1" i="1" dirty="0">
                <a:solidFill>
                  <a:srgbClr val="7030A0"/>
                </a:solidFill>
              </a:rPr>
              <a:t>aproximar</a:t>
            </a:r>
            <a:r>
              <a:rPr lang="pt-BR" dirty="0"/>
              <a:t> praticamente qualquer </a:t>
            </a:r>
            <a:r>
              <a:rPr lang="pt-BR" b="1" i="1" dirty="0">
                <a:solidFill>
                  <a:srgbClr val="7030A0"/>
                </a:solidFill>
              </a:rPr>
              <a:t>função contínua</a:t>
            </a:r>
            <a:r>
              <a:rPr lang="pt-BR" dirty="0"/>
              <a:t>.</a:t>
            </a:r>
          </a:p>
          <a:p>
            <a:r>
              <a:rPr lang="pt-BR" dirty="0"/>
              <a:t>Com </a:t>
            </a:r>
            <a:r>
              <a:rPr lang="pt-BR" b="1" i="1" dirty="0">
                <a:solidFill>
                  <a:srgbClr val="00B050"/>
                </a:solidFill>
              </a:rPr>
              <a:t>duas camadas ocultas</a:t>
            </a:r>
            <a:r>
              <a:rPr lang="pt-BR" dirty="0"/>
              <a:t>, até </a:t>
            </a:r>
            <a:r>
              <a:rPr lang="pt-BR" b="1" i="1" dirty="0">
                <a:solidFill>
                  <a:srgbClr val="00B0F0"/>
                </a:solidFill>
              </a:rPr>
              <a:t>funções descontínuas</a:t>
            </a:r>
            <a:r>
              <a:rPr lang="pt-BR" b="1" i="1" dirty="0">
                <a:solidFill>
                  <a:srgbClr val="00B050"/>
                </a:solidFill>
              </a:rPr>
              <a:t> </a:t>
            </a:r>
            <a:r>
              <a:rPr lang="pt-BR" dirty="0"/>
              <a:t>podem ser </a:t>
            </a:r>
            <a:r>
              <a:rPr lang="pt-BR" b="1" i="1" dirty="0">
                <a:solidFill>
                  <a:srgbClr val="00B050"/>
                </a:solidFill>
              </a:rPr>
              <a:t>aproximadas</a:t>
            </a:r>
            <a:r>
              <a:rPr lang="pt-BR" dirty="0"/>
              <a:t>.</a:t>
            </a:r>
          </a:p>
          <a:p>
            <a:r>
              <a:rPr lang="pt-BR" dirty="0"/>
              <a:t>Portanto, dizemos que as redes neurais possuem </a:t>
            </a:r>
            <a:r>
              <a:rPr lang="pt-BR" b="1" i="1" dirty="0">
                <a:solidFill>
                  <a:srgbClr val="002060"/>
                </a:solidFill>
              </a:rPr>
              <a:t>capacidade de aproximação universal </a:t>
            </a:r>
            <a:r>
              <a:rPr lang="pt-BR" dirty="0"/>
              <a:t>de funções.</a:t>
            </a:r>
          </a:p>
          <a:p>
            <a:r>
              <a:rPr lang="pt-BR" dirty="0"/>
              <a:t>Desta forma, as redes neurais podem resolver </a:t>
            </a:r>
            <a:r>
              <a:rPr lang="pt-BR" b="1" i="1" dirty="0">
                <a:solidFill>
                  <a:srgbClr val="7030A0"/>
                </a:solidFill>
              </a:rPr>
              <a:t>problemas de regressão e classificação</a:t>
            </a:r>
            <a:r>
              <a:rPr lang="pt-BR" dirty="0"/>
              <a:t> e uma grande gama de outros problemas.</a:t>
            </a:r>
          </a:p>
          <a:p>
            <a:r>
              <a:rPr lang="pt-BR" dirty="0"/>
              <a:t>O desafio é encontrar a arquitetura ideal para a aproximação.</a:t>
            </a:r>
          </a:p>
          <a:p>
            <a:r>
              <a:rPr lang="pt-BR" dirty="0"/>
              <a:t>Veremos alguns exemplos desta capacidade de aproximação a seguir.</a:t>
            </a:r>
          </a:p>
          <a:p>
            <a:endParaRPr lang="pt-BR" dirty="0"/>
          </a:p>
        </p:txBody>
      </p:sp>
    </p:spTree>
    <p:extLst>
      <p:ext uri="{BB962C8B-B14F-4D97-AF65-F5344CB8AC3E}">
        <p14:creationId xmlns:p14="http://schemas.microsoft.com/office/powerpoint/2010/main" val="151859640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7005A512-891B-5DE5-DF34-8745F87C6543}"/>
              </a:ext>
            </a:extLst>
          </p:cNvPr>
          <p:cNvSpPr>
            <a:spLocks noGrp="1"/>
          </p:cNvSpPr>
          <p:nvPr>
            <p:ph type="title"/>
          </p:nvPr>
        </p:nvSpPr>
        <p:spPr/>
        <p:txBody>
          <a:bodyPr/>
          <a:lstStyle/>
          <a:p>
            <a:r>
              <a:rPr lang="pt-BR" dirty="0"/>
              <a:t>Aproximação universal de funções em problemas de classificação</a:t>
            </a:r>
          </a:p>
        </p:txBody>
      </p:sp>
      <p:sp>
        <p:nvSpPr>
          <p:cNvPr id="3" name="Espaço Reservado para Conteúdo 2">
            <a:extLst>
              <a:ext uri="{FF2B5EF4-FFF2-40B4-BE49-F238E27FC236}">
                <a16:creationId xmlns="" xmlns:a16="http://schemas.microsoft.com/office/drawing/2014/main" id="{E333A0AE-D595-3442-33CD-F72D80B2B416}"/>
              </a:ext>
            </a:extLst>
          </p:cNvPr>
          <p:cNvSpPr>
            <a:spLocks noGrp="1"/>
          </p:cNvSpPr>
          <p:nvPr>
            <p:ph idx="1"/>
          </p:nvPr>
        </p:nvSpPr>
        <p:spPr>
          <a:xfrm>
            <a:off x="7624312" y="1825624"/>
            <a:ext cx="4394968" cy="5032375"/>
          </a:xfrm>
        </p:spPr>
        <p:txBody>
          <a:bodyPr>
            <a:normAutofit lnSpcReduction="10000"/>
          </a:bodyPr>
          <a:lstStyle/>
          <a:p>
            <a:r>
              <a:rPr lang="pt-BR" dirty="0"/>
              <a:t>Fig. 1: Um nó aproxima uma função de limiar suave. </a:t>
            </a:r>
          </a:p>
          <a:p>
            <a:r>
              <a:rPr lang="pt-BR" dirty="0"/>
              <a:t>Fig. 2: Combinando duas funções de limiar suave com direções opostas, podemos obter uma função com formato de onda.</a:t>
            </a:r>
          </a:p>
          <a:p>
            <a:r>
              <a:rPr lang="pt-BR" dirty="0"/>
              <a:t>Fig. 3: Combinando duas ondas perpendiculares, nós obtemos uma função com formato triangular.</a:t>
            </a:r>
          </a:p>
        </p:txBody>
      </p:sp>
      <p:pic>
        <p:nvPicPr>
          <p:cNvPr id="4" name="Picture 7">
            <a:extLst>
              <a:ext uri="{FF2B5EF4-FFF2-40B4-BE49-F238E27FC236}">
                <a16:creationId xmlns="" xmlns:a16="http://schemas.microsoft.com/office/drawing/2014/main" id="{D2FBEE18-0AA4-BB9C-A279-751EEAE57E3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474" t="11394" r="9410" b="5159"/>
          <a:stretch/>
        </p:blipFill>
        <p:spPr>
          <a:xfrm>
            <a:off x="132080" y="2686421"/>
            <a:ext cx="2205787" cy="2065469"/>
          </a:xfrm>
          <a:prstGeom prst="rect">
            <a:avLst/>
          </a:prstGeom>
        </p:spPr>
      </p:pic>
      <p:pic>
        <p:nvPicPr>
          <p:cNvPr id="5" name="Picture 8">
            <a:extLst>
              <a:ext uri="{FF2B5EF4-FFF2-40B4-BE49-F238E27FC236}">
                <a16:creationId xmlns="" xmlns:a16="http://schemas.microsoft.com/office/drawing/2014/main" id="{81602EE4-318F-6C1F-C2BB-1F194B944AF7}"/>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0068" t="16157" r="9864" b="11962"/>
          <a:stretch/>
        </p:blipFill>
        <p:spPr>
          <a:xfrm>
            <a:off x="228301" y="4749486"/>
            <a:ext cx="2013344" cy="2065469"/>
          </a:xfrm>
          <a:prstGeom prst="rect">
            <a:avLst/>
          </a:prstGeom>
        </p:spPr>
      </p:pic>
      <p:pic>
        <p:nvPicPr>
          <p:cNvPr id="6" name="Picture 9">
            <a:extLst>
              <a:ext uri="{FF2B5EF4-FFF2-40B4-BE49-F238E27FC236}">
                <a16:creationId xmlns="" xmlns:a16="http://schemas.microsoft.com/office/drawing/2014/main" id="{49AE302C-AECD-A159-1DD7-414B44702354}"/>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700" t="11395" r="9410" b="4932"/>
          <a:stretch/>
        </p:blipFill>
        <p:spPr>
          <a:xfrm>
            <a:off x="2733678" y="2686422"/>
            <a:ext cx="2191657" cy="2063064"/>
          </a:xfrm>
          <a:prstGeom prst="rect">
            <a:avLst/>
          </a:prstGeom>
        </p:spPr>
      </p:pic>
      <p:pic>
        <p:nvPicPr>
          <p:cNvPr id="7" name="Picture 10">
            <a:extLst>
              <a:ext uri="{FF2B5EF4-FFF2-40B4-BE49-F238E27FC236}">
                <a16:creationId xmlns="" xmlns:a16="http://schemas.microsoft.com/office/drawing/2014/main" id="{F641EE40-2961-A296-2FC2-96E47FD92474}"/>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20974" t="16383" r="9864" b="11735"/>
          <a:stretch/>
        </p:blipFill>
        <p:spPr>
          <a:xfrm>
            <a:off x="2835277" y="4749486"/>
            <a:ext cx="1988457" cy="2066691"/>
          </a:xfrm>
          <a:prstGeom prst="rect">
            <a:avLst/>
          </a:prstGeom>
        </p:spPr>
      </p:pic>
      <p:pic>
        <p:nvPicPr>
          <p:cNvPr id="8" name="Picture 11">
            <a:extLst>
              <a:ext uri="{FF2B5EF4-FFF2-40B4-BE49-F238E27FC236}">
                <a16:creationId xmlns="" xmlns:a16="http://schemas.microsoft.com/office/drawing/2014/main" id="{D7DF8E19-0E15-D338-81FD-8DA141E06B9F}"/>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3060" t="11848" r="9864" b="5385"/>
          <a:stretch/>
        </p:blipFill>
        <p:spPr>
          <a:xfrm>
            <a:off x="5150930" y="2685972"/>
            <a:ext cx="2170930" cy="2063514"/>
          </a:xfrm>
          <a:prstGeom prst="rect">
            <a:avLst/>
          </a:prstGeom>
        </p:spPr>
      </p:pic>
      <p:pic>
        <p:nvPicPr>
          <p:cNvPr id="9" name="Picture 12">
            <a:extLst>
              <a:ext uri="{FF2B5EF4-FFF2-40B4-BE49-F238E27FC236}">
                <a16:creationId xmlns="" xmlns:a16="http://schemas.microsoft.com/office/drawing/2014/main" id="{648BF50B-DDCF-E2F2-9076-E464B08BC683}"/>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20974" t="16610" r="9864" b="12642"/>
          <a:stretch/>
        </p:blipFill>
        <p:spPr>
          <a:xfrm>
            <a:off x="5227786" y="4751441"/>
            <a:ext cx="2017218" cy="2063514"/>
          </a:xfrm>
          <a:prstGeom prst="rect">
            <a:avLst/>
          </a:prstGeom>
        </p:spPr>
      </p:pic>
      <p:sp>
        <p:nvSpPr>
          <p:cNvPr id="10" name="TextBox 13">
            <a:extLst>
              <a:ext uri="{FF2B5EF4-FFF2-40B4-BE49-F238E27FC236}">
                <a16:creationId xmlns="" xmlns:a16="http://schemas.microsoft.com/office/drawing/2014/main" id="{DECE207D-75C2-C845-459D-AE80A828A502}"/>
              </a:ext>
            </a:extLst>
          </p:cNvPr>
          <p:cNvSpPr txBox="1"/>
          <p:nvPr/>
        </p:nvSpPr>
        <p:spPr>
          <a:xfrm>
            <a:off x="209463" y="1868408"/>
            <a:ext cx="2241201" cy="830997"/>
          </a:xfrm>
          <a:prstGeom prst="rect">
            <a:avLst/>
          </a:prstGeom>
          <a:noFill/>
        </p:spPr>
        <p:txBody>
          <a:bodyPr wrap="square" rtlCol="0">
            <a:spAutoFit/>
          </a:bodyPr>
          <a:lstStyle/>
          <a:p>
            <a:pPr algn="ctr"/>
            <a:r>
              <a:rPr lang="pt-BR" sz="1200" dirty="0"/>
              <a:t>Função AND: MLP sem camada escondida, com apenas um neurônio na camada de saída. </a:t>
            </a:r>
          </a:p>
          <a:p>
            <a:pPr algn="ctr"/>
            <a:r>
              <a:rPr lang="pt-BR" sz="1200" dirty="0"/>
              <a:t>Total: 1 nó.</a:t>
            </a:r>
          </a:p>
        </p:txBody>
      </p:sp>
      <p:sp>
        <p:nvSpPr>
          <p:cNvPr id="11" name="TextBox 14">
            <a:extLst>
              <a:ext uri="{FF2B5EF4-FFF2-40B4-BE49-F238E27FC236}">
                <a16:creationId xmlns="" xmlns:a16="http://schemas.microsoft.com/office/drawing/2014/main" id="{B9B0A5CE-F33C-E5D8-CAC2-9282FB9C7D6D}"/>
              </a:ext>
            </a:extLst>
          </p:cNvPr>
          <p:cNvSpPr txBox="1"/>
          <p:nvPr/>
        </p:nvSpPr>
        <p:spPr>
          <a:xfrm>
            <a:off x="2854301" y="1895730"/>
            <a:ext cx="2078677" cy="830997"/>
          </a:xfrm>
          <a:prstGeom prst="rect">
            <a:avLst/>
          </a:prstGeom>
          <a:noFill/>
        </p:spPr>
        <p:txBody>
          <a:bodyPr wrap="square" rtlCol="0">
            <a:spAutoFit/>
          </a:bodyPr>
          <a:lstStyle/>
          <a:p>
            <a:pPr algn="ctr"/>
            <a:r>
              <a:rPr lang="pt-BR" sz="1200" dirty="0"/>
              <a:t>Função XOR: MLP com 1 camada escondida com 2 nós mais 1 nó na camada de saída.</a:t>
            </a:r>
          </a:p>
          <a:p>
            <a:pPr algn="ctr"/>
            <a:r>
              <a:rPr lang="pt-BR" sz="1200" dirty="0"/>
              <a:t>Total: 3 nós.</a:t>
            </a:r>
          </a:p>
        </p:txBody>
      </p:sp>
      <p:sp>
        <p:nvSpPr>
          <p:cNvPr id="12" name="TextBox 15">
            <a:extLst>
              <a:ext uri="{FF2B5EF4-FFF2-40B4-BE49-F238E27FC236}">
                <a16:creationId xmlns="" xmlns:a16="http://schemas.microsoft.com/office/drawing/2014/main" id="{1835AC81-294F-1E0C-AC7F-BBD6373517F1}"/>
              </a:ext>
            </a:extLst>
          </p:cNvPr>
          <p:cNvSpPr txBox="1"/>
          <p:nvPr/>
        </p:nvSpPr>
        <p:spPr>
          <a:xfrm>
            <a:off x="5275655" y="1895505"/>
            <a:ext cx="2170930" cy="830997"/>
          </a:xfrm>
          <a:prstGeom prst="rect">
            <a:avLst/>
          </a:prstGeom>
          <a:noFill/>
        </p:spPr>
        <p:txBody>
          <a:bodyPr wrap="square" rtlCol="0">
            <a:spAutoFit/>
          </a:bodyPr>
          <a:lstStyle/>
          <a:p>
            <a:pPr algn="ctr"/>
            <a:r>
              <a:rPr lang="pt-BR" sz="1200" dirty="0"/>
              <a:t>Círculos concêntricos: MLP com 1 camada escondida com 4 nós mais 1 nó na camada de saída.</a:t>
            </a:r>
          </a:p>
          <a:p>
            <a:pPr algn="ctr"/>
            <a:r>
              <a:rPr lang="pt-BR" sz="1200" dirty="0"/>
              <a:t>Total: 5 nós.</a:t>
            </a:r>
          </a:p>
        </p:txBody>
      </p:sp>
      <p:sp>
        <p:nvSpPr>
          <p:cNvPr id="13" name="Rectangle 2">
            <a:extLst>
              <a:ext uri="{FF2B5EF4-FFF2-40B4-BE49-F238E27FC236}">
                <a16:creationId xmlns="" xmlns:a16="http://schemas.microsoft.com/office/drawing/2014/main" id="{CBF08074-2853-65C9-3AA9-A314209FC693}"/>
              </a:ext>
            </a:extLst>
          </p:cNvPr>
          <p:cNvSpPr/>
          <p:nvPr/>
        </p:nvSpPr>
        <p:spPr>
          <a:xfrm>
            <a:off x="8628204" y="6581000"/>
            <a:ext cx="3563796" cy="276999"/>
          </a:xfrm>
          <a:prstGeom prst="rect">
            <a:avLst/>
          </a:prstGeom>
        </p:spPr>
        <p:txBody>
          <a:bodyPr wrap="none">
            <a:spAutoFit/>
          </a:bodyPr>
          <a:lstStyle/>
          <a:p>
            <a:pPr lvl="0">
              <a:defRPr/>
            </a:pPr>
            <a:r>
              <a:rPr lang="pt-BR" sz="1200" dirty="0">
                <a:solidFill>
                  <a:srgbClr val="00B0F0"/>
                </a:solidFill>
                <a:hlinkClick r:id="rId9"/>
              </a:rPr>
              <a:t>Exemplo: </a:t>
            </a:r>
            <a:r>
              <a:rPr lang="pt-BR" sz="1200" b="0" dirty="0" err="1">
                <a:solidFill>
                  <a:srgbClr val="00B0F0"/>
                </a:solidFill>
                <a:hlinkClick r:id="rId9"/>
              </a:rPr>
              <a:t>function_approximation_classification.ipynb</a:t>
            </a:r>
            <a:endParaRPr lang="pt-BR" sz="1200" dirty="0">
              <a:solidFill>
                <a:srgbClr val="00B0F0"/>
              </a:solidFill>
            </a:endParaRPr>
          </a:p>
        </p:txBody>
      </p:sp>
    </p:spTree>
    <p:extLst>
      <p:ext uri="{BB962C8B-B14F-4D97-AF65-F5344CB8AC3E}">
        <p14:creationId xmlns:p14="http://schemas.microsoft.com/office/powerpoint/2010/main" val="549754779"/>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442EE421-FB6E-B66E-C2B5-3FB1E7D86E0F}"/>
              </a:ext>
            </a:extLst>
          </p:cNvPr>
          <p:cNvSpPr>
            <a:spLocks noGrp="1"/>
          </p:cNvSpPr>
          <p:nvPr>
            <p:ph type="title"/>
          </p:nvPr>
        </p:nvSpPr>
        <p:spPr/>
        <p:txBody>
          <a:bodyPr/>
          <a:lstStyle/>
          <a:p>
            <a:r>
              <a:rPr lang="pt-BR" dirty="0"/>
              <a:t>Aproximação universal de funções em problemas de regressão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 xmlns:a16="http://schemas.microsoft.com/office/drawing/2014/main" id="{6D78AD5D-F99D-9EC8-6C9D-7DD5DEC14738}"/>
                  </a:ext>
                </a:extLst>
              </p:cNvPr>
              <p:cNvSpPr>
                <a:spLocks noGrp="1"/>
              </p:cNvSpPr>
              <p:nvPr>
                <p:ph idx="1"/>
              </p:nvPr>
            </p:nvSpPr>
            <p:spPr>
              <a:xfrm>
                <a:off x="7044110" y="1825625"/>
                <a:ext cx="4975170" cy="4667250"/>
              </a:xfrm>
            </p:spPr>
            <p:txBody>
              <a:bodyPr/>
              <a:lstStyle/>
              <a:p>
                <a:r>
                  <a:rPr lang="pt-BR" dirty="0"/>
                  <a:t>Redes neurais podem também ser usadas para aproximar funções como as mostradas abaixo:</a:t>
                </a:r>
              </a:p>
              <a:p>
                <a:pPr lvl="1">
                  <a:buFont typeface="Wingdings" panose="05000000000000000000" pitchFamily="2" charset="2"/>
                  <a:buChar char="§"/>
                </a:pPr>
                <a14:m>
                  <m:oMath xmlns:m="http://schemas.openxmlformats.org/officeDocument/2006/math">
                    <m:r>
                      <a:rPr lang="pt-BR" b="0" i="1" smtClean="0">
                        <a:latin typeface="Cambria Math" panose="02040503050406030204" pitchFamily="18" charset="0"/>
                      </a:rPr>
                      <m:t>𝑓</m:t>
                    </m:r>
                    <m:d>
                      <m:dPr>
                        <m:ctrlPr>
                          <a:rPr lang="pt-BR" b="0" i="1" smtClean="0">
                            <a:latin typeface="Cambria Math" panose="02040503050406030204" pitchFamily="18" charset="0"/>
                          </a:rPr>
                        </m:ctrlPr>
                      </m:dPr>
                      <m:e>
                        <m:r>
                          <a:rPr lang="pt-BR" b="0" i="1" smtClean="0">
                            <a:latin typeface="Cambria Math" panose="02040503050406030204" pitchFamily="18" charset="0"/>
                          </a:rPr>
                          <m:t>𝑥</m:t>
                        </m:r>
                      </m:e>
                    </m:d>
                    <m:r>
                      <a:rPr lang="pt-BR" b="0" i="1" smtClean="0">
                        <a:latin typeface="Cambria Math" panose="02040503050406030204" pitchFamily="18" charset="0"/>
                      </a:rPr>
                      <m:t>=</m:t>
                    </m:r>
                    <m:sSup>
                      <m:sSupPr>
                        <m:ctrlPr>
                          <a:rPr lang="pt-BR" b="0" i="1" smtClean="0">
                            <a:latin typeface="Cambria Math" panose="02040503050406030204" pitchFamily="18" charset="0"/>
                          </a:rPr>
                        </m:ctrlPr>
                      </m:sSupPr>
                      <m:e>
                        <m:r>
                          <a:rPr lang="pt-BR" b="0" i="1" smtClean="0">
                            <a:latin typeface="Cambria Math" panose="02040503050406030204" pitchFamily="18" charset="0"/>
                          </a:rPr>
                          <m:t>𝑥</m:t>
                        </m:r>
                      </m:e>
                      <m:sup>
                        <m:r>
                          <a:rPr lang="pt-BR" b="0" i="1" smtClean="0">
                            <a:latin typeface="Cambria Math" panose="02040503050406030204" pitchFamily="18" charset="0"/>
                          </a:rPr>
                          <m:t>2</m:t>
                        </m:r>
                      </m:sup>
                    </m:sSup>
                    <m:r>
                      <a:rPr lang="pt-BR" b="0" i="1" smtClean="0">
                        <a:latin typeface="Cambria Math" panose="02040503050406030204" pitchFamily="18" charset="0"/>
                      </a:rPr>
                      <m:t>, −1</m:t>
                    </m:r>
                    <m:r>
                      <a:rPr lang="pt-BR" b="0"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rPr>
                      <m:t>𝑥</m:t>
                    </m:r>
                    <m:r>
                      <a:rPr lang="pt-BR" b="0" i="1" smtClean="0">
                        <a:latin typeface="Cambria Math" panose="02040503050406030204" pitchFamily="18" charset="0"/>
                        <a:ea typeface="Cambria Math" panose="02040503050406030204" pitchFamily="18" charset="0"/>
                      </a:rPr>
                      <m:t>≤1,</m:t>
                    </m:r>
                  </m:oMath>
                </a14:m>
                <a:endParaRPr lang="pt-BR" dirty="0"/>
              </a:p>
              <a:p>
                <a:pPr lvl="1">
                  <a:buFont typeface="Wingdings" panose="05000000000000000000" pitchFamily="2" charset="2"/>
                  <a:buChar char="§"/>
                </a:pPr>
                <a14:m>
                  <m:oMath xmlns:m="http://schemas.openxmlformats.org/officeDocument/2006/math">
                    <m:r>
                      <a:rPr lang="pt-BR" i="1">
                        <a:latin typeface="Cambria Math" panose="02040503050406030204" pitchFamily="18" charset="0"/>
                      </a:rPr>
                      <m:t>𝑓</m:t>
                    </m:r>
                    <m:d>
                      <m:dPr>
                        <m:ctrlPr>
                          <a:rPr lang="pt-BR" i="1">
                            <a:latin typeface="Cambria Math" panose="02040503050406030204" pitchFamily="18" charset="0"/>
                          </a:rPr>
                        </m:ctrlPr>
                      </m:dPr>
                      <m:e>
                        <m:r>
                          <a:rPr lang="pt-BR" i="1">
                            <a:latin typeface="Cambria Math" panose="02040503050406030204" pitchFamily="18" charset="0"/>
                          </a:rPr>
                          <m:t>𝑥</m:t>
                        </m:r>
                      </m:e>
                    </m:d>
                    <m:r>
                      <a:rPr lang="pt-BR" i="1">
                        <a:latin typeface="Cambria Math" panose="02040503050406030204" pitchFamily="18" charset="0"/>
                      </a:rPr>
                      <m:t>=</m:t>
                    </m:r>
                    <m:f>
                      <m:fPr>
                        <m:ctrlPr>
                          <a:rPr lang="pt-BR"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𝑥</m:t>
                        </m:r>
                      </m:den>
                    </m:f>
                    <m:r>
                      <a:rPr lang="pt-BR" b="0" i="1" smtClean="0">
                        <a:latin typeface="Cambria Math" panose="02040503050406030204" pitchFamily="18" charset="0"/>
                      </a:rPr>
                      <m:t>, </m:t>
                    </m:r>
                    <m:r>
                      <a:rPr lang="pt-BR" i="1">
                        <a:latin typeface="Cambria Math" panose="02040503050406030204" pitchFamily="18" charset="0"/>
                      </a:rPr>
                      <m:t>1</m:t>
                    </m:r>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rPr>
                      <m:t>𝑥</m:t>
                    </m:r>
                    <m:r>
                      <a:rPr lang="pt-BR" i="1">
                        <a:latin typeface="Cambria Math" panose="02040503050406030204" pitchFamily="18" charset="0"/>
                        <a:ea typeface="Cambria Math" panose="02040503050406030204" pitchFamily="18" charset="0"/>
                      </a:rPr>
                      <m:t>≤1</m:t>
                    </m:r>
                    <m:r>
                      <a:rPr lang="pt-BR" b="0" i="1" smtClean="0">
                        <a:latin typeface="Cambria Math" panose="02040503050406030204" pitchFamily="18" charset="0"/>
                        <a:ea typeface="Cambria Math" panose="02040503050406030204" pitchFamily="18" charset="0"/>
                      </a:rPr>
                      <m:t>00,</m:t>
                    </m:r>
                  </m:oMath>
                </a14:m>
                <a:endParaRPr lang="pt-BR" dirty="0"/>
              </a:p>
              <a:p>
                <a:pPr lvl="1">
                  <a:buFont typeface="Wingdings" panose="05000000000000000000" pitchFamily="2" charset="2"/>
                  <a:buChar char="§"/>
                </a:pPr>
                <a14:m>
                  <m:oMath xmlns:m="http://schemas.openxmlformats.org/officeDocument/2006/math">
                    <m:r>
                      <a:rPr lang="pt-BR" i="1">
                        <a:latin typeface="Cambria Math" panose="02040503050406030204" pitchFamily="18" charset="0"/>
                      </a:rPr>
                      <m:t>𝑓</m:t>
                    </m:r>
                    <m:d>
                      <m:dPr>
                        <m:ctrlPr>
                          <a:rPr lang="pt-BR" i="1">
                            <a:latin typeface="Cambria Math" panose="02040503050406030204" pitchFamily="18" charset="0"/>
                          </a:rPr>
                        </m:ctrlPr>
                      </m:dPr>
                      <m:e>
                        <m:r>
                          <a:rPr lang="pt-BR" i="1">
                            <a:latin typeface="Cambria Math" panose="02040503050406030204" pitchFamily="18" charset="0"/>
                          </a:rPr>
                          <m:t>𝑥</m:t>
                        </m:r>
                      </m:e>
                    </m:d>
                    <m:r>
                      <a:rPr lang="pt-BR" i="1">
                        <a:latin typeface="Cambria Math" panose="02040503050406030204" pitchFamily="18" charset="0"/>
                      </a:rPr>
                      <m:t>=</m:t>
                    </m:r>
                    <m:func>
                      <m:funcPr>
                        <m:ctrlPr>
                          <a:rPr lang="pt-BR" i="1" smtClean="0">
                            <a:latin typeface="Cambria Math" panose="02040503050406030204" pitchFamily="18" charset="0"/>
                          </a:rPr>
                        </m:ctrlPr>
                      </m:funcPr>
                      <m:fName>
                        <m:r>
                          <m:rPr>
                            <m:sty m:val="p"/>
                          </m:rPr>
                          <a:rPr lang="pt-BR" i="0" smtClean="0">
                            <a:latin typeface="Cambria Math" panose="02040503050406030204" pitchFamily="18" charset="0"/>
                          </a:rPr>
                          <m:t>sin</m:t>
                        </m:r>
                      </m:fName>
                      <m:e>
                        <m:r>
                          <a:rPr lang="pt-BR" b="0" i="1" smtClean="0">
                            <a:latin typeface="Cambria Math" panose="02040503050406030204" pitchFamily="18" charset="0"/>
                          </a:rPr>
                          <m:t>(</m:t>
                        </m:r>
                        <m:r>
                          <a:rPr lang="pt-BR" b="0" i="1" smtClean="0">
                            <a:latin typeface="Cambria Math" panose="02040503050406030204" pitchFamily="18" charset="0"/>
                          </a:rPr>
                          <m:t>𝑥</m:t>
                        </m:r>
                        <m:r>
                          <a:rPr lang="pt-BR" b="0" i="1" smtClean="0">
                            <a:latin typeface="Cambria Math" panose="02040503050406030204" pitchFamily="18" charset="0"/>
                          </a:rPr>
                          <m:t>)</m:t>
                        </m:r>
                      </m:e>
                    </m:func>
                    <m:r>
                      <a:rPr lang="pt-BR" b="0" i="1" smtClean="0">
                        <a:latin typeface="Cambria Math" panose="02040503050406030204" pitchFamily="18" charset="0"/>
                      </a:rPr>
                      <m:t>,</m:t>
                    </m:r>
                    <m:r>
                      <a:rPr lang="pt-BR" i="1">
                        <a:latin typeface="Cambria Math" panose="02040503050406030204" pitchFamily="18" charset="0"/>
                      </a:rPr>
                      <m:t>1</m:t>
                    </m:r>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rPr>
                      <m:t>𝑥</m:t>
                    </m:r>
                    <m:r>
                      <a:rPr lang="pt-BR" i="1">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2</m:t>
                    </m:r>
                    <m:r>
                      <a:rPr lang="pt-BR" b="0" i="1" smtClean="0">
                        <a:latin typeface="Cambria Math" panose="02040503050406030204" pitchFamily="18" charset="0"/>
                        <a:ea typeface="Cambria Math" panose="02040503050406030204" pitchFamily="18" charset="0"/>
                      </a:rPr>
                      <m:t>𝜋</m:t>
                    </m:r>
                    <m:r>
                      <a:rPr lang="pt-BR" b="0" i="1" smtClean="0">
                        <a:latin typeface="Cambria Math" panose="02040503050406030204" pitchFamily="18" charset="0"/>
                        <a:ea typeface="Cambria Math" panose="02040503050406030204" pitchFamily="18" charset="0"/>
                      </a:rPr>
                      <m:t>.</m:t>
                    </m:r>
                  </m:oMath>
                </a14:m>
                <a:endParaRPr lang="pt-BR" dirty="0"/>
              </a:p>
            </p:txBody>
          </p:sp>
        </mc:Choice>
        <mc:Fallback xmlns="">
          <p:sp>
            <p:nvSpPr>
              <p:cNvPr id="3" name="Espaço Reservado para Conteúdo 2">
                <a:extLst>
                  <a:ext uri="{FF2B5EF4-FFF2-40B4-BE49-F238E27FC236}">
                    <a16:creationId xmlns:a16="http://schemas.microsoft.com/office/drawing/2014/main" id="{6D78AD5D-F99D-9EC8-6C9D-7DD5DEC14738}"/>
                  </a:ext>
                </a:extLst>
              </p:cNvPr>
              <p:cNvSpPr>
                <a:spLocks noGrp="1" noRot="1" noChangeAspect="1" noMove="1" noResize="1" noEditPoints="1" noAdjustHandles="1" noChangeArrowheads="1" noChangeShapeType="1" noTextEdit="1"/>
              </p:cNvSpPr>
              <p:nvPr>
                <p:ph idx="1"/>
              </p:nvPr>
            </p:nvSpPr>
            <p:spPr>
              <a:xfrm>
                <a:off x="7044110" y="1825625"/>
                <a:ext cx="4975170" cy="4667250"/>
              </a:xfrm>
              <a:blipFill>
                <a:blip r:embed="rId3"/>
                <a:stretch>
                  <a:fillRect l="-2206" t="-2089" r="-980"/>
                </a:stretch>
              </a:blipFill>
            </p:spPr>
            <p:txBody>
              <a:bodyPr/>
              <a:lstStyle/>
              <a:p>
                <a:r>
                  <a:rPr lang="pt-BR">
                    <a:noFill/>
                  </a:rPr>
                  <a:t> </a:t>
                </a:r>
              </a:p>
            </p:txBody>
          </p:sp>
        </mc:Fallback>
      </mc:AlternateContent>
      <p:sp>
        <p:nvSpPr>
          <p:cNvPr id="4" name="Rectangle 12">
            <a:extLst>
              <a:ext uri="{FF2B5EF4-FFF2-40B4-BE49-F238E27FC236}">
                <a16:creationId xmlns="" xmlns:a16="http://schemas.microsoft.com/office/drawing/2014/main" id="{004B8D9F-EA51-884B-2340-ECA0D87719EA}"/>
              </a:ext>
            </a:extLst>
          </p:cNvPr>
          <p:cNvSpPr/>
          <p:nvPr/>
        </p:nvSpPr>
        <p:spPr>
          <a:xfrm>
            <a:off x="8780297" y="6581001"/>
            <a:ext cx="3411703" cy="276999"/>
          </a:xfrm>
          <a:prstGeom prst="rect">
            <a:avLst/>
          </a:prstGeom>
        </p:spPr>
        <p:txBody>
          <a:bodyPr wrap="none">
            <a:spAutoFit/>
          </a:bodyPr>
          <a:lstStyle/>
          <a:p>
            <a:pPr lvl="0">
              <a:defRPr/>
            </a:pPr>
            <a:r>
              <a:rPr lang="pt-BR" sz="1200" dirty="0">
                <a:solidFill>
                  <a:srgbClr val="00B0F0"/>
                </a:solidFill>
                <a:hlinkClick r:id="rId4"/>
              </a:rPr>
              <a:t>Exemplo: </a:t>
            </a:r>
            <a:r>
              <a:rPr lang="pt-BR" sz="1200" dirty="0" err="1">
                <a:solidFill>
                  <a:srgbClr val="00B0F0"/>
                </a:solidFill>
                <a:hlinkClick r:id="rId4"/>
              </a:rPr>
              <a:t>function_approximation_regression.ipynb</a:t>
            </a:r>
            <a:endParaRPr lang="pt-BR" sz="1200" dirty="0">
              <a:solidFill>
                <a:srgbClr val="00B0F0"/>
              </a:solidFill>
            </a:endParaRPr>
          </a:p>
        </p:txBody>
      </p:sp>
      <p:pic>
        <p:nvPicPr>
          <p:cNvPr id="5" name="Picture 6">
            <a:extLst>
              <a:ext uri="{FF2B5EF4-FFF2-40B4-BE49-F238E27FC236}">
                <a16:creationId xmlns="" xmlns:a16="http://schemas.microsoft.com/office/drawing/2014/main" id="{7A02CE0C-1109-CC30-3814-9E0425C19264}"/>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3579" t="10064" r="8850"/>
          <a:stretch/>
        </p:blipFill>
        <p:spPr>
          <a:xfrm>
            <a:off x="449798" y="2344054"/>
            <a:ext cx="2908822" cy="1991607"/>
          </a:xfrm>
          <a:prstGeom prst="rect">
            <a:avLst/>
          </a:prstGeom>
        </p:spPr>
      </p:pic>
      <mc:AlternateContent xmlns:mc="http://schemas.openxmlformats.org/markup-compatibility/2006" xmlns:a14="http://schemas.microsoft.com/office/drawing/2010/main">
        <mc:Choice Requires="a14">
          <p:sp>
            <p:nvSpPr>
              <p:cNvPr id="6" name="Rectangle 8">
                <a:extLst>
                  <a:ext uri="{FF2B5EF4-FFF2-40B4-BE49-F238E27FC236}">
                    <a16:creationId xmlns="" xmlns:a16="http://schemas.microsoft.com/office/drawing/2014/main" id="{37CFA1BF-752F-232D-1D18-A3C0A9F87A15}"/>
                  </a:ext>
                </a:extLst>
              </p:cNvPr>
              <p:cNvSpPr/>
              <p:nvPr/>
            </p:nvSpPr>
            <p:spPr>
              <a:xfrm>
                <a:off x="1374057" y="1958900"/>
                <a:ext cx="123771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𝑓</m:t>
                      </m:r>
                      <m:d>
                        <m:dPr>
                          <m:ctrlPr>
                            <a:rPr lang="pt-BR" i="1">
                              <a:latin typeface="Cambria Math" panose="02040503050406030204" pitchFamily="18" charset="0"/>
                            </a:rPr>
                          </m:ctrlPr>
                        </m:dPr>
                        <m:e>
                          <m:r>
                            <a:rPr lang="pt-BR" i="1">
                              <a:latin typeface="Cambria Math" panose="02040503050406030204" pitchFamily="18" charset="0"/>
                            </a:rPr>
                            <m:t>𝑥</m:t>
                          </m:r>
                        </m:e>
                      </m:d>
                      <m:r>
                        <a:rPr lang="pt-BR" i="1">
                          <a:latin typeface="Cambria Math" panose="02040503050406030204" pitchFamily="18" charset="0"/>
                        </a:rPr>
                        <m:t>=</m:t>
                      </m:r>
                      <m:sSup>
                        <m:sSupPr>
                          <m:ctrlPr>
                            <a:rPr lang="pt-BR" i="1">
                              <a:latin typeface="Cambria Math" panose="02040503050406030204" pitchFamily="18" charset="0"/>
                            </a:rPr>
                          </m:ctrlPr>
                        </m:sSupPr>
                        <m:e>
                          <m:r>
                            <a:rPr lang="pt-BR" i="1">
                              <a:latin typeface="Cambria Math" panose="02040503050406030204" pitchFamily="18" charset="0"/>
                            </a:rPr>
                            <m:t>𝑥</m:t>
                          </m:r>
                        </m:e>
                        <m:sup>
                          <m:r>
                            <a:rPr lang="pt-BR" i="1">
                              <a:latin typeface="Cambria Math" panose="02040503050406030204" pitchFamily="18" charset="0"/>
                            </a:rPr>
                            <m:t>2</m:t>
                          </m:r>
                        </m:sup>
                      </m:sSup>
                    </m:oMath>
                  </m:oMathPara>
                </a14:m>
                <a:endParaRPr lang="pt-BR" dirty="0"/>
              </a:p>
            </p:txBody>
          </p:sp>
        </mc:Choice>
        <mc:Fallback xmlns="">
          <p:sp>
            <p:nvSpPr>
              <p:cNvPr id="6" name="Rectangle 8">
                <a:extLst>
                  <a:ext uri="{FF2B5EF4-FFF2-40B4-BE49-F238E27FC236}">
                    <a16:creationId xmlns:a16="http://schemas.microsoft.com/office/drawing/2014/main" id="{37CFA1BF-752F-232D-1D18-A3C0A9F87A15}"/>
                  </a:ext>
                </a:extLst>
              </p:cNvPr>
              <p:cNvSpPr>
                <a:spLocks noRot="1" noChangeAspect="1" noMove="1" noResize="1" noEditPoints="1" noAdjustHandles="1" noChangeArrowheads="1" noChangeShapeType="1" noTextEdit="1"/>
              </p:cNvSpPr>
              <p:nvPr/>
            </p:nvSpPr>
            <p:spPr>
              <a:xfrm>
                <a:off x="1374057" y="1958900"/>
                <a:ext cx="1237711" cy="369332"/>
              </a:xfrm>
              <a:prstGeom prst="rect">
                <a:avLst/>
              </a:prstGeom>
              <a:blipFill>
                <a:blip r:embed="rId6"/>
                <a:stretch>
                  <a:fillRect b="-13115"/>
                </a:stretch>
              </a:blipFill>
            </p:spPr>
            <p:txBody>
              <a:bodyPr/>
              <a:lstStyle/>
              <a:p>
                <a:r>
                  <a:rPr lang="pt-BR">
                    <a:noFill/>
                  </a:rPr>
                  <a:t> </a:t>
                </a:r>
              </a:p>
            </p:txBody>
          </p:sp>
        </mc:Fallback>
      </mc:AlternateContent>
      <p:pic>
        <p:nvPicPr>
          <p:cNvPr id="7" name="Picture 10">
            <a:extLst>
              <a:ext uri="{FF2B5EF4-FFF2-40B4-BE49-F238E27FC236}">
                <a16:creationId xmlns="" xmlns:a16="http://schemas.microsoft.com/office/drawing/2014/main" id="{A1EE70FB-F75E-FDE4-4EEF-9E2BE2155A7F}"/>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2990" t="10911" r="9440"/>
          <a:stretch/>
        </p:blipFill>
        <p:spPr>
          <a:xfrm>
            <a:off x="3900754" y="2344086"/>
            <a:ext cx="2936926" cy="1991900"/>
          </a:xfrm>
          <a:prstGeom prst="rect">
            <a:avLst/>
          </a:prstGeom>
        </p:spPr>
      </p:pic>
      <mc:AlternateContent xmlns:mc="http://schemas.openxmlformats.org/markup-compatibility/2006" xmlns:a14="http://schemas.microsoft.com/office/drawing/2010/main">
        <mc:Choice Requires="a14">
          <p:sp>
            <p:nvSpPr>
              <p:cNvPr id="8" name="Rectangle 11">
                <a:extLst>
                  <a:ext uri="{FF2B5EF4-FFF2-40B4-BE49-F238E27FC236}">
                    <a16:creationId xmlns="" xmlns:a16="http://schemas.microsoft.com/office/drawing/2014/main" id="{50A51BC6-8316-48F1-FB72-6B54534B51E6}"/>
                  </a:ext>
                </a:extLst>
              </p:cNvPr>
              <p:cNvSpPr/>
              <p:nvPr/>
            </p:nvSpPr>
            <p:spPr>
              <a:xfrm>
                <a:off x="4977320" y="1715500"/>
                <a:ext cx="1124731" cy="6127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i="1">
                          <a:latin typeface="Cambria Math" panose="02040503050406030204" pitchFamily="18" charset="0"/>
                        </a:rPr>
                        <m:t>𝑓</m:t>
                      </m:r>
                      <m:d>
                        <m:dPr>
                          <m:ctrlPr>
                            <a:rPr lang="pt-BR" i="1">
                              <a:latin typeface="Cambria Math" panose="02040503050406030204" pitchFamily="18" charset="0"/>
                            </a:rPr>
                          </m:ctrlPr>
                        </m:dPr>
                        <m:e>
                          <m:r>
                            <a:rPr lang="pt-BR" i="1">
                              <a:latin typeface="Cambria Math" panose="02040503050406030204" pitchFamily="18" charset="0"/>
                            </a:rPr>
                            <m:t>𝑥</m:t>
                          </m:r>
                        </m:e>
                      </m:d>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𝑥</m:t>
                          </m:r>
                        </m:den>
                      </m:f>
                    </m:oMath>
                  </m:oMathPara>
                </a14:m>
                <a:endParaRPr lang="pt-BR" dirty="0"/>
              </a:p>
            </p:txBody>
          </p:sp>
        </mc:Choice>
        <mc:Fallback xmlns="">
          <p:sp>
            <p:nvSpPr>
              <p:cNvPr id="8" name="Rectangle 11">
                <a:extLst>
                  <a:ext uri="{FF2B5EF4-FFF2-40B4-BE49-F238E27FC236}">
                    <a16:creationId xmlns:a16="http://schemas.microsoft.com/office/drawing/2014/main" id="{50A51BC6-8316-48F1-FB72-6B54534B51E6}"/>
                  </a:ext>
                </a:extLst>
              </p:cNvPr>
              <p:cNvSpPr>
                <a:spLocks noRot="1" noChangeAspect="1" noMove="1" noResize="1" noEditPoints="1" noAdjustHandles="1" noChangeArrowheads="1" noChangeShapeType="1" noTextEdit="1"/>
              </p:cNvSpPr>
              <p:nvPr/>
            </p:nvSpPr>
            <p:spPr>
              <a:xfrm>
                <a:off x="4977320" y="1715500"/>
                <a:ext cx="1124731" cy="612732"/>
              </a:xfrm>
              <a:prstGeom prst="rect">
                <a:avLst/>
              </a:prstGeom>
              <a:blipFill>
                <a:blip r:embed="rId8"/>
                <a:stretch>
                  <a:fillRect/>
                </a:stretch>
              </a:blipFill>
            </p:spPr>
            <p:txBody>
              <a:bodyPr/>
              <a:lstStyle/>
              <a:p>
                <a:r>
                  <a:rPr lang="pt-BR">
                    <a:noFill/>
                  </a:rPr>
                  <a:t> </a:t>
                </a:r>
              </a:p>
            </p:txBody>
          </p:sp>
        </mc:Fallback>
      </mc:AlternateContent>
      <p:pic>
        <p:nvPicPr>
          <p:cNvPr id="9" name="Picture 13">
            <a:extLst>
              <a:ext uri="{FF2B5EF4-FFF2-40B4-BE49-F238E27FC236}">
                <a16:creationId xmlns="" xmlns:a16="http://schemas.microsoft.com/office/drawing/2014/main" id="{89152F80-D136-C543-AAC0-3A5159ADCFC8}"/>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t="10654" r="9383"/>
          <a:stretch/>
        </p:blipFill>
        <p:spPr>
          <a:xfrm>
            <a:off x="2096847" y="4710274"/>
            <a:ext cx="3051045" cy="2005486"/>
          </a:xfrm>
          <a:prstGeom prst="rect">
            <a:avLst/>
          </a:prstGeom>
        </p:spPr>
      </p:pic>
      <mc:AlternateContent xmlns:mc="http://schemas.openxmlformats.org/markup-compatibility/2006" xmlns:a14="http://schemas.microsoft.com/office/drawing/2010/main">
        <mc:Choice Requires="a14">
          <p:sp>
            <p:nvSpPr>
              <p:cNvPr id="10" name="Rectangle 14">
                <a:extLst>
                  <a:ext uri="{FF2B5EF4-FFF2-40B4-BE49-F238E27FC236}">
                    <a16:creationId xmlns="" xmlns:a16="http://schemas.microsoft.com/office/drawing/2014/main" id="{C9DB6B1E-76F9-36CF-95C4-7AA55ED251F1}"/>
                  </a:ext>
                </a:extLst>
              </p:cNvPr>
              <p:cNvSpPr/>
              <p:nvPr/>
            </p:nvSpPr>
            <p:spPr>
              <a:xfrm>
                <a:off x="2992297" y="4340617"/>
                <a:ext cx="160883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i="1">
                          <a:latin typeface="Cambria Math" panose="02040503050406030204" pitchFamily="18" charset="0"/>
                        </a:rPr>
                        <m:t>𝑓</m:t>
                      </m:r>
                      <m:d>
                        <m:dPr>
                          <m:ctrlPr>
                            <a:rPr lang="pt-BR" i="1">
                              <a:latin typeface="Cambria Math" panose="02040503050406030204" pitchFamily="18" charset="0"/>
                            </a:rPr>
                          </m:ctrlPr>
                        </m:dPr>
                        <m:e>
                          <m:r>
                            <a:rPr lang="pt-BR" i="1">
                              <a:latin typeface="Cambria Math" panose="02040503050406030204" pitchFamily="18" charset="0"/>
                            </a:rPr>
                            <m:t>𝑥</m:t>
                          </m:r>
                        </m:e>
                      </m:d>
                      <m:r>
                        <a:rPr lang="pt-BR" i="1">
                          <a:latin typeface="Cambria Math" panose="02040503050406030204" pitchFamily="18" charset="0"/>
                        </a:rPr>
                        <m:t>=</m:t>
                      </m:r>
                      <m:func>
                        <m:funcPr>
                          <m:ctrlPr>
                            <a:rPr lang="pt-BR" i="1">
                              <a:latin typeface="Cambria Math" panose="02040503050406030204" pitchFamily="18" charset="0"/>
                            </a:rPr>
                          </m:ctrlPr>
                        </m:funcPr>
                        <m:fName>
                          <m:r>
                            <m:rPr>
                              <m:sty m:val="p"/>
                            </m:rPr>
                            <a:rPr lang="pt-BR">
                              <a:latin typeface="Cambria Math" panose="02040503050406030204" pitchFamily="18" charset="0"/>
                            </a:rPr>
                            <m:t>sin</m:t>
                          </m:r>
                        </m:fName>
                        <m:e>
                          <m:r>
                            <a:rPr lang="pt-BR" i="1">
                              <a:latin typeface="Cambria Math" panose="02040503050406030204" pitchFamily="18" charset="0"/>
                            </a:rPr>
                            <m:t>(</m:t>
                          </m:r>
                          <m:r>
                            <a:rPr lang="pt-BR" i="1">
                              <a:latin typeface="Cambria Math" panose="02040503050406030204" pitchFamily="18" charset="0"/>
                            </a:rPr>
                            <m:t>𝑥</m:t>
                          </m:r>
                          <m:r>
                            <a:rPr lang="pt-BR" i="1">
                              <a:latin typeface="Cambria Math" panose="02040503050406030204" pitchFamily="18" charset="0"/>
                            </a:rPr>
                            <m:t>)</m:t>
                          </m:r>
                        </m:e>
                      </m:func>
                    </m:oMath>
                  </m:oMathPara>
                </a14:m>
                <a:endParaRPr lang="pt-BR" dirty="0"/>
              </a:p>
            </p:txBody>
          </p:sp>
        </mc:Choice>
        <mc:Fallback xmlns="">
          <p:sp>
            <p:nvSpPr>
              <p:cNvPr id="10" name="Rectangle 14">
                <a:extLst>
                  <a:ext uri="{FF2B5EF4-FFF2-40B4-BE49-F238E27FC236}">
                    <a16:creationId xmlns:a16="http://schemas.microsoft.com/office/drawing/2014/main" id="{C9DB6B1E-76F9-36CF-95C4-7AA55ED251F1}"/>
                  </a:ext>
                </a:extLst>
              </p:cNvPr>
              <p:cNvSpPr>
                <a:spLocks noRot="1" noChangeAspect="1" noMove="1" noResize="1" noEditPoints="1" noAdjustHandles="1" noChangeArrowheads="1" noChangeShapeType="1" noTextEdit="1"/>
              </p:cNvSpPr>
              <p:nvPr/>
            </p:nvSpPr>
            <p:spPr>
              <a:xfrm>
                <a:off x="2992297" y="4340617"/>
                <a:ext cx="1608837" cy="369332"/>
              </a:xfrm>
              <a:prstGeom prst="rect">
                <a:avLst/>
              </a:prstGeom>
              <a:blipFill>
                <a:blip r:embed="rId10"/>
                <a:stretch>
                  <a:fillRect b="-13115"/>
                </a:stretch>
              </a:blipFill>
            </p:spPr>
            <p:txBody>
              <a:bodyPr/>
              <a:lstStyle/>
              <a:p>
                <a:r>
                  <a:rPr lang="pt-BR">
                    <a:noFill/>
                  </a:rPr>
                  <a:t> </a:t>
                </a:r>
              </a:p>
            </p:txBody>
          </p:sp>
        </mc:Fallback>
      </mc:AlternateContent>
    </p:spTree>
    <p:extLst>
      <p:ext uri="{BB962C8B-B14F-4D97-AF65-F5344CB8AC3E}">
        <p14:creationId xmlns:p14="http://schemas.microsoft.com/office/powerpoint/2010/main" val="2223536784"/>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Tarefas</a:t>
            </a:r>
          </a:p>
        </p:txBody>
      </p:sp>
      <p:sp>
        <p:nvSpPr>
          <p:cNvPr id="3" name="Content Placeholder 2"/>
          <p:cNvSpPr>
            <a:spLocks noGrp="1"/>
          </p:cNvSpPr>
          <p:nvPr>
            <p:ph idx="1"/>
          </p:nvPr>
        </p:nvSpPr>
        <p:spPr>
          <a:xfrm>
            <a:off x="838199" y="1825624"/>
            <a:ext cx="11089193" cy="5032376"/>
          </a:xfrm>
        </p:spPr>
        <p:txBody>
          <a:bodyPr/>
          <a:lstStyle/>
          <a:p>
            <a:r>
              <a:rPr lang="pt-BR" b="1" dirty="0"/>
              <a:t>Quiz</a:t>
            </a:r>
            <a:r>
              <a:rPr lang="pt-BR" dirty="0"/>
              <a:t>: “</a:t>
            </a:r>
            <a:r>
              <a:rPr lang="pt-BR" i="1" dirty="0"/>
              <a:t>T320 - Quiz – Redes Neurais Artificiais (Parte IV)</a:t>
            </a:r>
            <a:r>
              <a:rPr lang="pt-BR" dirty="0"/>
              <a:t>” que se encontra no MS Teams.</a:t>
            </a:r>
          </a:p>
          <a:p>
            <a:r>
              <a:rPr lang="pt-BR" b="1" dirty="0"/>
              <a:t>Exercício Prático</a:t>
            </a:r>
            <a:r>
              <a:rPr lang="pt-BR" dirty="0"/>
              <a:t>: </a:t>
            </a:r>
            <a:r>
              <a:rPr lang="pt-BR" b="1" dirty="0">
                <a:hlinkClick r:id="rId3"/>
              </a:rPr>
              <a:t>Laboratório #7</a:t>
            </a:r>
            <a:r>
              <a:rPr lang="pt-BR" dirty="0"/>
              <a:t>.</a:t>
            </a:r>
          </a:p>
          <a:p>
            <a:pPr lvl="1"/>
            <a:r>
              <a:rPr lang="pt-BR" dirty="0"/>
              <a:t>Pode ser baixado do MS Teams ou do GitHub.</a:t>
            </a:r>
          </a:p>
          <a:p>
            <a:pPr lvl="1"/>
            <a:r>
              <a:rPr lang="pt-BR" dirty="0"/>
              <a:t>Pode ser respondido através do link acima (na nuvem) ou localmente.</a:t>
            </a:r>
          </a:p>
          <a:p>
            <a:pPr lvl="1"/>
            <a:r>
              <a:rPr lang="pt-BR" dirty="0">
                <a:hlinkClick r:id="rId4"/>
              </a:rPr>
              <a:t>Instruções para resolução e entrega dos laboratórios</a:t>
            </a:r>
            <a:r>
              <a:rPr lang="pt-BR" dirty="0"/>
              <a:t>.</a:t>
            </a:r>
          </a:p>
        </p:txBody>
      </p:sp>
    </p:spTree>
    <p:extLst>
      <p:ext uri="{BB962C8B-B14F-4D97-AF65-F5344CB8AC3E}">
        <p14:creationId xmlns:p14="http://schemas.microsoft.com/office/powerpoint/2010/main" val="213755223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02B853D2-2519-5DFA-B404-14D7870FF7AB}"/>
              </a:ext>
            </a:extLst>
          </p:cNvPr>
          <p:cNvSpPr>
            <a:spLocks noGrp="1"/>
          </p:cNvSpPr>
          <p:nvPr>
            <p:ph type="title"/>
          </p:nvPr>
        </p:nvSpPr>
        <p:spPr/>
        <p:txBody>
          <a:bodyPr/>
          <a:lstStyle/>
          <a:p>
            <a:r>
              <a:rPr lang="pt-BR" dirty="0"/>
              <a:t>Redes neurais artificiais</a:t>
            </a:r>
          </a:p>
        </p:txBody>
      </p:sp>
      <p:sp>
        <p:nvSpPr>
          <p:cNvPr id="3" name="Espaço Reservado para Conteúdo 2">
            <a:extLst>
              <a:ext uri="{FF2B5EF4-FFF2-40B4-BE49-F238E27FC236}">
                <a16:creationId xmlns="" xmlns:a16="http://schemas.microsoft.com/office/drawing/2014/main" id="{8C0AEE39-1D1E-B813-CD69-1065FC112257}"/>
              </a:ext>
            </a:extLst>
          </p:cNvPr>
          <p:cNvSpPr>
            <a:spLocks noGrp="1"/>
          </p:cNvSpPr>
          <p:nvPr>
            <p:ph idx="1"/>
          </p:nvPr>
        </p:nvSpPr>
        <p:spPr>
          <a:xfrm>
            <a:off x="5536642" y="1825624"/>
            <a:ext cx="6554838" cy="5032375"/>
          </a:xfrm>
        </p:spPr>
        <p:txBody>
          <a:bodyPr>
            <a:normAutofit/>
          </a:bodyPr>
          <a:lstStyle/>
          <a:p>
            <a:r>
              <a:rPr lang="pt-BR" dirty="0"/>
              <a:t>Ela também é chamada de </a:t>
            </a:r>
            <a:r>
              <a:rPr lang="pt-BR" b="1" i="1" dirty="0">
                <a:solidFill>
                  <a:srgbClr val="00B050"/>
                </a:solidFill>
              </a:rPr>
              <a:t>rede densamente conectada e </a:t>
            </a:r>
            <a:r>
              <a:rPr lang="pt-BR" b="1" i="1" dirty="0">
                <a:solidFill>
                  <a:srgbClr val="0070C0"/>
                </a:solidFill>
              </a:rPr>
              <a:t>de alimentação direta</a:t>
            </a:r>
            <a:r>
              <a:rPr lang="pt-BR" b="1" i="1" dirty="0">
                <a:solidFill>
                  <a:srgbClr val="00B050"/>
                </a:solidFill>
              </a:rPr>
              <a:t> </a:t>
            </a:r>
            <a:r>
              <a:rPr lang="pt-BR" dirty="0"/>
              <a:t>(do inglês, </a:t>
            </a:r>
            <a:r>
              <a:rPr lang="pt-BR" i="1" dirty="0" err="1"/>
              <a:t>Dense</a:t>
            </a:r>
            <a:r>
              <a:rPr lang="pt-BR" i="1" dirty="0"/>
              <a:t> Neural Network</a:t>
            </a:r>
            <a:r>
              <a:rPr lang="pt-BR" dirty="0"/>
              <a:t> - DNN).</a:t>
            </a:r>
          </a:p>
          <a:p>
            <a:pPr lvl="1">
              <a:buFont typeface="Wingdings" panose="05000000000000000000" pitchFamily="2" charset="2"/>
              <a:buChar char="§"/>
            </a:pPr>
            <a:r>
              <a:rPr lang="pt-BR" dirty="0"/>
              <a:t>Cada uma das saídas de uma camada </a:t>
            </a:r>
            <a:r>
              <a:rPr lang="pt-BR" b="1" i="1" dirty="0">
                <a:solidFill>
                  <a:srgbClr val="7030A0"/>
                </a:solidFill>
              </a:rPr>
              <a:t>se conecta a todos os nós</a:t>
            </a:r>
            <a:r>
              <a:rPr lang="pt-BR" dirty="0"/>
              <a:t> da camada seguinte através de pesos sinápticos.</a:t>
            </a:r>
          </a:p>
          <a:p>
            <a:pPr lvl="1">
              <a:buFont typeface="Wingdings" panose="05000000000000000000" pitchFamily="2" charset="2"/>
              <a:buChar char="§"/>
            </a:pPr>
            <a:r>
              <a:rPr lang="pt-BR" dirty="0"/>
              <a:t>Os </a:t>
            </a:r>
            <a:r>
              <a:rPr lang="pt-BR" b="1" i="1" dirty="0">
                <a:solidFill>
                  <a:srgbClr val="7030A0"/>
                </a:solidFill>
              </a:rPr>
              <a:t>dados fluem através da rede em uma única direção</a:t>
            </a:r>
            <a:r>
              <a:rPr lang="pt-BR" dirty="0"/>
              <a:t>, da camada de entrada para a camada de saída, </a:t>
            </a:r>
            <a:r>
              <a:rPr lang="pt-BR" b="1" i="1" dirty="0">
                <a:solidFill>
                  <a:srgbClr val="0070C0"/>
                </a:solidFill>
              </a:rPr>
              <a:t>sem ciclos de realimentação</a:t>
            </a:r>
            <a:r>
              <a:rPr lang="pt-BR" dirty="0"/>
              <a:t>.</a:t>
            </a:r>
          </a:p>
        </p:txBody>
      </p:sp>
      <p:sp>
        <p:nvSpPr>
          <p:cNvPr id="5" name="TextBox 4">
            <a:extLst>
              <a:ext uri="{FF2B5EF4-FFF2-40B4-BE49-F238E27FC236}">
                <a16:creationId xmlns="" xmlns:a16="http://schemas.microsoft.com/office/drawing/2014/main" id="{83F930E5-6712-361B-247C-D228F5DDBE05}"/>
              </a:ext>
            </a:extLst>
          </p:cNvPr>
          <p:cNvSpPr txBox="1"/>
          <p:nvPr/>
        </p:nvSpPr>
        <p:spPr>
          <a:xfrm>
            <a:off x="1619510" y="1626420"/>
            <a:ext cx="1877369" cy="461665"/>
          </a:xfrm>
          <a:prstGeom prst="rect">
            <a:avLst/>
          </a:prstGeom>
          <a:noFill/>
        </p:spPr>
        <p:txBody>
          <a:bodyPr wrap="square" rtlCol="0">
            <a:spAutoFit/>
          </a:bodyPr>
          <a:lstStyle/>
          <a:p>
            <a:pPr algn="ctr"/>
            <a:r>
              <a:rPr lang="pt-BR" sz="1200" b="1" dirty="0">
                <a:solidFill>
                  <a:srgbClr val="FF0000"/>
                </a:solidFill>
              </a:rPr>
              <a:t>Cada ligação tem um peso (sináptico) associado.</a:t>
            </a:r>
          </a:p>
        </p:txBody>
      </p:sp>
      <p:pic>
        <p:nvPicPr>
          <p:cNvPr id="6" name="Imagem 5">
            <a:extLst>
              <a:ext uri="{FF2B5EF4-FFF2-40B4-BE49-F238E27FC236}">
                <a16:creationId xmlns="" xmlns:a16="http://schemas.microsoft.com/office/drawing/2014/main" id="{9A39FA66-770B-0710-A6AE-D7E328F453C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421" y="2137293"/>
            <a:ext cx="5457221" cy="4574052"/>
          </a:xfrm>
          <a:prstGeom prst="rect">
            <a:avLst/>
          </a:prstGeom>
        </p:spPr>
      </p:pic>
    </p:spTree>
    <p:extLst>
      <p:ext uri="{BB962C8B-B14F-4D97-AF65-F5344CB8AC3E}">
        <p14:creationId xmlns:p14="http://schemas.microsoft.com/office/powerpoint/2010/main" val="325823841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 xmlns:a16="http://schemas.microsoft.com/office/drawing/2014/main" id="{32666AC8-2E17-4DB4-B0F5-60C640CCFD2E}"/>
              </a:ext>
            </a:extLst>
          </p:cNvPr>
          <p:cNvSpPr txBox="1">
            <a:spLocks/>
          </p:cNvSpPr>
          <p:nvPr/>
        </p:nvSpPr>
        <p:spPr>
          <a:xfrm>
            <a:off x="1431533" y="2720526"/>
            <a:ext cx="9144000" cy="10295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6600" dirty="0"/>
              <a:t>Obrigado!</a:t>
            </a:r>
          </a:p>
        </p:txBody>
      </p:sp>
    </p:spTree>
    <p:extLst>
      <p:ext uri="{BB962C8B-B14F-4D97-AF65-F5344CB8AC3E}">
        <p14:creationId xmlns:p14="http://schemas.microsoft.com/office/powerpoint/2010/main" val="668771460"/>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tupid Neural Network - 9GA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2965" y="480707"/>
            <a:ext cx="3401957" cy="218908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descr="Don't be afraid of artificial neural networks - it is easy to start! An overview of deep learning with links to didactic material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93788" y="480707"/>
            <a:ext cx="3730405" cy="261260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6" descr="Journey to Machine Learning – Towards Data Scienc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206" y="3360518"/>
            <a:ext cx="3815474" cy="214832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8" descr="13 Best New Neural Network Books To Read In 2020 - BookAuthority"/>
          <p:cNvPicPr>
            <a:picLocks noChangeAspect="1" noChangeArrowheads="1"/>
          </p:cNvPicPr>
          <p:nvPr/>
        </p:nvPicPr>
        <p:blipFill rotWithShape="1">
          <a:blip r:embed="rId5">
            <a:extLst>
              <a:ext uri="{28A0092B-C50C-407E-A947-70E740481C1C}">
                <a14:useLocalDpi xmlns:a14="http://schemas.microsoft.com/office/drawing/2010/main" val="0"/>
              </a:ext>
            </a:extLst>
          </a:blip>
          <a:srcRect l="12224" r="9242" b="29845"/>
          <a:stretch/>
        </p:blipFill>
        <p:spPr bwMode="auto">
          <a:xfrm>
            <a:off x="4672303" y="3938633"/>
            <a:ext cx="2050141" cy="274987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0" descr="https://storage.googleapis.com/groundai-web-prod/media/users/user_129478/project_202937/images/x1.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817616" y="4070557"/>
            <a:ext cx="2476500" cy="2486026"/>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Introduction to Deep Learning | Hacker Noon"/>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732017" y="565503"/>
            <a:ext cx="2855639" cy="2861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77088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 xmlns:a16="http://schemas.microsoft.com/office/drawing/2014/main" id="{32666AC8-2E17-4DB4-B0F5-60C640CCFD2E}"/>
              </a:ext>
            </a:extLst>
          </p:cNvPr>
          <p:cNvSpPr txBox="1">
            <a:spLocks/>
          </p:cNvSpPr>
          <p:nvPr/>
        </p:nvSpPr>
        <p:spPr>
          <a:xfrm>
            <a:off x="1431533" y="2720526"/>
            <a:ext cx="9144000" cy="10295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6600" dirty="0"/>
              <a:t>Figuras</a:t>
            </a:r>
          </a:p>
        </p:txBody>
      </p:sp>
    </p:spTree>
    <p:extLst>
      <p:ext uri="{BB962C8B-B14F-4D97-AF65-F5344CB8AC3E}">
        <p14:creationId xmlns:p14="http://schemas.microsoft.com/office/powerpoint/2010/main" val="71281923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 name="Grupo 40"/>
          <p:cNvGrpSpPr/>
          <p:nvPr/>
        </p:nvGrpSpPr>
        <p:grpSpPr>
          <a:xfrm>
            <a:off x="3470196" y="2403432"/>
            <a:ext cx="3194373" cy="1413976"/>
            <a:chOff x="3470196" y="2403432"/>
            <a:chExt cx="3194373" cy="1413976"/>
          </a:xfrm>
        </p:grpSpPr>
        <p:sp>
          <p:nvSpPr>
            <p:cNvPr id="4" name="Elipse 3"/>
            <p:cNvSpPr/>
            <p:nvPr/>
          </p:nvSpPr>
          <p:spPr>
            <a:xfrm>
              <a:off x="4475285" y="2409092"/>
              <a:ext cx="468000" cy="46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1</a:t>
              </a:r>
            </a:p>
          </p:txBody>
        </p:sp>
        <p:sp>
          <p:nvSpPr>
            <p:cNvPr id="5" name="Elipse 4"/>
            <p:cNvSpPr/>
            <p:nvPr/>
          </p:nvSpPr>
          <p:spPr>
            <a:xfrm>
              <a:off x="4475285" y="3349408"/>
              <a:ext cx="468000" cy="46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2</a:t>
              </a:r>
            </a:p>
          </p:txBody>
        </p:sp>
        <p:sp>
          <p:nvSpPr>
            <p:cNvPr id="6" name="Elipse 5"/>
            <p:cNvSpPr/>
            <p:nvPr/>
          </p:nvSpPr>
          <p:spPr>
            <a:xfrm>
              <a:off x="5550877" y="2881408"/>
              <a:ext cx="468000" cy="46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3</a:t>
              </a:r>
            </a:p>
          </p:txBody>
        </p:sp>
        <p:cxnSp>
          <p:nvCxnSpPr>
            <p:cNvPr id="8" name="Conector de seta reta 7"/>
            <p:cNvCxnSpPr>
              <a:stCxn id="4" idx="6"/>
              <a:endCxn id="6" idx="2"/>
            </p:cNvCxnSpPr>
            <p:nvPr/>
          </p:nvCxnSpPr>
          <p:spPr>
            <a:xfrm>
              <a:off x="4943285" y="2643092"/>
              <a:ext cx="607592" cy="47231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Conector de seta reta 9"/>
            <p:cNvCxnSpPr>
              <a:stCxn id="5" idx="6"/>
              <a:endCxn id="6" idx="2"/>
            </p:cNvCxnSpPr>
            <p:nvPr/>
          </p:nvCxnSpPr>
          <p:spPr>
            <a:xfrm flipV="1">
              <a:off x="4943285" y="3115408"/>
              <a:ext cx="607592" cy="4680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onector de seta reta 10"/>
            <p:cNvCxnSpPr>
              <a:stCxn id="6" idx="6"/>
            </p:cNvCxnSpPr>
            <p:nvPr/>
          </p:nvCxnSpPr>
          <p:spPr>
            <a:xfrm>
              <a:off x="6018877" y="3115408"/>
              <a:ext cx="35554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tângulo 14"/>
            <p:cNvSpPr/>
            <p:nvPr/>
          </p:nvSpPr>
          <p:spPr>
            <a:xfrm>
              <a:off x="3833103" y="2589092"/>
              <a:ext cx="108000" cy="108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a:p>
          </p:txBody>
        </p:sp>
        <p:cxnSp>
          <p:nvCxnSpPr>
            <p:cNvPr id="16" name="Conector de seta reta 15"/>
            <p:cNvCxnSpPr>
              <a:stCxn id="15" idx="3"/>
              <a:endCxn id="4" idx="2"/>
            </p:cNvCxnSpPr>
            <p:nvPr/>
          </p:nvCxnSpPr>
          <p:spPr>
            <a:xfrm>
              <a:off x="3941103" y="2643092"/>
              <a:ext cx="53418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Retângulo 18"/>
            <p:cNvSpPr/>
            <p:nvPr/>
          </p:nvSpPr>
          <p:spPr>
            <a:xfrm>
              <a:off x="3833103" y="3529408"/>
              <a:ext cx="108000" cy="108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a:p>
          </p:txBody>
        </p:sp>
        <p:cxnSp>
          <p:nvCxnSpPr>
            <p:cNvPr id="20" name="Conector de seta reta 19"/>
            <p:cNvCxnSpPr>
              <a:stCxn id="19" idx="3"/>
              <a:endCxn id="5" idx="2"/>
            </p:cNvCxnSpPr>
            <p:nvPr/>
          </p:nvCxnSpPr>
          <p:spPr>
            <a:xfrm>
              <a:off x="3941103" y="3583408"/>
              <a:ext cx="53418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onector de seta reta 23"/>
            <p:cNvCxnSpPr>
              <a:stCxn id="15" idx="3"/>
              <a:endCxn id="5" idx="2"/>
            </p:cNvCxnSpPr>
            <p:nvPr/>
          </p:nvCxnSpPr>
          <p:spPr>
            <a:xfrm>
              <a:off x="3941103" y="2643092"/>
              <a:ext cx="534182" cy="94031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onector de seta reta 25"/>
            <p:cNvCxnSpPr>
              <a:stCxn id="19" idx="3"/>
              <a:endCxn id="4" idx="2"/>
            </p:cNvCxnSpPr>
            <p:nvPr/>
          </p:nvCxnSpPr>
          <p:spPr>
            <a:xfrm flipV="1">
              <a:off x="3941103" y="2643092"/>
              <a:ext cx="534182" cy="94031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 name="CaixaDeTexto 26"/>
                <p:cNvSpPr txBox="1"/>
                <p:nvPr/>
              </p:nvSpPr>
              <p:spPr>
                <a:xfrm>
                  <a:off x="3470196" y="2458426"/>
                  <a:ext cx="290146"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1600" i="1" smtClean="0">
                                <a:latin typeface="Cambria Math" panose="02040503050406030204" pitchFamily="18" charset="0"/>
                              </a:rPr>
                            </m:ctrlPr>
                          </m:sSubPr>
                          <m:e>
                            <m:r>
                              <a:rPr lang="pt-BR" sz="1600" b="0" i="1" smtClean="0">
                                <a:latin typeface="Cambria Math" panose="02040503050406030204" pitchFamily="18" charset="0"/>
                              </a:rPr>
                              <m:t>𝑥</m:t>
                            </m:r>
                          </m:e>
                          <m:sub>
                            <m:r>
                              <a:rPr lang="pt-BR" sz="1600" b="0" i="1" smtClean="0">
                                <a:latin typeface="Cambria Math" panose="02040503050406030204" pitchFamily="18" charset="0"/>
                              </a:rPr>
                              <m:t>1</m:t>
                            </m:r>
                          </m:sub>
                        </m:sSub>
                      </m:oMath>
                    </m:oMathPara>
                  </a14:m>
                  <a:endParaRPr lang="pt-BR" sz="1600" dirty="0"/>
                </a:p>
              </p:txBody>
            </p:sp>
          </mc:Choice>
          <mc:Fallback xmlns="">
            <p:sp>
              <p:nvSpPr>
                <p:cNvPr id="27" name="CaixaDeTexto 26"/>
                <p:cNvSpPr txBox="1">
                  <a:spLocks noRot="1" noChangeAspect="1" noMove="1" noResize="1" noEditPoints="1" noAdjustHandles="1" noChangeArrowheads="1" noChangeShapeType="1" noTextEdit="1"/>
                </p:cNvSpPr>
                <p:nvPr/>
              </p:nvSpPr>
              <p:spPr>
                <a:xfrm>
                  <a:off x="3470196" y="2458426"/>
                  <a:ext cx="290146" cy="338554"/>
                </a:xfrm>
                <a:prstGeom prst="rect">
                  <a:avLst/>
                </a:prstGeom>
                <a:blipFill rotWithShape="0">
                  <a:blip r:embed="rId2"/>
                  <a:stretch>
                    <a:fillRect r="-12500"/>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8" name="CaixaDeTexto 27"/>
                <p:cNvSpPr txBox="1"/>
                <p:nvPr/>
              </p:nvSpPr>
              <p:spPr>
                <a:xfrm>
                  <a:off x="3470196" y="3398742"/>
                  <a:ext cx="290146"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1600" i="1" smtClean="0">
                                <a:latin typeface="Cambria Math" panose="02040503050406030204" pitchFamily="18" charset="0"/>
                              </a:rPr>
                            </m:ctrlPr>
                          </m:sSubPr>
                          <m:e>
                            <m:r>
                              <a:rPr lang="pt-BR" sz="1600" b="0" i="1" smtClean="0">
                                <a:latin typeface="Cambria Math" panose="02040503050406030204" pitchFamily="18" charset="0"/>
                              </a:rPr>
                              <m:t>𝑥</m:t>
                            </m:r>
                          </m:e>
                          <m:sub>
                            <m:r>
                              <a:rPr lang="pt-BR" sz="1600" b="0" i="1" smtClean="0">
                                <a:latin typeface="Cambria Math" panose="02040503050406030204" pitchFamily="18" charset="0"/>
                              </a:rPr>
                              <m:t>2</m:t>
                            </m:r>
                          </m:sub>
                        </m:sSub>
                      </m:oMath>
                    </m:oMathPara>
                  </a14:m>
                  <a:endParaRPr lang="pt-BR" sz="1600" dirty="0"/>
                </a:p>
              </p:txBody>
            </p:sp>
          </mc:Choice>
          <mc:Fallback xmlns="">
            <p:sp>
              <p:nvSpPr>
                <p:cNvPr id="28" name="CaixaDeTexto 27"/>
                <p:cNvSpPr txBox="1">
                  <a:spLocks noRot="1" noChangeAspect="1" noMove="1" noResize="1" noEditPoints="1" noAdjustHandles="1" noChangeArrowheads="1" noChangeShapeType="1" noTextEdit="1"/>
                </p:cNvSpPr>
                <p:nvPr/>
              </p:nvSpPr>
              <p:spPr>
                <a:xfrm>
                  <a:off x="3470196" y="3398742"/>
                  <a:ext cx="290146" cy="338554"/>
                </a:xfrm>
                <a:prstGeom prst="rect">
                  <a:avLst/>
                </a:prstGeom>
                <a:blipFill rotWithShape="0">
                  <a:blip r:embed="rId3"/>
                  <a:stretch>
                    <a:fillRect r="-14583"/>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9" name="CaixaDeTexto 28"/>
                <p:cNvSpPr txBox="1"/>
                <p:nvPr/>
              </p:nvSpPr>
              <p:spPr>
                <a:xfrm>
                  <a:off x="6374423" y="2943973"/>
                  <a:ext cx="290146"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sz="1600" b="0" i="1" smtClean="0">
                            <a:latin typeface="Cambria Math" panose="02040503050406030204" pitchFamily="18" charset="0"/>
                          </a:rPr>
                          <m:t>𝑦</m:t>
                        </m:r>
                      </m:oMath>
                    </m:oMathPara>
                  </a14:m>
                  <a:endParaRPr lang="pt-BR" sz="1600" dirty="0"/>
                </a:p>
              </p:txBody>
            </p:sp>
          </mc:Choice>
          <mc:Fallback xmlns="">
            <p:sp>
              <p:nvSpPr>
                <p:cNvPr id="29" name="CaixaDeTexto 28"/>
                <p:cNvSpPr txBox="1">
                  <a:spLocks noRot="1" noChangeAspect="1" noMove="1" noResize="1" noEditPoints="1" noAdjustHandles="1" noChangeArrowheads="1" noChangeShapeType="1" noTextEdit="1"/>
                </p:cNvSpPr>
                <p:nvPr/>
              </p:nvSpPr>
              <p:spPr>
                <a:xfrm>
                  <a:off x="6374423" y="2943973"/>
                  <a:ext cx="290146" cy="338554"/>
                </a:xfrm>
                <a:prstGeom prst="rect">
                  <a:avLst/>
                </a:prstGeom>
                <a:blipFill rotWithShape="0">
                  <a:blip r:embed="rId4"/>
                  <a:stretch>
                    <a:fillRect b="-3636"/>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4" name="CaixaDeTexto 33"/>
                <p:cNvSpPr txBox="1"/>
                <p:nvPr/>
              </p:nvSpPr>
              <p:spPr>
                <a:xfrm>
                  <a:off x="5082877" y="2599173"/>
                  <a:ext cx="290146" cy="2800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pt-BR" sz="1200" i="1" smtClean="0">
                                <a:latin typeface="Cambria Math" panose="02040503050406030204" pitchFamily="18" charset="0"/>
                              </a:rPr>
                            </m:ctrlPr>
                          </m:sSubSupPr>
                          <m:e>
                            <m:r>
                              <a:rPr lang="pt-BR" sz="1200" b="0" i="1" smtClean="0">
                                <a:latin typeface="Cambria Math" panose="02040503050406030204" pitchFamily="18" charset="0"/>
                              </a:rPr>
                              <m:t>𝑤</m:t>
                            </m:r>
                          </m:e>
                          <m:sub>
                            <m:r>
                              <a:rPr lang="pt-BR" sz="1200" b="0" i="1" smtClean="0">
                                <a:latin typeface="Cambria Math" panose="02040503050406030204" pitchFamily="18" charset="0"/>
                              </a:rPr>
                              <m:t>11</m:t>
                            </m:r>
                          </m:sub>
                          <m:sup>
                            <m:r>
                              <a:rPr lang="pt-BR" sz="1200" b="0" i="1" smtClean="0">
                                <a:latin typeface="Cambria Math" panose="02040503050406030204" pitchFamily="18" charset="0"/>
                              </a:rPr>
                              <m:t>3</m:t>
                            </m:r>
                          </m:sup>
                        </m:sSubSup>
                      </m:oMath>
                    </m:oMathPara>
                  </a14:m>
                  <a:endParaRPr lang="pt-BR" sz="1200" dirty="0"/>
                </a:p>
              </p:txBody>
            </p:sp>
          </mc:Choice>
          <mc:Fallback xmlns="">
            <p:sp>
              <p:nvSpPr>
                <p:cNvPr id="34" name="CaixaDeTexto 33"/>
                <p:cNvSpPr txBox="1">
                  <a:spLocks noRot="1" noChangeAspect="1" noMove="1" noResize="1" noEditPoints="1" noAdjustHandles="1" noChangeArrowheads="1" noChangeShapeType="1" noTextEdit="1"/>
                </p:cNvSpPr>
                <p:nvPr/>
              </p:nvSpPr>
              <p:spPr>
                <a:xfrm>
                  <a:off x="5082877" y="2599173"/>
                  <a:ext cx="290146" cy="280077"/>
                </a:xfrm>
                <a:prstGeom prst="rect">
                  <a:avLst/>
                </a:prstGeom>
                <a:blipFill rotWithShape="0">
                  <a:blip r:embed="rId5"/>
                  <a:stretch>
                    <a:fillRect r="-23404"/>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6" name="CaixaDeTexto 35"/>
                <p:cNvSpPr txBox="1"/>
                <p:nvPr/>
              </p:nvSpPr>
              <p:spPr>
                <a:xfrm>
                  <a:off x="5082877" y="3349408"/>
                  <a:ext cx="290146" cy="28046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pt-BR" sz="1200" i="1" smtClean="0">
                                <a:latin typeface="Cambria Math" panose="02040503050406030204" pitchFamily="18" charset="0"/>
                              </a:rPr>
                            </m:ctrlPr>
                          </m:sSubSupPr>
                          <m:e>
                            <m:r>
                              <a:rPr lang="pt-BR" sz="1200" b="0" i="1" smtClean="0">
                                <a:latin typeface="Cambria Math" panose="02040503050406030204" pitchFamily="18" charset="0"/>
                              </a:rPr>
                              <m:t>𝑤</m:t>
                            </m:r>
                          </m:e>
                          <m:sub>
                            <m:r>
                              <a:rPr lang="pt-BR" sz="1200" b="0" i="1" smtClean="0">
                                <a:latin typeface="Cambria Math" panose="02040503050406030204" pitchFamily="18" charset="0"/>
                              </a:rPr>
                              <m:t>21</m:t>
                            </m:r>
                          </m:sub>
                          <m:sup>
                            <m:r>
                              <a:rPr lang="pt-BR" sz="1200" b="0" i="1" smtClean="0">
                                <a:latin typeface="Cambria Math" panose="02040503050406030204" pitchFamily="18" charset="0"/>
                              </a:rPr>
                              <m:t>3</m:t>
                            </m:r>
                          </m:sup>
                        </m:sSubSup>
                      </m:oMath>
                    </m:oMathPara>
                  </a14:m>
                  <a:endParaRPr lang="pt-BR" sz="1200" dirty="0"/>
                </a:p>
              </p:txBody>
            </p:sp>
          </mc:Choice>
          <mc:Fallback xmlns="">
            <p:sp>
              <p:nvSpPr>
                <p:cNvPr id="36" name="CaixaDeTexto 35"/>
                <p:cNvSpPr txBox="1">
                  <a:spLocks noRot="1" noChangeAspect="1" noMove="1" noResize="1" noEditPoints="1" noAdjustHandles="1" noChangeArrowheads="1" noChangeShapeType="1" noTextEdit="1"/>
                </p:cNvSpPr>
                <p:nvPr/>
              </p:nvSpPr>
              <p:spPr>
                <a:xfrm>
                  <a:off x="5082877" y="3349408"/>
                  <a:ext cx="290146" cy="280461"/>
                </a:xfrm>
                <a:prstGeom prst="rect">
                  <a:avLst/>
                </a:prstGeom>
                <a:blipFill rotWithShape="0">
                  <a:blip r:embed="rId6"/>
                  <a:stretch>
                    <a:fillRect r="-25532"/>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7" name="CaixaDeTexto 36"/>
                <p:cNvSpPr txBox="1"/>
                <p:nvPr/>
              </p:nvSpPr>
              <p:spPr>
                <a:xfrm>
                  <a:off x="3986066" y="3537844"/>
                  <a:ext cx="290146" cy="27956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pt-BR" sz="1200" i="1" smtClean="0">
                                <a:latin typeface="Cambria Math" panose="02040503050406030204" pitchFamily="18" charset="0"/>
                              </a:rPr>
                            </m:ctrlPr>
                          </m:sSubSupPr>
                          <m:e>
                            <m:r>
                              <a:rPr lang="pt-BR" sz="1200" b="0" i="1" smtClean="0">
                                <a:latin typeface="Cambria Math" panose="02040503050406030204" pitchFamily="18" charset="0"/>
                              </a:rPr>
                              <m:t>𝑤</m:t>
                            </m:r>
                          </m:e>
                          <m:sub>
                            <m:r>
                              <a:rPr lang="pt-BR" sz="1200" b="0" i="1" smtClean="0">
                                <a:latin typeface="Cambria Math" panose="02040503050406030204" pitchFamily="18" charset="0"/>
                              </a:rPr>
                              <m:t>22</m:t>
                            </m:r>
                          </m:sub>
                          <m:sup>
                            <m:r>
                              <a:rPr lang="pt-BR" sz="1200" b="0" i="1" smtClean="0">
                                <a:latin typeface="Cambria Math" panose="02040503050406030204" pitchFamily="18" charset="0"/>
                              </a:rPr>
                              <m:t>2</m:t>
                            </m:r>
                          </m:sup>
                        </m:sSubSup>
                      </m:oMath>
                    </m:oMathPara>
                  </a14:m>
                  <a:endParaRPr lang="pt-BR" sz="1200" dirty="0"/>
                </a:p>
              </p:txBody>
            </p:sp>
          </mc:Choice>
          <mc:Fallback xmlns="">
            <p:sp>
              <p:nvSpPr>
                <p:cNvPr id="37" name="CaixaDeTexto 36"/>
                <p:cNvSpPr txBox="1">
                  <a:spLocks noRot="1" noChangeAspect="1" noMove="1" noResize="1" noEditPoints="1" noAdjustHandles="1" noChangeArrowheads="1" noChangeShapeType="1" noTextEdit="1"/>
                </p:cNvSpPr>
                <p:nvPr/>
              </p:nvSpPr>
              <p:spPr>
                <a:xfrm>
                  <a:off x="3986066" y="3537844"/>
                  <a:ext cx="290146" cy="279564"/>
                </a:xfrm>
                <a:prstGeom prst="rect">
                  <a:avLst/>
                </a:prstGeom>
                <a:blipFill rotWithShape="0">
                  <a:blip r:embed="rId7"/>
                  <a:stretch>
                    <a:fillRect r="-25532"/>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8" name="CaixaDeTexto 37"/>
                <p:cNvSpPr txBox="1"/>
                <p:nvPr/>
              </p:nvSpPr>
              <p:spPr>
                <a:xfrm>
                  <a:off x="3987031" y="2403432"/>
                  <a:ext cx="290146" cy="27879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pt-BR" sz="1200" i="1" smtClean="0">
                                <a:latin typeface="Cambria Math" panose="02040503050406030204" pitchFamily="18" charset="0"/>
                              </a:rPr>
                            </m:ctrlPr>
                          </m:sSubSupPr>
                          <m:e>
                            <m:r>
                              <a:rPr lang="pt-BR" sz="1200" b="0" i="1" smtClean="0">
                                <a:latin typeface="Cambria Math" panose="02040503050406030204" pitchFamily="18" charset="0"/>
                              </a:rPr>
                              <m:t>𝑤</m:t>
                            </m:r>
                          </m:e>
                          <m:sub>
                            <m:r>
                              <a:rPr lang="pt-BR" sz="1200" b="0" i="1" smtClean="0">
                                <a:latin typeface="Cambria Math" panose="02040503050406030204" pitchFamily="18" charset="0"/>
                              </a:rPr>
                              <m:t>11</m:t>
                            </m:r>
                          </m:sub>
                          <m:sup>
                            <m:r>
                              <a:rPr lang="pt-BR" sz="1200" b="0" i="1" smtClean="0">
                                <a:latin typeface="Cambria Math" panose="02040503050406030204" pitchFamily="18" charset="0"/>
                              </a:rPr>
                              <m:t>1</m:t>
                            </m:r>
                          </m:sup>
                        </m:sSubSup>
                      </m:oMath>
                    </m:oMathPara>
                  </a14:m>
                  <a:endParaRPr lang="pt-BR" sz="1200" dirty="0"/>
                </a:p>
              </p:txBody>
            </p:sp>
          </mc:Choice>
          <mc:Fallback xmlns="">
            <p:sp>
              <p:nvSpPr>
                <p:cNvPr id="38" name="CaixaDeTexto 37"/>
                <p:cNvSpPr txBox="1">
                  <a:spLocks noRot="1" noChangeAspect="1" noMove="1" noResize="1" noEditPoints="1" noAdjustHandles="1" noChangeArrowheads="1" noChangeShapeType="1" noTextEdit="1"/>
                </p:cNvSpPr>
                <p:nvPr/>
              </p:nvSpPr>
              <p:spPr>
                <a:xfrm>
                  <a:off x="3987031" y="2403432"/>
                  <a:ext cx="290146" cy="278794"/>
                </a:xfrm>
                <a:prstGeom prst="rect">
                  <a:avLst/>
                </a:prstGeom>
                <a:blipFill rotWithShape="0">
                  <a:blip r:embed="rId8"/>
                  <a:stretch>
                    <a:fillRect r="-20833"/>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9" name="CaixaDeTexto 38"/>
                <p:cNvSpPr txBox="1"/>
                <p:nvPr/>
              </p:nvSpPr>
              <p:spPr>
                <a:xfrm>
                  <a:off x="3743623" y="3104766"/>
                  <a:ext cx="290146" cy="27917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pt-BR" sz="1200" i="1" smtClean="0">
                                <a:latin typeface="Cambria Math" panose="02040503050406030204" pitchFamily="18" charset="0"/>
                              </a:rPr>
                            </m:ctrlPr>
                          </m:sSubSupPr>
                          <m:e>
                            <m:r>
                              <a:rPr lang="pt-BR" sz="1200" b="0" i="1" smtClean="0">
                                <a:latin typeface="Cambria Math" panose="02040503050406030204" pitchFamily="18" charset="0"/>
                              </a:rPr>
                              <m:t>𝑤</m:t>
                            </m:r>
                          </m:e>
                          <m:sub>
                            <m:r>
                              <a:rPr lang="pt-BR" sz="1200" b="0" i="1" smtClean="0">
                                <a:latin typeface="Cambria Math" panose="02040503050406030204" pitchFamily="18" charset="0"/>
                              </a:rPr>
                              <m:t>21</m:t>
                            </m:r>
                          </m:sub>
                          <m:sup>
                            <m:r>
                              <a:rPr lang="pt-BR" sz="1200" b="0" i="1" smtClean="0">
                                <a:latin typeface="Cambria Math" panose="02040503050406030204" pitchFamily="18" charset="0"/>
                              </a:rPr>
                              <m:t>1</m:t>
                            </m:r>
                          </m:sup>
                        </m:sSubSup>
                      </m:oMath>
                    </m:oMathPara>
                  </a14:m>
                  <a:endParaRPr lang="pt-BR" sz="1200" dirty="0"/>
                </a:p>
              </p:txBody>
            </p:sp>
          </mc:Choice>
          <mc:Fallback xmlns="">
            <p:sp>
              <p:nvSpPr>
                <p:cNvPr id="39" name="CaixaDeTexto 38"/>
                <p:cNvSpPr txBox="1">
                  <a:spLocks noRot="1" noChangeAspect="1" noMove="1" noResize="1" noEditPoints="1" noAdjustHandles="1" noChangeArrowheads="1" noChangeShapeType="1" noTextEdit="1"/>
                </p:cNvSpPr>
                <p:nvPr/>
              </p:nvSpPr>
              <p:spPr>
                <a:xfrm>
                  <a:off x="3743623" y="3104766"/>
                  <a:ext cx="290146" cy="279179"/>
                </a:xfrm>
                <a:prstGeom prst="rect">
                  <a:avLst/>
                </a:prstGeom>
                <a:blipFill rotWithShape="0">
                  <a:blip r:embed="rId9"/>
                  <a:stretch>
                    <a:fillRect r="-2291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0" name="CaixaDeTexto 39"/>
                <p:cNvSpPr txBox="1"/>
                <p:nvPr/>
              </p:nvSpPr>
              <p:spPr>
                <a:xfrm>
                  <a:off x="3736270" y="2736226"/>
                  <a:ext cx="290146" cy="27956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pt-BR" sz="1200" i="1" smtClean="0">
                                <a:latin typeface="Cambria Math" panose="02040503050406030204" pitchFamily="18" charset="0"/>
                              </a:rPr>
                            </m:ctrlPr>
                          </m:sSubSupPr>
                          <m:e>
                            <m:r>
                              <a:rPr lang="pt-BR" sz="1200" b="0" i="1" smtClean="0">
                                <a:latin typeface="Cambria Math" panose="02040503050406030204" pitchFamily="18" charset="0"/>
                              </a:rPr>
                              <m:t>𝑤</m:t>
                            </m:r>
                          </m:e>
                          <m:sub>
                            <m:r>
                              <a:rPr lang="pt-BR" sz="1200" b="0" i="1" smtClean="0">
                                <a:latin typeface="Cambria Math" panose="02040503050406030204" pitchFamily="18" charset="0"/>
                              </a:rPr>
                              <m:t>12</m:t>
                            </m:r>
                          </m:sub>
                          <m:sup>
                            <m:r>
                              <a:rPr lang="pt-BR" sz="1200" b="0" i="1" smtClean="0">
                                <a:latin typeface="Cambria Math" panose="02040503050406030204" pitchFamily="18" charset="0"/>
                              </a:rPr>
                              <m:t>2</m:t>
                            </m:r>
                          </m:sup>
                        </m:sSubSup>
                      </m:oMath>
                    </m:oMathPara>
                  </a14:m>
                  <a:endParaRPr lang="pt-BR" sz="1200" dirty="0"/>
                </a:p>
              </p:txBody>
            </p:sp>
          </mc:Choice>
          <mc:Fallback xmlns="">
            <p:sp>
              <p:nvSpPr>
                <p:cNvPr id="40" name="CaixaDeTexto 39"/>
                <p:cNvSpPr txBox="1">
                  <a:spLocks noRot="1" noChangeAspect="1" noMove="1" noResize="1" noEditPoints="1" noAdjustHandles="1" noChangeArrowheads="1" noChangeShapeType="1" noTextEdit="1"/>
                </p:cNvSpPr>
                <p:nvPr/>
              </p:nvSpPr>
              <p:spPr>
                <a:xfrm>
                  <a:off x="3736270" y="2736226"/>
                  <a:ext cx="290146" cy="279564"/>
                </a:xfrm>
                <a:prstGeom prst="rect">
                  <a:avLst/>
                </a:prstGeom>
                <a:blipFill rotWithShape="0">
                  <a:blip r:embed="rId10"/>
                  <a:stretch>
                    <a:fillRect r="-20833"/>
                  </a:stretch>
                </a:blipFill>
              </p:spPr>
              <p:txBody>
                <a:bodyPr/>
                <a:lstStyle/>
                <a:p>
                  <a:r>
                    <a:rPr lang="pt-BR">
                      <a:noFill/>
                    </a:rPr>
                    <a:t> </a:t>
                  </a:r>
                </a:p>
              </p:txBody>
            </p:sp>
          </mc:Fallback>
        </mc:AlternateContent>
      </p:grpSp>
      <p:grpSp>
        <p:nvGrpSpPr>
          <p:cNvPr id="25" name="Grupo 24"/>
          <p:cNvGrpSpPr/>
          <p:nvPr/>
        </p:nvGrpSpPr>
        <p:grpSpPr>
          <a:xfrm>
            <a:off x="6825355" y="3349408"/>
            <a:ext cx="4415416" cy="2812519"/>
            <a:chOff x="2462905" y="1458051"/>
            <a:chExt cx="4415416" cy="2812519"/>
          </a:xfrm>
        </p:grpSpPr>
        <p:sp>
          <p:nvSpPr>
            <p:cNvPr id="30" name="Rectangle 3"/>
            <p:cNvSpPr/>
            <p:nvPr/>
          </p:nvSpPr>
          <p:spPr>
            <a:xfrm>
              <a:off x="3143842" y="1570717"/>
              <a:ext cx="144000" cy="144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1" name="Rectangle 4"/>
            <p:cNvSpPr/>
            <p:nvPr/>
          </p:nvSpPr>
          <p:spPr>
            <a:xfrm>
              <a:off x="3143842" y="2136582"/>
              <a:ext cx="144000" cy="144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2" name="Oval 7"/>
            <p:cNvSpPr/>
            <p:nvPr/>
          </p:nvSpPr>
          <p:spPr>
            <a:xfrm>
              <a:off x="4191148" y="1671564"/>
              <a:ext cx="540000" cy="54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dirty="0">
                <a:solidFill>
                  <a:schemeClr val="tx1"/>
                </a:solidFill>
              </a:endParaRPr>
            </a:p>
          </p:txBody>
        </p:sp>
        <p:sp>
          <p:nvSpPr>
            <p:cNvPr id="33" name="Oval 8"/>
            <p:cNvSpPr/>
            <p:nvPr/>
          </p:nvSpPr>
          <p:spPr>
            <a:xfrm>
              <a:off x="4191148" y="2731223"/>
              <a:ext cx="540000" cy="54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5" name="Oval 15"/>
            <p:cNvSpPr/>
            <p:nvPr/>
          </p:nvSpPr>
          <p:spPr>
            <a:xfrm>
              <a:off x="5487229" y="1927201"/>
              <a:ext cx="540000" cy="54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2" name="Oval 16"/>
            <p:cNvSpPr/>
            <p:nvPr/>
          </p:nvSpPr>
          <p:spPr>
            <a:xfrm>
              <a:off x="5487229" y="2579464"/>
              <a:ext cx="540000" cy="54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43" name="Straight Arrow Connector 115"/>
            <p:cNvCxnSpPr>
              <a:stCxn id="35" idx="6"/>
            </p:cNvCxnSpPr>
            <p:nvPr/>
          </p:nvCxnSpPr>
          <p:spPr>
            <a:xfrm>
              <a:off x="6027229" y="2197201"/>
              <a:ext cx="54013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118"/>
            <p:cNvCxnSpPr/>
            <p:nvPr/>
          </p:nvCxnSpPr>
          <p:spPr>
            <a:xfrm>
              <a:off x="6027229" y="2849464"/>
              <a:ext cx="54013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5" name="TextBox 120"/>
                <p:cNvSpPr txBox="1"/>
                <p:nvPr/>
              </p:nvSpPr>
              <p:spPr>
                <a:xfrm>
                  <a:off x="2744355" y="1458051"/>
                  <a:ext cx="31432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oMath>
                    </m:oMathPara>
                  </a14:m>
                  <a:endParaRPr lang="pt-BR" dirty="0"/>
                </a:p>
              </p:txBody>
            </p:sp>
          </mc:Choice>
          <mc:Fallback xmlns="">
            <p:sp>
              <p:nvSpPr>
                <p:cNvPr id="45" name="TextBox 120"/>
                <p:cNvSpPr txBox="1">
                  <a:spLocks noRot="1" noChangeAspect="1" noMove="1" noResize="1" noEditPoints="1" noAdjustHandles="1" noChangeArrowheads="1" noChangeShapeType="1" noTextEdit="1"/>
                </p:cNvSpPr>
                <p:nvPr/>
              </p:nvSpPr>
              <p:spPr>
                <a:xfrm>
                  <a:off x="2744355" y="1458051"/>
                  <a:ext cx="314325" cy="369332"/>
                </a:xfrm>
                <a:prstGeom prst="rect">
                  <a:avLst/>
                </a:prstGeom>
                <a:blipFill rotWithShape="0">
                  <a:blip r:embed="rId11"/>
                  <a:stretch>
                    <a:fillRect r="-15686"/>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6" name="TextBox 121"/>
                <p:cNvSpPr txBox="1"/>
                <p:nvPr/>
              </p:nvSpPr>
              <p:spPr>
                <a:xfrm>
                  <a:off x="2744355" y="2023916"/>
                  <a:ext cx="31432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oMath>
                    </m:oMathPara>
                  </a14:m>
                  <a:endParaRPr lang="pt-BR" dirty="0"/>
                </a:p>
              </p:txBody>
            </p:sp>
          </mc:Choice>
          <mc:Fallback xmlns="">
            <p:sp>
              <p:nvSpPr>
                <p:cNvPr id="46" name="TextBox 121"/>
                <p:cNvSpPr txBox="1">
                  <a:spLocks noRot="1" noChangeAspect="1" noMove="1" noResize="1" noEditPoints="1" noAdjustHandles="1" noChangeArrowheads="1" noChangeShapeType="1" noTextEdit="1"/>
                </p:cNvSpPr>
                <p:nvPr/>
              </p:nvSpPr>
              <p:spPr>
                <a:xfrm>
                  <a:off x="2744355" y="2023916"/>
                  <a:ext cx="314325" cy="369332"/>
                </a:xfrm>
                <a:prstGeom prst="rect">
                  <a:avLst/>
                </a:prstGeom>
                <a:blipFill rotWithShape="0">
                  <a:blip r:embed="rId12"/>
                  <a:stretch>
                    <a:fillRect r="-1764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7" name="TextBox 123"/>
                <p:cNvSpPr txBox="1"/>
                <p:nvPr/>
              </p:nvSpPr>
              <p:spPr>
                <a:xfrm>
                  <a:off x="2732582" y="2556682"/>
                  <a:ext cx="23434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𝐾</m:t>
                            </m:r>
                          </m:sub>
                        </m:sSub>
                      </m:oMath>
                    </m:oMathPara>
                  </a14:m>
                  <a:endParaRPr lang="pt-BR" dirty="0"/>
                </a:p>
              </p:txBody>
            </p:sp>
          </mc:Choice>
          <mc:Fallback xmlns="">
            <p:sp>
              <p:nvSpPr>
                <p:cNvPr id="47" name="TextBox 123"/>
                <p:cNvSpPr txBox="1">
                  <a:spLocks noRot="1" noChangeAspect="1" noMove="1" noResize="1" noEditPoints="1" noAdjustHandles="1" noChangeArrowheads="1" noChangeShapeType="1" noTextEdit="1"/>
                </p:cNvSpPr>
                <p:nvPr/>
              </p:nvSpPr>
              <p:spPr>
                <a:xfrm>
                  <a:off x="2732582" y="2556682"/>
                  <a:ext cx="234342" cy="369332"/>
                </a:xfrm>
                <a:prstGeom prst="rect">
                  <a:avLst/>
                </a:prstGeom>
                <a:blipFill rotWithShape="0">
                  <a:blip r:embed="rId13"/>
                  <a:stretch>
                    <a:fillRect r="-68421"/>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8" name="TextBox 126"/>
                <p:cNvSpPr txBox="1"/>
                <p:nvPr/>
              </p:nvSpPr>
              <p:spPr>
                <a:xfrm>
                  <a:off x="6563996" y="1977053"/>
                  <a:ext cx="31432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𝑦</m:t>
                            </m:r>
                          </m:e>
                          <m:sub>
                            <m:r>
                              <a:rPr lang="pt-BR" b="0" i="1" smtClean="0">
                                <a:latin typeface="Cambria Math" panose="02040503050406030204" pitchFamily="18" charset="0"/>
                              </a:rPr>
                              <m:t>1</m:t>
                            </m:r>
                          </m:sub>
                        </m:sSub>
                      </m:oMath>
                    </m:oMathPara>
                  </a14:m>
                  <a:endParaRPr lang="pt-BR" dirty="0"/>
                </a:p>
              </p:txBody>
            </p:sp>
          </mc:Choice>
          <mc:Fallback xmlns="">
            <p:sp>
              <p:nvSpPr>
                <p:cNvPr id="48" name="TextBox 126"/>
                <p:cNvSpPr txBox="1">
                  <a:spLocks noRot="1" noChangeAspect="1" noMove="1" noResize="1" noEditPoints="1" noAdjustHandles="1" noChangeArrowheads="1" noChangeShapeType="1" noTextEdit="1"/>
                </p:cNvSpPr>
                <p:nvPr/>
              </p:nvSpPr>
              <p:spPr>
                <a:xfrm>
                  <a:off x="6563996" y="1977053"/>
                  <a:ext cx="314325" cy="369332"/>
                </a:xfrm>
                <a:prstGeom prst="rect">
                  <a:avLst/>
                </a:prstGeom>
                <a:blipFill rotWithShape="0">
                  <a:blip r:embed="rId14"/>
                  <a:stretch>
                    <a:fillRect r="-15385" b="-666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9" name="TextBox 127"/>
                <p:cNvSpPr txBox="1"/>
                <p:nvPr/>
              </p:nvSpPr>
              <p:spPr>
                <a:xfrm>
                  <a:off x="6563995" y="2624938"/>
                  <a:ext cx="31432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𝑦</m:t>
                            </m:r>
                          </m:e>
                          <m:sub>
                            <m:r>
                              <a:rPr lang="pt-BR" b="0" i="1" smtClean="0">
                                <a:latin typeface="Cambria Math" panose="02040503050406030204" pitchFamily="18" charset="0"/>
                              </a:rPr>
                              <m:t>2</m:t>
                            </m:r>
                          </m:sub>
                        </m:sSub>
                      </m:oMath>
                    </m:oMathPara>
                  </a14:m>
                  <a:endParaRPr lang="pt-BR" dirty="0"/>
                </a:p>
              </p:txBody>
            </p:sp>
          </mc:Choice>
          <mc:Fallback xmlns="">
            <p:sp>
              <p:nvSpPr>
                <p:cNvPr id="49" name="TextBox 127"/>
                <p:cNvSpPr txBox="1">
                  <a:spLocks noRot="1" noChangeAspect="1" noMove="1" noResize="1" noEditPoints="1" noAdjustHandles="1" noChangeArrowheads="1" noChangeShapeType="1" noTextEdit="1"/>
                </p:cNvSpPr>
                <p:nvPr/>
              </p:nvSpPr>
              <p:spPr>
                <a:xfrm>
                  <a:off x="6563995" y="2624938"/>
                  <a:ext cx="314325" cy="369332"/>
                </a:xfrm>
                <a:prstGeom prst="rect">
                  <a:avLst/>
                </a:prstGeom>
                <a:blipFill rotWithShape="0">
                  <a:blip r:embed="rId15"/>
                  <a:stretch>
                    <a:fillRect r="-17308" b="-6667"/>
                  </a:stretch>
                </a:blipFill>
              </p:spPr>
              <p:txBody>
                <a:bodyPr/>
                <a:lstStyle/>
                <a:p>
                  <a:r>
                    <a:rPr lang="pt-BR">
                      <a:noFill/>
                    </a:rPr>
                    <a:t> </a:t>
                  </a:r>
                </a:p>
              </p:txBody>
            </p:sp>
          </mc:Fallback>
        </mc:AlternateContent>
        <p:sp>
          <p:nvSpPr>
            <p:cNvPr id="50" name="TextBox 129"/>
            <p:cNvSpPr txBox="1"/>
            <p:nvPr/>
          </p:nvSpPr>
          <p:spPr>
            <a:xfrm>
              <a:off x="3705067" y="3624239"/>
              <a:ext cx="1512162" cy="646331"/>
            </a:xfrm>
            <a:prstGeom prst="rect">
              <a:avLst/>
            </a:prstGeom>
            <a:noFill/>
          </p:spPr>
          <p:txBody>
            <a:bodyPr wrap="square" rtlCol="0">
              <a:spAutoFit/>
            </a:bodyPr>
            <a:lstStyle/>
            <a:p>
              <a:pPr algn="ctr"/>
              <a:r>
                <a:rPr lang="pt-BR" dirty="0"/>
                <a:t>Camada escondida</a:t>
              </a:r>
            </a:p>
          </p:txBody>
        </p:sp>
        <p:sp>
          <p:nvSpPr>
            <p:cNvPr id="51" name="TextBox 130"/>
            <p:cNvSpPr txBox="1"/>
            <p:nvPr/>
          </p:nvSpPr>
          <p:spPr>
            <a:xfrm>
              <a:off x="2462905" y="3624239"/>
              <a:ext cx="1512162" cy="646331"/>
            </a:xfrm>
            <a:prstGeom prst="rect">
              <a:avLst/>
            </a:prstGeom>
            <a:noFill/>
          </p:spPr>
          <p:txBody>
            <a:bodyPr wrap="square" rtlCol="0">
              <a:spAutoFit/>
            </a:bodyPr>
            <a:lstStyle/>
            <a:p>
              <a:pPr algn="ctr"/>
              <a:r>
                <a:rPr lang="pt-BR" dirty="0"/>
                <a:t>Camada de Entrada</a:t>
              </a:r>
            </a:p>
          </p:txBody>
        </p:sp>
        <p:sp>
          <p:nvSpPr>
            <p:cNvPr id="52" name="TextBox 132"/>
            <p:cNvSpPr txBox="1"/>
            <p:nvPr/>
          </p:nvSpPr>
          <p:spPr>
            <a:xfrm>
              <a:off x="5051833" y="3622543"/>
              <a:ext cx="1512162" cy="646331"/>
            </a:xfrm>
            <a:prstGeom prst="rect">
              <a:avLst/>
            </a:prstGeom>
            <a:noFill/>
          </p:spPr>
          <p:txBody>
            <a:bodyPr wrap="square" rtlCol="0">
              <a:spAutoFit/>
            </a:bodyPr>
            <a:lstStyle/>
            <a:p>
              <a:pPr algn="ctr"/>
              <a:r>
                <a:rPr lang="pt-BR" dirty="0"/>
                <a:t>Camada de saída</a:t>
              </a:r>
            </a:p>
          </p:txBody>
        </p:sp>
        <p:sp>
          <p:nvSpPr>
            <p:cNvPr id="53" name="Rectangle 86"/>
            <p:cNvSpPr/>
            <p:nvPr/>
          </p:nvSpPr>
          <p:spPr>
            <a:xfrm>
              <a:off x="3143842" y="2702447"/>
              <a:ext cx="144000" cy="144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4" name="Rectangle 88"/>
            <p:cNvSpPr/>
            <p:nvPr/>
          </p:nvSpPr>
          <p:spPr>
            <a:xfrm>
              <a:off x="3143842" y="3271223"/>
              <a:ext cx="144000" cy="144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55" name="TextBox 90"/>
                <p:cNvSpPr txBox="1"/>
                <p:nvPr/>
              </p:nvSpPr>
              <p:spPr>
                <a:xfrm>
                  <a:off x="2744355" y="3165648"/>
                  <a:ext cx="23434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𝐾</m:t>
                            </m:r>
                          </m:sub>
                        </m:sSub>
                      </m:oMath>
                    </m:oMathPara>
                  </a14:m>
                  <a:endParaRPr lang="pt-BR" dirty="0"/>
                </a:p>
              </p:txBody>
            </p:sp>
          </mc:Choice>
          <mc:Fallback xmlns="">
            <p:sp>
              <p:nvSpPr>
                <p:cNvPr id="55" name="TextBox 90"/>
                <p:cNvSpPr txBox="1">
                  <a:spLocks noRot="1" noChangeAspect="1" noMove="1" noResize="1" noEditPoints="1" noAdjustHandles="1" noChangeArrowheads="1" noChangeShapeType="1" noTextEdit="1"/>
                </p:cNvSpPr>
                <p:nvPr/>
              </p:nvSpPr>
              <p:spPr>
                <a:xfrm>
                  <a:off x="2744355" y="3165648"/>
                  <a:ext cx="234342" cy="369332"/>
                </a:xfrm>
                <a:prstGeom prst="rect">
                  <a:avLst/>
                </a:prstGeom>
                <a:blipFill rotWithShape="0">
                  <a:blip r:embed="rId16"/>
                  <a:stretch>
                    <a:fillRect r="-68421"/>
                  </a:stretch>
                </a:blipFill>
              </p:spPr>
              <p:txBody>
                <a:bodyPr/>
                <a:lstStyle/>
                <a:p>
                  <a:r>
                    <a:rPr lang="pt-BR">
                      <a:noFill/>
                    </a:rPr>
                    <a:t> </a:t>
                  </a:r>
                </a:p>
              </p:txBody>
            </p:sp>
          </mc:Fallback>
        </mc:AlternateContent>
        <p:cxnSp>
          <p:nvCxnSpPr>
            <p:cNvPr id="56" name="Straight Arrow Connector 2"/>
            <p:cNvCxnSpPr>
              <a:stCxn id="30" idx="3"/>
              <a:endCxn id="32" idx="2"/>
            </p:cNvCxnSpPr>
            <p:nvPr/>
          </p:nvCxnSpPr>
          <p:spPr>
            <a:xfrm>
              <a:off x="3287842" y="1642717"/>
              <a:ext cx="903306" cy="29884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19"/>
            <p:cNvCxnSpPr>
              <a:stCxn id="30" idx="3"/>
              <a:endCxn id="33" idx="2"/>
            </p:cNvCxnSpPr>
            <p:nvPr/>
          </p:nvCxnSpPr>
          <p:spPr>
            <a:xfrm>
              <a:off x="3287842" y="1642717"/>
              <a:ext cx="903306" cy="135850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21"/>
            <p:cNvCxnSpPr>
              <a:stCxn id="31" idx="3"/>
              <a:endCxn id="32" idx="2"/>
            </p:cNvCxnSpPr>
            <p:nvPr/>
          </p:nvCxnSpPr>
          <p:spPr>
            <a:xfrm flipV="1">
              <a:off x="3287842" y="1941564"/>
              <a:ext cx="903306" cy="26701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25"/>
            <p:cNvCxnSpPr>
              <a:stCxn id="53" idx="3"/>
              <a:endCxn id="32" idx="2"/>
            </p:cNvCxnSpPr>
            <p:nvPr/>
          </p:nvCxnSpPr>
          <p:spPr>
            <a:xfrm flipV="1">
              <a:off x="3287842" y="1941564"/>
              <a:ext cx="903306" cy="83288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29"/>
            <p:cNvCxnSpPr>
              <a:stCxn id="54" idx="3"/>
              <a:endCxn id="32" idx="2"/>
            </p:cNvCxnSpPr>
            <p:nvPr/>
          </p:nvCxnSpPr>
          <p:spPr>
            <a:xfrm flipV="1">
              <a:off x="3287842" y="1941564"/>
              <a:ext cx="903306" cy="140165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33"/>
            <p:cNvCxnSpPr>
              <a:stCxn id="31" idx="3"/>
              <a:endCxn id="33" idx="2"/>
            </p:cNvCxnSpPr>
            <p:nvPr/>
          </p:nvCxnSpPr>
          <p:spPr>
            <a:xfrm>
              <a:off x="3287842" y="2208582"/>
              <a:ext cx="903306" cy="79264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45"/>
            <p:cNvCxnSpPr>
              <a:stCxn id="53" idx="3"/>
              <a:endCxn id="33" idx="2"/>
            </p:cNvCxnSpPr>
            <p:nvPr/>
          </p:nvCxnSpPr>
          <p:spPr>
            <a:xfrm>
              <a:off x="3287842" y="2774447"/>
              <a:ext cx="903306" cy="22677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49"/>
            <p:cNvCxnSpPr>
              <a:stCxn id="54" idx="3"/>
              <a:endCxn id="33" idx="2"/>
            </p:cNvCxnSpPr>
            <p:nvPr/>
          </p:nvCxnSpPr>
          <p:spPr>
            <a:xfrm flipV="1">
              <a:off x="3287842" y="3001223"/>
              <a:ext cx="903306" cy="3420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Curved Connector 51"/>
            <p:cNvCxnSpPr>
              <a:stCxn id="32" idx="6"/>
              <a:endCxn id="32" idx="4"/>
            </p:cNvCxnSpPr>
            <p:nvPr/>
          </p:nvCxnSpPr>
          <p:spPr>
            <a:xfrm flipH="1">
              <a:off x="4461148" y="1941564"/>
              <a:ext cx="270000" cy="270000"/>
            </a:xfrm>
            <a:prstGeom prst="curvedConnector4">
              <a:avLst>
                <a:gd name="adj1" fmla="val -84667"/>
                <a:gd name="adj2" fmla="val 184667"/>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Curved Connector 56"/>
            <p:cNvCxnSpPr>
              <a:stCxn id="33" idx="6"/>
              <a:endCxn id="33" idx="0"/>
            </p:cNvCxnSpPr>
            <p:nvPr/>
          </p:nvCxnSpPr>
          <p:spPr>
            <a:xfrm flipH="1" flipV="1">
              <a:off x="4461148" y="2731223"/>
              <a:ext cx="270000" cy="270000"/>
            </a:xfrm>
            <a:prstGeom prst="curvedConnector4">
              <a:avLst>
                <a:gd name="adj1" fmla="val -84667"/>
                <a:gd name="adj2" fmla="val 184667"/>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58"/>
            <p:cNvCxnSpPr>
              <a:stCxn id="32" idx="6"/>
              <a:endCxn id="35" idx="2"/>
            </p:cNvCxnSpPr>
            <p:nvPr/>
          </p:nvCxnSpPr>
          <p:spPr>
            <a:xfrm>
              <a:off x="4731148" y="1941564"/>
              <a:ext cx="756081" cy="25563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2"/>
            <p:cNvCxnSpPr>
              <a:stCxn id="33" idx="6"/>
              <a:endCxn id="42" idx="2"/>
            </p:cNvCxnSpPr>
            <p:nvPr/>
          </p:nvCxnSpPr>
          <p:spPr>
            <a:xfrm flipV="1">
              <a:off x="4731148" y="2849464"/>
              <a:ext cx="756081" cy="15175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6"/>
            <p:cNvCxnSpPr>
              <a:stCxn id="32" idx="6"/>
              <a:endCxn id="42" idx="2"/>
            </p:cNvCxnSpPr>
            <p:nvPr/>
          </p:nvCxnSpPr>
          <p:spPr>
            <a:xfrm>
              <a:off x="4731148" y="1941564"/>
              <a:ext cx="756081" cy="9079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70"/>
            <p:cNvCxnSpPr>
              <a:stCxn id="33" idx="6"/>
              <a:endCxn id="35" idx="2"/>
            </p:cNvCxnSpPr>
            <p:nvPr/>
          </p:nvCxnSpPr>
          <p:spPr>
            <a:xfrm flipV="1">
              <a:off x="4731148" y="2197201"/>
              <a:ext cx="756081" cy="80402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Conector em curva 69"/>
            <p:cNvCxnSpPr>
              <a:stCxn id="35" idx="6"/>
              <a:endCxn id="32" idx="0"/>
            </p:cNvCxnSpPr>
            <p:nvPr/>
          </p:nvCxnSpPr>
          <p:spPr>
            <a:xfrm flipH="1" flipV="1">
              <a:off x="4461148" y="1671564"/>
              <a:ext cx="1566081" cy="525637"/>
            </a:xfrm>
            <a:prstGeom prst="curvedConnector4">
              <a:avLst>
                <a:gd name="adj1" fmla="val -14597"/>
                <a:gd name="adj2" fmla="val 14349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Conector em curva 70"/>
            <p:cNvCxnSpPr>
              <a:stCxn id="42" idx="6"/>
              <a:endCxn id="33" idx="4"/>
            </p:cNvCxnSpPr>
            <p:nvPr/>
          </p:nvCxnSpPr>
          <p:spPr>
            <a:xfrm flipH="1">
              <a:off x="4461148" y="2849464"/>
              <a:ext cx="1566081" cy="421759"/>
            </a:xfrm>
            <a:prstGeom prst="curvedConnector4">
              <a:avLst>
                <a:gd name="adj1" fmla="val -14597"/>
                <a:gd name="adj2" fmla="val 15420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Agrupar 6">
            <a:extLst>
              <a:ext uri="{FF2B5EF4-FFF2-40B4-BE49-F238E27FC236}">
                <a16:creationId xmlns="" xmlns:a16="http://schemas.microsoft.com/office/drawing/2014/main" id="{A336B9FD-29E2-35BA-135B-A139CF8C8246}"/>
              </a:ext>
            </a:extLst>
          </p:cNvPr>
          <p:cNvGrpSpPr/>
          <p:nvPr/>
        </p:nvGrpSpPr>
        <p:grpSpPr>
          <a:xfrm>
            <a:off x="1250936" y="4779571"/>
            <a:ext cx="3652869" cy="1909445"/>
            <a:chOff x="1250936" y="4779571"/>
            <a:chExt cx="3652869" cy="1909445"/>
          </a:xfrm>
        </p:grpSpPr>
        <p:grpSp>
          <p:nvGrpSpPr>
            <p:cNvPr id="72" name="Grupo 71"/>
            <p:cNvGrpSpPr/>
            <p:nvPr/>
          </p:nvGrpSpPr>
          <p:grpSpPr>
            <a:xfrm>
              <a:off x="1709432" y="4779571"/>
              <a:ext cx="3194373" cy="1413976"/>
              <a:chOff x="3470196" y="2403432"/>
              <a:chExt cx="3194373" cy="1413976"/>
            </a:xfrm>
          </p:grpSpPr>
          <p:sp>
            <p:nvSpPr>
              <p:cNvPr id="73" name="Elipse 72"/>
              <p:cNvSpPr/>
              <p:nvPr/>
            </p:nvSpPr>
            <p:spPr>
              <a:xfrm>
                <a:off x="4475285" y="2409092"/>
                <a:ext cx="468000" cy="46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tx1"/>
                  </a:solidFill>
                </a:endParaRPr>
              </a:p>
            </p:txBody>
          </p:sp>
          <p:sp>
            <p:nvSpPr>
              <p:cNvPr id="74" name="Elipse 73"/>
              <p:cNvSpPr/>
              <p:nvPr/>
            </p:nvSpPr>
            <p:spPr>
              <a:xfrm>
                <a:off x="4475285" y="3349408"/>
                <a:ext cx="468000" cy="46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tx1"/>
                  </a:solidFill>
                </a:endParaRPr>
              </a:p>
            </p:txBody>
          </p:sp>
          <p:sp>
            <p:nvSpPr>
              <p:cNvPr id="75" name="Elipse 74"/>
              <p:cNvSpPr/>
              <p:nvPr/>
            </p:nvSpPr>
            <p:spPr>
              <a:xfrm>
                <a:off x="5550877" y="2881408"/>
                <a:ext cx="468000" cy="46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tx1"/>
                  </a:solidFill>
                </a:endParaRPr>
              </a:p>
            </p:txBody>
          </p:sp>
          <p:cxnSp>
            <p:nvCxnSpPr>
              <p:cNvPr id="76" name="Conector de seta reta 75"/>
              <p:cNvCxnSpPr>
                <a:stCxn id="73" idx="6"/>
                <a:endCxn id="75" idx="2"/>
              </p:cNvCxnSpPr>
              <p:nvPr/>
            </p:nvCxnSpPr>
            <p:spPr>
              <a:xfrm>
                <a:off x="4943285" y="2643092"/>
                <a:ext cx="607592" cy="47231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Conector de seta reta 76"/>
              <p:cNvCxnSpPr>
                <a:stCxn id="74" idx="6"/>
                <a:endCxn id="75" idx="2"/>
              </p:cNvCxnSpPr>
              <p:nvPr/>
            </p:nvCxnSpPr>
            <p:spPr>
              <a:xfrm flipV="1">
                <a:off x="4943285" y="3115408"/>
                <a:ext cx="607592" cy="4680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8" name="Conector de seta reta 77"/>
              <p:cNvCxnSpPr>
                <a:stCxn id="75" idx="6"/>
              </p:cNvCxnSpPr>
              <p:nvPr/>
            </p:nvCxnSpPr>
            <p:spPr>
              <a:xfrm>
                <a:off x="6018877" y="3115408"/>
                <a:ext cx="35554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9" name="Retângulo 78"/>
              <p:cNvSpPr/>
              <p:nvPr/>
            </p:nvSpPr>
            <p:spPr>
              <a:xfrm>
                <a:off x="3833103" y="2589092"/>
                <a:ext cx="108000" cy="108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a:p>
            </p:txBody>
          </p:sp>
          <p:cxnSp>
            <p:nvCxnSpPr>
              <p:cNvPr id="80" name="Conector de seta reta 79"/>
              <p:cNvCxnSpPr>
                <a:stCxn id="79" idx="3"/>
                <a:endCxn id="73" idx="2"/>
              </p:cNvCxnSpPr>
              <p:nvPr/>
            </p:nvCxnSpPr>
            <p:spPr>
              <a:xfrm>
                <a:off x="3941103" y="2643092"/>
                <a:ext cx="53418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1" name="Retângulo 80"/>
              <p:cNvSpPr/>
              <p:nvPr/>
            </p:nvSpPr>
            <p:spPr>
              <a:xfrm>
                <a:off x="3833103" y="3529408"/>
                <a:ext cx="108000" cy="108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a:p>
            </p:txBody>
          </p:sp>
          <p:cxnSp>
            <p:nvCxnSpPr>
              <p:cNvPr id="82" name="Conector de seta reta 81"/>
              <p:cNvCxnSpPr>
                <a:stCxn id="81" idx="3"/>
                <a:endCxn id="74" idx="2"/>
              </p:cNvCxnSpPr>
              <p:nvPr/>
            </p:nvCxnSpPr>
            <p:spPr>
              <a:xfrm>
                <a:off x="3941103" y="3583408"/>
                <a:ext cx="53418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3" name="Conector de seta reta 82"/>
              <p:cNvCxnSpPr>
                <a:stCxn id="79" idx="3"/>
                <a:endCxn id="74" idx="2"/>
              </p:cNvCxnSpPr>
              <p:nvPr/>
            </p:nvCxnSpPr>
            <p:spPr>
              <a:xfrm>
                <a:off x="3941103" y="2643092"/>
                <a:ext cx="534182" cy="94031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4" name="Conector de seta reta 83"/>
              <p:cNvCxnSpPr>
                <a:stCxn id="81" idx="3"/>
                <a:endCxn id="73" idx="2"/>
              </p:cNvCxnSpPr>
              <p:nvPr/>
            </p:nvCxnSpPr>
            <p:spPr>
              <a:xfrm flipV="1">
                <a:off x="3941103" y="2643092"/>
                <a:ext cx="534182" cy="94031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5" name="CaixaDeTexto 84"/>
                  <p:cNvSpPr txBox="1"/>
                  <p:nvPr/>
                </p:nvSpPr>
                <p:spPr>
                  <a:xfrm>
                    <a:off x="3470196" y="2458426"/>
                    <a:ext cx="290146"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1600" i="1" smtClean="0">
                                  <a:latin typeface="Cambria Math" panose="02040503050406030204" pitchFamily="18" charset="0"/>
                                </a:rPr>
                              </m:ctrlPr>
                            </m:sSubPr>
                            <m:e>
                              <m:r>
                                <a:rPr lang="pt-BR" sz="1600" b="0" i="1" smtClean="0">
                                  <a:latin typeface="Cambria Math" panose="02040503050406030204" pitchFamily="18" charset="0"/>
                                </a:rPr>
                                <m:t>𝑥</m:t>
                              </m:r>
                            </m:e>
                            <m:sub>
                              <m:r>
                                <a:rPr lang="pt-BR" sz="1600" b="0" i="1" smtClean="0">
                                  <a:latin typeface="Cambria Math" panose="02040503050406030204" pitchFamily="18" charset="0"/>
                                </a:rPr>
                                <m:t>1</m:t>
                              </m:r>
                            </m:sub>
                          </m:sSub>
                        </m:oMath>
                      </m:oMathPara>
                    </a14:m>
                    <a:endParaRPr lang="pt-BR" sz="1600" dirty="0"/>
                  </a:p>
                </p:txBody>
              </p:sp>
            </mc:Choice>
            <mc:Fallback xmlns="">
              <p:sp>
                <p:nvSpPr>
                  <p:cNvPr id="27" name="CaixaDeTexto 26"/>
                  <p:cNvSpPr txBox="1">
                    <a:spLocks noRot="1" noChangeAspect="1" noMove="1" noResize="1" noEditPoints="1" noAdjustHandles="1" noChangeArrowheads="1" noChangeShapeType="1" noTextEdit="1"/>
                  </p:cNvSpPr>
                  <p:nvPr/>
                </p:nvSpPr>
                <p:spPr>
                  <a:xfrm>
                    <a:off x="3470196" y="2458426"/>
                    <a:ext cx="290146" cy="338554"/>
                  </a:xfrm>
                  <a:prstGeom prst="rect">
                    <a:avLst/>
                  </a:prstGeom>
                  <a:blipFill rotWithShape="0">
                    <a:blip r:embed="rId2"/>
                    <a:stretch>
                      <a:fillRect r="-12500"/>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86" name="CaixaDeTexto 85"/>
                  <p:cNvSpPr txBox="1"/>
                  <p:nvPr/>
                </p:nvSpPr>
                <p:spPr>
                  <a:xfrm>
                    <a:off x="3470196" y="3398742"/>
                    <a:ext cx="290146"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1600" i="1" smtClean="0">
                                  <a:latin typeface="Cambria Math" panose="02040503050406030204" pitchFamily="18" charset="0"/>
                                </a:rPr>
                              </m:ctrlPr>
                            </m:sSubPr>
                            <m:e>
                              <m:r>
                                <a:rPr lang="pt-BR" sz="1600" b="0" i="1" smtClean="0">
                                  <a:latin typeface="Cambria Math" panose="02040503050406030204" pitchFamily="18" charset="0"/>
                                </a:rPr>
                                <m:t>𝑥</m:t>
                              </m:r>
                            </m:e>
                            <m:sub>
                              <m:r>
                                <a:rPr lang="pt-BR" sz="1600" b="0" i="1" smtClean="0">
                                  <a:latin typeface="Cambria Math" panose="02040503050406030204" pitchFamily="18" charset="0"/>
                                </a:rPr>
                                <m:t>2</m:t>
                              </m:r>
                            </m:sub>
                          </m:sSub>
                        </m:oMath>
                      </m:oMathPara>
                    </a14:m>
                    <a:endParaRPr lang="pt-BR" sz="1600" dirty="0"/>
                  </a:p>
                </p:txBody>
              </p:sp>
            </mc:Choice>
            <mc:Fallback xmlns="">
              <p:sp>
                <p:nvSpPr>
                  <p:cNvPr id="28" name="CaixaDeTexto 27"/>
                  <p:cNvSpPr txBox="1">
                    <a:spLocks noRot="1" noChangeAspect="1" noMove="1" noResize="1" noEditPoints="1" noAdjustHandles="1" noChangeArrowheads="1" noChangeShapeType="1" noTextEdit="1"/>
                  </p:cNvSpPr>
                  <p:nvPr/>
                </p:nvSpPr>
                <p:spPr>
                  <a:xfrm>
                    <a:off x="3470196" y="3398742"/>
                    <a:ext cx="290146" cy="338554"/>
                  </a:xfrm>
                  <a:prstGeom prst="rect">
                    <a:avLst/>
                  </a:prstGeom>
                  <a:blipFill rotWithShape="0">
                    <a:blip r:embed="rId3"/>
                    <a:stretch>
                      <a:fillRect r="-14583"/>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87" name="CaixaDeTexto 86"/>
                  <p:cNvSpPr txBox="1"/>
                  <p:nvPr/>
                </p:nvSpPr>
                <p:spPr>
                  <a:xfrm>
                    <a:off x="6374423" y="2943973"/>
                    <a:ext cx="290146"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sz="1600" b="0" i="1" smtClean="0">
                              <a:latin typeface="Cambria Math" panose="02040503050406030204" pitchFamily="18" charset="0"/>
                            </a:rPr>
                            <m:t>𝑦</m:t>
                          </m:r>
                        </m:oMath>
                      </m:oMathPara>
                    </a14:m>
                    <a:endParaRPr lang="pt-BR" sz="1600" dirty="0"/>
                  </a:p>
                </p:txBody>
              </p:sp>
            </mc:Choice>
            <mc:Fallback xmlns="">
              <p:sp>
                <p:nvSpPr>
                  <p:cNvPr id="29" name="CaixaDeTexto 28"/>
                  <p:cNvSpPr txBox="1">
                    <a:spLocks noRot="1" noChangeAspect="1" noMove="1" noResize="1" noEditPoints="1" noAdjustHandles="1" noChangeArrowheads="1" noChangeShapeType="1" noTextEdit="1"/>
                  </p:cNvSpPr>
                  <p:nvPr/>
                </p:nvSpPr>
                <p:spPr>
                  <a:xfrm>
                    <a:off x="6374423" y="2943973"/>
                    <a:ext cx="290146" cy="338554"/>
                  </a:xfrm>
                  <a:prstGeom prst="rect">
                    <a:avLst/>
                  </a:prstGeom>
                  <a:blipFill rotWithShape="0">
                    <a:blip r:embed="rId4"/>
                    <a:stretch>
                      <a:fillRect b="-3636"/>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88" name="CaixaDeTexto 87"/>
                  <p:cNvSpPr txBox="1"/>
                  <p:nvPr/>
                </p:nvSpPr>
                <p:spPr>
                  <a:xfrm>
                    <a:off x="5082877" y="2599173"/>
                    <a:ext cx="290146" cy="2800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pt-BR" sz="1200" i="1" smtClean="0">
                                  <a:latin typeface="Cambria Math" panose="02040503050406030204" pitchFamily="18" charset="0"/>
                                </a:rPr>
                              </m:ctrlPr>
                            </m:sSubSupPr>
                            <m:e>
                              <m:r>
                                <a:rPr lang="pt-BR" sz="1200" b="0" i="1" smtClean="0">
                                  <a:latin typeface="Cambria Math" panose="02040503050406030204" pitchFamily="18" charset="0"/>
                                </a:rPr>
                                <m:t>𝑤</m:t>
                              </m:r>
                            </m:e>
                            <m:sub>
                              <m:r>
                                <a:rPr lang="pt-BR" sz="1200" b="0" i="1" smtClean="0">
                                  <a:latin typeface="Cambria Math" panose="02040503050406030204" pitchFamily="18" charset="0"/>
                                </a:rPr>
                                <m:t>11</m:t>
                              </m:r>
                            </m:sub>
                            <m:sup>
                              <m:r>
                                <a:rPr lang="pt-BR" sz="1200" b="0" i="1" smtClean="0">
                                  <a:latin typeface="Cambria Math" panose="02040503050406030204" pitchFamily="18" charset="0"/>
                                </a:rPr>
                                <m:t>2</m:t>
                              </m:r>
                            </m:sup>
                          </m:sSubSup>
                        </m:oMath>
                      </m:oMathPara>
                    </a14:m>
                    <a:endParaRPr lang="pt-BR" sz="1200" dirty="0"/>
                  </a:p>
                </p:txBody>
              </p:sp>
            </mc:Choice>
            <mc:Fallback xmlns="">
              <p:sp>
                <p:nvSpPr>
                  <p:cNvPr id="88" name="CaixaDeTexto 87"/>
                  <p:cNvSpPr txBox="1">
                    <a:spLocks noRot="1" noChangeAspect="1" noMove="1" noResize="1" noEditPoints="1" noAdjustHandles="1" noChangeArrowheads="1" noChangeShapeType="1" noTextEdit="1"/>
                  </p:cNvSpPr>
                  <p:nvPr/>
                </p:nvSpPr>
                <p:spPr>
                  <a:xfrm>
                    <a:off x="5082877" y="2599173"/>
                    <a:ext cx="290146" cy="280077"/>
                  </a:xfrm>
                  <a:prstGeom prst="rect">
                    <a:avLst/>
                  </a:prstGeom>
                  <a:blipFill rotWithShape="0">
                    <a:blip r:embed="rId17"/>
                    <a:stretch>
                      <a:fillRect r="-20833"/>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89" name="CaixaDeTexto 88"/>
                  <p:cNvSpPr txBox="1"/>
                  <p:nvPr/>
                </p:nvSpPr>
                <p:spPr>
                  <a:xfrm>
                    <a:off x="5082877" y="3349408"/>
                    <a:ext cx="290146" cy="27956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pt-BR" sz="1200" i="1" smtClean="0">
                                  <a:latin typeface="Cambria Math" panose="02040503050406030204" pitchFamily="18" charset="0"/>
                                </a:rPr>
                              </m:ctrlPr>
                            </m:sSubSupPr>
                            <m:e>
                              <m:r>
                                <a:rPr lang="pt-BR" sz="1200" b="0" i="1" smtClean="0">
                                  <a:latin typeface="Cambria Math" panose="02040503050406030204" pitchFamily="18" charset="0"/>
                                </a:rPr>
                                <m:t>𝑤</m:t>
                              </m:r>
                            </m:e>
                            <m:sub>
                              <m:r>
                                <a:rPr lang="pt-BR" sz="1200" b="0" i="1" smtClean="0">
                                  <a:latin typeface="Cambria Math" panose="02040503050406030204" pitchFamily="18" charset="0"/>
                                </a:rPr>
                                <m:t>21</m:t>
                              </m:r>
                            </m:sub>
                            <m:sup>
                              <m:r>
                                <a:rPr lang="pt-BR" sz="1200" b="0" i="1" smtClean="0">
                                  <a:latin typeface="Cambria Math" panose="02040503050406030204" pitchFamily="18" charset="0"/>
                                </a:rPr>
                                <m:t>2</m:t>
                              </m:r>
                            </m:sup>
                          </m:sSubSup>
                        </m:oMath>
                      </m:oMathPara>
                    </a14:m>
                    <a:endParaRPr lang="pt-BR" sz="1200" dirty="0"/>
                  </a:p>
                </p:txBody>
              </p:sp>
            </mc:Choice>
            <mc:Fallback xmlns="">
              <p:sp>
                <p:nvSpPr>
                  <p:cNvPr id="89" name="CaixaDeTexto 88"/>
                  <p:cNvSpPr txBox="1">
                    <a:spLocks noRot="1" noChangeAspect="1" noMove="1" noResize="1" noEditPoints="1" noAdjustHandles="1" noChangeArrowheads="1" noChangeShapeType="1" noTextEdit="1"/>
                  </p:cNvSpPr>
                  <p:nvPr/>
                </p:nvSpPr>
                <p:spPr>
                  <a:xfrm>
                    <a:off x="5082877" y="3349408"/>
                    <a:ext cx="290146" cy="279564"/>
                  </a:xfrm>
                  <a:prstGeom prst="rect">
                    <a:avLst/>
                  </a:prstGeom>
                  <a:blipFill rotWithShape="0">
                    <a:blip r:embed="rId18"/>
                    <a:stretch>
                      <a:fillRect r="-2291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90" name="CaixaDeTexto 89"/>
                  <p:cNvSpPr txBox="1"/>
                  <p:nvPr/>
                </p:nvSpPr>
                <p:spPr>
                  <a:xfrm>
                    <a:off x="3986066" y="3537844"/>
                    <a:ext cx="290146" cy="27956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pt-BR" sz="1200" i="1" smtClean="0">
                                  <a:latin typeface="Cambria Math" panose="02040503050406030204" pitchFamily="18" charset="0"/>
                                </a:rPr>
                              </m:ctrlPr>
                            </m:sSubSupPr>
                            <m:e>
                              <m:r>
                                <a:rPr lang="pt-BR" sz="1200" b="0" i="1" smtClean="0">
                                  <a:latin typeface="Cambria Math" panose="02040503050406030204" pitchFamily="18" charset="0"/>
                                </a:rPr>
                                <m:t>𝑤</m:t>
                              </m:r>
                            </m:e>
                            <m:sub>
                              <m:r>
                                <a:rPr lang="pt-BR" sz="1200" b="0" i="1" smtClean="0">
                                  <a:latin typeface="Cambria Math" panose="02040503050406030204" pitchFamily="18" charset="0"/>
                                </a:rPr>
                                <m:t>22</m:t>
                              </m:r>
                            </m:sub>
                            <m:sup>
                              <m:r>
                                <a:rPr lang="pt-BR" sz="1200" b="0" i="1" smtClean="0">
                                  <a:latin typeface="Cambria Math" panose="02040503050406030204" pitchFamily="18" charset="0"/>
                                </a:rPr>
                                <m:t>1</m:t>
                              </m:r>
                            </m:sup>
                          </m:sSubSup>
                        </m:oMath>
                      </m:oMathPara>
                    </a14:m>
                    <a:endParaRPr lang="pt-BR" sz="1200" dirty="0"/>
                  </a:p>
                </p:txBody>
              </p:sp>
            </mc:Choice>
            <mc:Fallback xmlns="">
              <p:sp>
                <p:nvSpPr>
                  <p:cNvPr id="90" name="CaixaDeTexto 89"/>
                  <p:cNvSpPr txBox="1">
                    <a:spLocks noRot="1" noChangeAspect="1" noMove="1" noResize="1" noEditPoints="1" noAdjustHandles="1" noChangeArrowheads="1" noChangeShapeType="1" noTextEdit="1"/>
                  </p:cNvSpPr>
                  <p:nvPr/>
                </p:nvSpPr>
                <p:spPr>
                  <a:xfrm>
                    <a:off x="3986066" y="3537844"/>
                    <a:ext cx="290146" cy="279564"/>
                  </a:xfrm>
                  <a:prstGeom prst="rect">
                    <a:avLst/>
                  </a:prstGeom>
                  <a:blipFill rotWithShape="0">
                    <a:blip r:embed="rId19"/>
                    <a:stretch>
                      <a:fillRect r="-2291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91" name="CaixaDeTexto 90"/>
                  <p:cNvSpPr txBox="1"/>
                  <p:nvPr/>
                </p:nvSpPr>
                <p:spPr>
                  <a:xfrm>
                    <a:off x="3987031" y="2403432"/>
                    <a:ext cx="290146" cy="27879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pt-BR" sz="1200" i="1" smtClean="0">
                                  <a:latin typeface="Cambria Math" panose="02040503050406030204" pitchFamily="18" charset="0"/>
                                </a:rPr>
                              </m:ctrlPr>
                            </m:sSubSupPr>
                            <m:e>
                              <m:r>
                                <a:rPr lang="pt-BR" sz="1200" b="0" i="1" smtClean="0">
                                  <a:latin typeface="Cambria Math" panose="02040503050406030204" pitchFamily="18" charset="0"/>
                                </a:rPr>
                                <m:t>𝑤</m:t>
                              </m:r>
                            </m:e>
                            <m:sub>
                              <m:r>
                                <a:rPr lang="pt-BR" sz="1200" b="0" i="1" smtClean="0">
                                  <a:latin typeface="Cambria Math" panose="02040503050406030204" pitchFamily="18" charset="0"/>
                                </a:rPr>
                                <m:t>11</m:t>
                              </m:r>
                            </m:sub>
                            <m:sup>
                              <m:r>
                                <a:rPr lang="pt-BR" sz="1200" b="0" i="1" smtClean="0">
                                  <a:latin typeface="Cambria Math" panose="02040503050406030204" pitchFamily="18" charset="0"/>
                                </a:rPr>
                                <m:t>1</m:t>
                              </m:r>
                            </m:sup>
                          </m:sSubSup>
                        </m:oMath>
                      </m:oMathPara>
                    </a14:m>
                    <a:endParaRPr lang="pt-BR" sz="1200" dirty="0"/>
                  </a:p>
                </p:txBody>
              </p:sp>
            </mc:Choice>
            <mc:Fallback xmlns="">
              <p:sp>
                <p:nvSpPr>
                  <p:cNvPr id="38" name="CaixaDeTexto 37"/>
                  <p:cNvSpPr txBox="1">
                    <a:spLocks noRot="1" noChangeAspect="1" noMove="1" noResize="1" noEditPoints="1" noAdjustHandles="1" noChangeArrowheads="1" noChangeShapeType="1" noTextEdit="1"/>
                  </p:cNvSpPr>
                  <p:nvPr/>
                </p:nvSpPr>
                <p:spPr>
                  <a:xfrm>
                    <a:off x="3987031" y="2403432"/>
                    <a:ext cx="290146" cy="278794"/>
                  </a:xfrm>
                  <a:prstGeom prst="rect">
                    <a:avLst/>
                  </a:prstGeom>
                  <a:blipFill rotWithShape="0">
                    <a:blip r:embed="rId8"/>
                    <a:stretch>
                      <a:fillRect r="-20833"/>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92" name="CaixaDeTexto 91"/>
                  <p:cNvSpPr txBox="1"/>
                  <p:nvPr/>
                </p:nvSpPr>
                <p:spPr>
                  <a:xfrm>
                    <a:off x="3743623" y="3104766"/>
                    <a:ext cx="290146" cy="27917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pt-BR" sz="1200" i="1" smtClean="0">
                                  <a:latin typeface="Cambria Math" panose="02040503050406030204" pitchFamily="18" charset="0"/>
                                </a:rPr>
                              </m:ctrlPr>
                            </m:sSubSupPr>
                            <m:e>
                              <m:r>
                                <a:rPr lang="pt-BR" sz="1200" b="0" i="1" smtClean="0">
                                  <a:latin typeface="Cambria Math" panose="02040503050406030204" pitchFamily="18" charset="0"/>
                                </a:rPr>
                                <m:t>𝑤</m:t>
                              </m:r>
                            </m:e>
                            <m:sub>
                              <m:r>
                                <a:rPr lang="pt-BR" sz="1200" b="0" i="1" smtClean="0">
                                  <a:latin typeface="Cambria Math" panose="02040503050406030204" pitchFamily="18" charset="0"/>
                                </a:rPr>
                                <m:t>21</m:t>
                              </m:r>
                            </m:sub>
                            <m:sup>
                              <m:r>
                                <a:rPr lang="pt-BR" sz="1200" b="0" i="1" smtClean="0">
                                  <a:latin typeface="Cambria Math" panose="02040503050406030204" pitchFamily="18" charset="0"/>
                                </a:rPr>
                                <m:t>1</m:t>
                              </m:r>
                            </m:sup>
                          </m:sSubSup>
                        </m:oMath>
                      </m:oMathPara>
                    </a14:m>
                    <a:endParaRPr lang="pt-BR" sz="1200" dirty="0"/>
                  </a:p>
                </p:txBody>
              </p:sp>
            </mc:Choice>
            <mc:Fallback xmlns="">
              <p:sp>
                <p:nvSpPr>
                  <p:cNvPr id="39" name="CaixaDeTexto 38"/>
                  <p:cNvSpPr txBox="1">
                    <a:spLocks noRot="1" noChangeAspect="1" noMove="1" noResize="1" noEditPoints="1" noAdjustHandles="1" noChangeArrowheads="1" noChangeShapeType="1" noTextEdit="1"/>
                  </p:cNvSpPr>
                  <p:nvPr/>
                </p:nvSpPr>
                <p:spPr>
                  <a:xfrm>
                    <a:off x="3743623" y="3104766"/>
                    <a:ext cx="290146" cy="279179"/>
                  </a:xfrm>
                  <a:prstGeom prst="rect">
                    <a:avLst/>
                  </a:prstGeom>
                  <a:blipFill rotWithShape="0">
                    <a:blip r:embed="rId9"/>
                    <a:stretch>
                      <a:fillRect r="-2291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93" name="CaixaDeTexto 92"/>
                  <p:cNvSpPr txBox="1"/>
                  <p:nvPr/>
                </p:nvSpPr>
                <p:spPr>
                  <a:xfrm>
                    <a:off x="3736270" y="2736226"/>
                    <a:ext cx="290146" cy="27956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pt-BR" sz="1200" i="1" smtClean="0">
                                  <a:latin typeface="Cambria Math" panose="02040503050406030204" pitchFamily="18" charset="0"/>
                                </a:rPr>
                              </m:ctrlPr>
                            </m:sSubSupPr>
                            <m:e>
                              <m:r>
                                <a:rPr lang="pt-BR" sz="1200" b="0" i="1" smtClean="0">
                                  <a:latin typeface="Cambria Math" panose="02040503050406030204" pitchFamily="18" charset="0"/>
                                </a:rPr>
                                <m:t>𝑤</m:t>
                              </m:r>
                            </m:e>
                            <m:sub>
                              <m:r>
                                <a:rPr lang="pt-BR" sz="1200" b="0" i="1" smtClean="0">
                                  <a:latin typeface="Cambria Math" panose="02040503050406030204" pitchFamily="18" charset="0"/>
                                </a:rPr>
                                <m:t>12</m:t>
                              </m:r>
                            </m:sub>
                            <m:sup>
                              <m:r>
                                <a:rPr lang="pt-BR" sz="1200" b="0" i="1" smtClean="0">
                                  <a:latin typeface="Cambria Math" panose="02040503050406030204" pitchFamily="18" charset="0"/>
                                </a:rPr>
                                <m:t>1</m:t>
                              </m:r>
                            </m:sup>
                          </m:sSubSup>
                        </m:oMath>
                      </m:oMathPara>
                    </a14:m>
                    <a:endParaRPr lang="pt-BR" sz="1200" dirty="0"/>
                  </a:p>
                </p:txBody>
              </p:sp>
            </mc:Choice>
            <mc:Fallback xmlns="">
              <p:sp>
                <p:nvSpPr>
                  <p:cNvPr id="93" name="CaixaDeTexto 92"/>
                  <p:cNvSpPr txBox="1">
                    <a:spLocks noRot="1" noChangeAspect="1" noMove="1" noResize="1" noEditPoints="1" noAdjustHandles="1" noChangeArrowheads="1" noChangeShapeType="1" noTextEdit="1"/>
                  </p:cNvSpPr>
                  <p:nvPr/>
                </p:nvSpPr>
                <p:spPr>
                  <a:xfrm>
                    <a:off x="3736270" y="2736226"/>
                    <a:ext cx="290146" cy="279564"/>
                  </a:xfrm>
                  <a:prstGeom prst="rect">
                    <a:avLst/>
                  </a:prstGeom>
                  <a:blipFill rotWithShape="0">
                    <a:blip r:embed="rId20"/>
                    <a:stretch>
                      <a:fillRect r="-20833"/>
                    </a:stretch>
                  </a:blipFill>
                </p:spPr>
                <p:txBody>
                  <a:bodyPr/>
                  <a:lstStyle/>
                  <a:p>
                    <a:r>
                      <a:rPr lang="pt-BR">
                        <a:noFill/>
                      </a:rPr>
                      <a:t> </a:t>
                    </a:r>
                  </a:p>
                </p:txBody>
              </p:sp>
            </mc:Fallback>
          </mc:AlternateContent>
        </p:grpSp>
        <p:sp>
          <p:nvSpPr>
            <p:cNvPr id="94" name="TextBox 129"/>
            <p:cNvSpPr txBox="1"/>
            <p:nvPr/>
          </p:nvSpPr>
          <p:spPr>
            <a:xfrm>
              <a:off x="2339813" y="6227351"/>
              <a:ext cx="1217416" cy="461665"/>
            </a:xfrm>
            <a:prstGeom prst="rect">
              <a:avLst/>
            </a:prstGeom>
            <a:noFill/>
          </p:spPr>
          <p:txBody>
            <a:bodyPr wrap="square" rtlCol="0">
              <a:spAutoFit/>
            </a:bodyPr>
            <a:lstStyle/>
            <a:p>
              <a:pPr algn="ctr"/>
              <a:r>
                <a:rPr lang="pt-BR" sz="1200" dirty="0"/>
                <a:t>Camada #1 (escondida)</a:t>
              </a:r>
            </a:p>
          </p:txBody>
        </p:sp>
        <p:sp>
          <p:nvSpPr>
            <p:cNvPr id="95" name="TextBox 129"/>
            <p:cNvSpPr txBox="1"/>
            <p:nvPr/>
          </p:nvSpPr>
          <p:spPr>
            <a:xfrm>
              <a:off x="3415405" y="6222758"/>
              <a:ext cx="1217416" cy="461665"/>
            </a:xfrm>
            <a:prstGeom prst="rect">
              <a:avLst/>
            </a:prstGeom>
            <a:noFill/>
          </p:spPr>
          <p:txBody>
            <a:bodyPr wrap="square" rtlCol="0">
              <a:spAutoFit/>
            </a:bodyPr>
            <a:lstStyle/>
            <a:p>
              <a:pPr algn="ctr"/>
              <a:r>
                <a:rPr lang="pt-BR" sz="1200" dirty="0"/>
                <a:t>Camada #2 </a:t>
              </a:r>
            </a:p>
            <a:p>
              <a:pPr algn="ctr"/>
              <a:r>
                <a:rPr lang="pt-BR" sz="1200" dirty="0"/>
                <a:t>(de saída)</a:t>
              </a:r>
            </a:p>
          </p:txBody>
        </p:sp>
        <p:sp>
          <p:nvSpPr>
            <p:cNvPr id="3" name="TextBox 129">
              <a:extLst>
                <a:ext uri="{FF2B5EF4-FFF2-40B4-BE49-F238E27FC236}">
                  <a16:creationId xmlns="" xmlns:a16="http://schemas.microsoft.com/office/drawing/2014/main" id="{3BBA07CB-3282-C33E-ED34-06D323092DE7}"/>
                </a:ext>
              </a:extLst>
            </p:cNvPr>
            <p:cNvSpPr txBox="1"/>
            <p:nvPr/>
          </p:nvSpPr>
          <p:spPr>
            <a:xfrm>
              <a:off x="1250936" y="6213010"/>
              <a:ext cx="1217416" cy="461665"/>
            </a:xfrm>
            <a:prstGeom prst="rect">
              <a:avLst/>
            </a:prstGeom>
            <a:noFill/>
          </p:spPr>
          <p:txBody>
            <a:bodyPr wrap="square" rtlCol="0">
              <a:spAutoFit/>
            </a:bodyPr>
            <a:lstStyle/>
            <a:p>
              <a:pPr algn="ctr"/>
              <a:r>
                <a:rPr lang="pt-BR" sz="1200" dirty="0"/>
                <a:t>Camada de</a:t>
              </a:r>
            </a:p>
            <a:p>
              <a:pPr algn="ctr"/>
              <a:r>
                <a:rPr lang="pt-BR" sz="1200" dirty="0"/>
                <a:t>entrada</a:t>
              </a:r>
            </a:p>
          </p:txBody>
        </p:sp>
      </p:grpSp>
    </p:spTree>
    <p:extLst>
      <p:ext uri="{BB962C8B-B14F-4D97-AF65-F5344CB8AC3E}">
        <p14:creationId xmlns:p14="http://schemas.microsoft.com/office/powerpoint/2010/main" val="45589772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O problema da dissipação do gradiente</a:t>
            </a:r>
          </a:p>
        </p:txBody>
      </p:sp>
      <mc:AlternateContent xmlns:mc="http://schemas.openxmlformats.org/markup-compatibility/2006" xmlns:a14="http://schemas.microsoft.com/office/drawing/2010/main">
        <mc:Choice Requires="a14">
          <p:sp>
            <p:nvSpPr>
              <p:cNvPr id="3" name="Espaço Reservado para Conteúdo 2"/>
              <p:cNvSpPr>
                <a:spLocks noGrp="1"/>
              </p:cNvSpPr>
              <p:nvPr>
                <p:ph idx="1"/>
              </p:nvPr>
            </p:nvSpPr>
            <p:spPr/>
            <p:txBody>
              <a:bodyPr>
                <a:normAutofit fontScale="92500" lnSpcReduction="10000"/>
              </a:bodyPr>
              <a:lstStyle/>
              <a:p>
                <a:r>
                  <a:rPr lang="pt-BR" dirty="0"/>
                  <a:t>Vamos entender esse problema através de um exemplo.</a:t>
                </a:r>
              </a:p>
              <a:p>
                <a:r>
                  <a:rPr lang="pt-BR" dirty="0"/>
                  <a:t>Dada a simplificação de uma rede neural mostrada na figura abaixo, a qual contém</a:t>
                </a:r>
              </a:p>
              <a:p>
                <a:pPr lvl="1">
                  <a:buFont typeface="Wingdings" panose="05000000000000000000" pitchFamily="2" charset="2"/>
                  <a:buChar char="§"/>
                </a:pPr>
                <a:r>
                  <a:rPr lang="pt-BR" dirty="0"/>
                  <a:t>Três nós com as seguintes funções de ativação </a:t>
                </a:r>
                <a14:m>
                  <m:oMath xmlns:m="http://schemas.openxmlformats.org/officeDocument/2006/math">
                    <m:r>
                      <a:rPr lang="pt-BR" i="1">
                        <a:latin typeface="Cambria Math" panose="02040503050406030204" pitchFamily="18" charset="0"/>
                      </a:rPr>
                      <m:t>h</m:t>
                    </m:r>
                    <m:d>
                      <m:dPr>
                        <m:ctrlPr>
                          <a:rPr lang="pt-BR" i="1">
                            <a:latin typeface="Cambria Math" panose="02040503050406030204" pitchFamily="18" charset="0"/>
                          </a:rPr>
                        </m:ctrlPr>
                      </m:dPr>
                      <m:e>
                        <m:r>
                          <a:rPr lang="pt-BR" i="1">
                            <a:latin typeface="Cambria Math" panose="02040503050406030204" pitchFamily="18" charset="0"/>
                          </a:rPr>
                          <m:t>.</m:t>
                        </m:r>
                      </m:e>
                    </m:d>
                  </m:oMath>
                </a14:m>
                <a:r>
                  <a:rPr lang="pt-BR" dirty="0"/>
                  <a:t>, </a:t>
                </a:r>
                <a14:m>
                  <m:oMath xmlns:m="http://schemas.openxmlformats.org/officeDocument/2006/math">
                    <m:r>
                      <a:rPr lang="pt-BR" i="1">
                        <a:latin typeface="Cambria Math" panose="02040503050406030204" pitchFamily="18" charset="0"/>
                      </a:rPr>
                      <m:t>𝑔</m:t>
                    </m:r>
                    <m:d>
                      <m:dPr>
                        <m:ctrlPr>
                          <a:rPr lang="pt-BR" i="1">
                            <a:latin typeface="Cambria Math" panose="02040503050406030204" pitchFamily="18" charset="0"/>
                          </a:rPr>
                        </m:ctrlPr>
                      </m:dPr>
                      <m:e>
                        <m:r>
                          <a:rPr lang="pt-BR" i="1">
                            <a:latin typeface="Cambria Math" panose="02040503050406030204" pitchFamily="18" charset="0"/>
                          </a:rPr>
                          <m:t>.</m:t>
                        </m:r>
                      </m:e>
                    </m:d>
                  </m:oMath>
                </a14:m>
                <a:r>
                  <a:rPr lang="pt-BR" dirty="0"/>
                  <a:t> e </a:t>
                </a:r>
                <a14:m>
                  <m:oMath xmlns:m="http://schemas.openxmlformats.org/officeDocument/2006/math">
                    <m:r>
                      <a:rPr lang="pt-BR" i="1">
                        <a:latin typeface="Cambria Math" panose="02040503050406030204" pitchFamily="18" charset="0"/>
                      </a:rPr>
                      <m:t>𝑓</m:t>
                    </m:r>
                    <m:d>
                      <m:dPr>
                        <m:ctrlPr>
                          <a:rPr lang="pt-BR" i="1">
                            <a:latin typeface="Cambria Math" panose="02040503050406030204" pitchFamily="18" charset="0"/>
                          </a:rPr>
                        </m:ctrlPr>
                      </m:dPr>
                      <m:e>
                        <m:r>
                          <a:rPr lang="pt-BR" i="1">
                            <a:latin typeface="Cambria Math" panose="02040503050406030204" pitchFamily="18" charset="0"/>
                          </a:rPr>
                          <m:t>.</m:t>
                        </m:r>
                      </m:e>
                    </m:d>
                  </m:oMath>
                </a14:m>
                <a:r>
                  <a:rPr lang="pt-BR" dirty="0"/>
                  <a:t>.</a:t>
                </a:r>
              </a:p>
              <a:p>
                <a:pPr lvl="1">
                  <a:buFont typeface="Wingdings" panose="05000000000000000000" pitchFamily="2" charset="2"/>
                  <a:buChar char="§"/>
                </a:pPr>
                <a:r>
                  <a:rPr lang="pt-BR" dirty="0"/>
                  <a:t>Pesos </a:t>
                </a:r>
                <a14:m>
                  <m:oMath xmlns:m="http://schemas.openxmlformats.org/officeDocument/2006/math">
                    <m:r>
                      <a:rPr lang="pt-BR" i="1">
                        <a:latin typeface="Cambria Math" panose="02040503050406030204" pitchFamily="18" charset="0"/>
                      </a:rPr>
                      <m:t>𝑤</m:t>
                    </m:r>
                  </m:oMath>
                </a14:m>
                <a:r>
                  <a:rPr lang="pt-BR" dirty="0"/>
                  <a:t>, 1 e 1, conectando os três nós, respectivamente.</a:t>
                </a:r>
              </a:p>
              <a:p>
                <a:pPr lvl="1">
                  <a:buFont typeface="Wingdings" panose="05000000000000000000" pitchFamily="2" charset="2"/>
                  <a:buChar char="§"/>
                </a:pPr>
                <a:r>
                  <a:rPr lang="pt-BR" dirty="0"/>
                  <a:t>Entrada </a:t>
                </a:r>
                <a14:m>
                  <m:oMath xmlns:m="http://schemas.openxmlformats.org/officeDocument/2006/math">
                    <m:r>
                      <a:rPr lang="pt-BR" i="1">
                        <a:latin typeface="Cambria Math" panose="02040503050406030204" pitchFamily="18" charset="0"/>
                      </a:rPr>
                      <m:t>𝑥</m:t>
                    </m:r>
                    <m:r>
                      <a:rPr lang="pt-BR" i="1">
                        <a:latin typeface="Cambria Math" panose="02040503050406030204" pitchFamily="18" charset="0"/>
                      </a:rPr>
                      <m:t>=1</m:t>
                    </m:r>
                  </m:oMath>
                </a14:m>
                <a:r>
                  <a:rPr lang="pt-BR" dirty="0"/>
                  <a:t>.</a:t>
                </a:r>
              </a:p>
              <a:p>
                <a:r>
                  <a:rPr lang="pt-BR" dirty="0"/>
                  <a:t>Para atualizarmos o valor do peso </a:t>
                </a:r>
                <a14:m>
                  <m:oMath xmlns:m="http://schemas.openxmlformats.org/officeDocument/2006/math">
                    <m:r>
                      <a:rPr lang="pt-BR" i="1">
                        <a:latin typeface="Cambria Math" panose="02040503050406030204" pitchFamily="18" charset="0"/>
                      </a:rPr>
                      <m:t>𝑤</m:t>
                    </m:r>
                  </m:oMath>
                </a14:m>
                <a:r>
                  <a:rPr lang="pt-BR" dirty="0"/>
                  <a:t> com o gradiente descendente, precisamos encontrar a derivada parcial de </a:t>
                </a:r>
                <a14:m>
                  <m:oMath xmlns:m="http://schemas.openxmlformats.org/officeDocument/2006/math">
                    <m:r>
                      <a:rPr lang="pt-BR" i="1">
                        <a:latin typeface="Cambria Math" panose="02040503050406030204" pitchFamily="18" charset="0"/>
                      </a:rPr>
                      <m:t>𝑦</m:t>
                    </m:r>
                  </m:oMath>
                </a14:m>
                <a:r>
                  <a:rPr lang="pt-BR" dirty="0"/>
                  <a:t> em relação à </a:t>
                </a:r>
                <a14:m>
                  <m:oMath xmlns:m="http://schemas.openxmlformats.org/officeDocument/2006/math">
                    <m:r>
                      <a:rPr lang="pt-BR" i="1">
                        <a:latin typeface="Cambria Math" panose="02040503050406030204" pitchFamily="18" charset="0"/>
                      </a:rPr>
                      <m:t>𝑤</m:t>
                    </m:r>
                  </m:oMath>
                </a14:m>
                <a:r>
                  <a:rPr lang="pt-BR" dirty="0"/>
                  <a:t>.</a:t>
                </a:r>
              </a:p>
              <a:p>
                <a:r>
                  <a:rPr lang="pt-BR" dirty="0"/>
                  <a:t>Para encontrar a derivada, usamos a regra da cadeia</a:t>
                </a:r>
                <a:endParaRPr lang="pt-BR"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f>
                        <m:fPr>
                          <m:ctrlPr>
                            <a:rPr lang="pt-BR" sz="2600" i="1">
                              <a:latin typeface="Cambria Math" panose="02040503050406030204" pitchFamily="18" charset="0"/>
                            </a:rPr>
                          </m:ctrlPr>
                        </m:fPr>
                        <m:num>
                          <m:r>
                            <a:rPr lang="pt-BR" sz="2600" i="1">
                              <a:latin typeface="Cambria Math" panose="02040503050406030204" pitchFamily="18" charset="0"/>
                              <a:ea typeface="Cambria Math" panose="02040503050406030204" pitchFamily="18" charset="0"/>
                            </a:rPr>
                            <m:t>𝜕</m:t>
                          </m:r>
                          <m:r>
                            <a:rPr lang="pt-BR" sz="2600" i="1">
                              <a:latin typeface="Cambria Math" panose="02040503050406030204" pitchFamily="18" charset="0"/>
                              <a:ea typeface="Cambria Math" panose="02040503050406030204" pitchFamily="18" charset="0"/>
                            </a:rPr>
                            <m:t>𝑦</m:t>
                          </m:r>
                        </m:num>
                        <m:den>
                          <m:r>
                            <a:rPr lang="pt-BR" sz="2600" i="1">
                              <a:latin typeface="Cambria Math" panose="02040503050406030204" pitchFamily="18" charset="0"/>
                              <a:ea typeface="Cambria Math" panose="02040503050406030204" pitchFamily="18" charset="0"/>
                            </a:rPr>
                            <m:t>𝜕</m:t>
                          </m:r>
                          <m:r>
                            <a:rPr lang="pt-BR" sz="2600" i="1">
                              <a:latin typeface="Cambria Math" panose="02040503050406030204" pitchFamily="18" charset="0"/>
                              <a:ea typeface="Cambria Math" panose="02040503050406030204" pitchFamily="18" charset="0"/>
                            </a:rPr>
                            <m:t>𝑤</m:t>
                          </m:r>
                        </m:den>
                      </m:f>
                      <m:r>
                        <a:rPr lang="pt-BR" sz="2600" i="1">
                          <a:latin typeface="Cambria Math" panose="02040503050406030204" pitchFamily="18" charset="0"/>
                        </a:rPr>
                        <m:t>=</m:t>
                      </m:r>
                      <m:f>
                        <m:fPr>
                          <m:ctrlPr>
                            <a:rPr lang="pt-BR" sz="2600" i="1">
                              <a:latin typeface="Cambria Math" panose="02040503050406030204" pitchFamily="18" charset="0"/>
                            </a:rPr>
                          </m:ctrlPr>
                        </m:fPr>
                        <m:num>
                          <m:r>
                            <a:rPr lang="pt-BR" sz="2600" i="1">
                              <a:latin typeface="Cambria Math" panose="02040503050406030204" pitchFamily="18" charset="0"/>
                              <a:ea typeface="Cambria Math" panose="02040503050406030204" pitchFamily="18" charset="0"/>
                            </a:rPr>
                            <m:t>𝜕</m:t>
                          </m:r>
                          <m:r>
                            <a:rPr lang="pt-BR" sz="2600" i="1">
                              <a:latin typeface="Cambria Math" panose="02040503050406030204" pitchFamily="18" charset="0"/>
                            </a:rPr>
                            <m:t>𝑓</m:t>
                          </m:r>
                          <m:d>
                            <m:dPr>
                              <m:ctrlPr>
                                <a:rPr lang="pt-BR" sz="2600" i="1">
                                  <a:latin typeface="Cambria Math" panose="02040503050406030204" pitchFamily="18" charset="0"/>
                                </a:rPr>
                              </m:ctrlPr>
                            </m:dPr>
                            <m:e>
                              <m:r>
                                <a:rPr lang="pt-BR" sz="2600" i="1">
                                  <a:latin typeface="Cambria Math" panose="02040503050406030204" pitchFamily="18" charset="0"/>
                                </a:rPr>
                                <m:t>𝑔</m:t>
                              </m:r>
                              <m:d>
                                <m:dPr>
                                  <m:ctrlPr>
                                    <a:rPr lang="pt-BR" sz="2600" i="1">
                                      <a:latin typeface="Cambria Math" panose="02040503050406030204" pitchFamily="18" charset="0"/>
                                    </a:rPr>
                                  </m:ctrlPr>
                                </m:dPr>
                                <m:e>
                                  <m:r>
                                    <a:rPr lang="pt-BR" sz="2600" i="1">
                                      <a:latin typeface="Cambria Math" panose="02040503050406030204" pitchFamily="18" charset="0"/>
                                    </a:rPr>
                                    <m:t>h</m:t>
                                  </m:r>
                                  <m:r>
                                    <a:rPr lang="pt-BR" sz="2600" i="1">
                                      <a:latin typeface="Cambria Math" panose="02040503050406030204" pitchFamily="18" charset="0"/>
                                    </a:rPr>
                                    <m:t>(</m:t>
                                  </m:r>
                                  <m:r>
                                    <a:rPr lang="pt-BR" sz="2600" i="1">
                                      <a:latin typeface="Cambria Math" panose="02040503050406030204" pitchFamily="18" charset="0"/>
                                    </a:rPr>
                                    <m:t>𝑤</m:t>
                                  </m:r>
                                  <m:r>
                                    <a:rPr lang="pt-BR" sz="2600" i="1">
                                      <a:latin typeface="Cambria Math" panose="02040503050406030204" pitchFamily="18" charset="0"/>
                                    </a:rPr>
                                    <m:t>)</m:t>
                                  </m:r>
                                </m:e>
                              </m:d>
                            </m:e>
                          </m:d>
                        </m:num>
                        <m:den>
                          <m:r>
                            <a:rPr lang="pt-BR" sz="2600" i="1">
                              <a:latin typeface="Cambria Math" panose="02040503050406030204" pitchFamily="18" charset="0"/>
                              <a:ea typeface="Cambria Math" panose="02040503050406030204" pitchFamily="18" charset="0"/>
                            </a:rPr>
                            <m:t>𝜕</m:t>
                          </m:r>
                          <m:r>
                            <a:rPr lang="pt-BR" sz="2600" i="1">
                              <a:latin typeface="Cambria Math" panose="02040503050406030204" pitchFamily="18" charset="0"/>
                              <a:ea typeface="Cambria Math" panose="02040503050406030204" pitchFamily="18" charset="0"/>
                            </a:rPr>
                            <m:t>𝑤</m:t>
                          </m:r>
                        </m:den>
                      </m:f>
                      <m:r>
                        <a:rPr lang="pt-BR" sz="2600" i="1">
                          <a:latin typeface="Cambria Math" panose="02040503050406030204" pitchFamily="18" charset="0"/>
                        </a:rPr>
                        <m:t>=</m:t>
                      </m:r>
                      <m:f>
                        <m:fPr>
                          <m:ctrlPr>
                            <a:rPr lang="pt-BR" sz="2600" i="1">
                              <a:latin typeface="Cambria Math" panose="02040503050406030204" pitchFamily="18" charset="0"/>
                            </a:rPr>
                          </m:ctrlPr>
                        </m:fPr>
                        <m:num>
                          <m:r>
                            <a:rPr lang="pt-BR" sz="2600" i="1">
                              <a:latin typeface="Cambria Math" panose="02040503050406030204" pitchFamily="18" charset="0"/>
                              <a:ea typeface="Cambria Math" panose="02040503050406030204" pitchFamily="18" charset="0"/>
                            </a:rPr>
                            <m:t>𝜕</m:t>
                          </m:r>
                          <m:r>
                            <a:rPr lang="pt-BR" sz="2600" i="1">
                              <a:latin typeface="Cambria Math" panose="02040503050406030204" pitchFamily="18" charset="0"/>
                            </a:rPr>
                            <m:t>𝑓</m:t>
                          </m:r>
                          <m:d>
                            <m:dPr>
                              <m:ctrlPr>
                                <a:rPr lang="pt-BR" sz="2600" i="1">
                                  <a:latin typeface="Cambria Math" panose="02040503050406030204" pitchFamily="18" charset="0"/>
                                </a:rPr>
                              </m:ctrlPr>
                            </m:dPr>
                            <m:e>
                              <m:r>
                                <a:rPr lang="pt-BR" sz="2600" i="1">
                                  <a:latin typeface="Cambria Math" panose="02040503050406030204" pitchFamily="18" charset="0"/>
                                </a:rPr>
                                <m:t>𝑔</m:t>
                              </m:r>
                              <m:d>
                                <m:dPr>
                                  <m:ctrlPr>
                                    <a:rPr lang="pt-BR" sz="2600" i="1">
                                      <a:latin typeface="Cambria Math" panose="02040503050406030204" pitchFamily="18" charset="0"/>
                                    </a:rPr>
                                  </m:ctrlPr>
                                </m:dPr>
                                <m:e>
                                  <m:r>
                                    <a:rPr lang="pt-BR" sz="2600" i="1">
                                      <a:latin typeface="Cambria Math" panose="02040503050406030204" pitchFamily="18" charset="0"/>
                                    </a:rPr>
                                    <m:t>h</m:t>
                                  </m:r>
                                  <m:r>
                                    <a:rPr lang="pt-BR" sz="2600" i="1">
                                      <a:latin typeface="Cambria Math" panose="02040503050406030204" pitchFamily="18" charset="0"/>
                                    </a:rPr>
                                    <m:t>(</m:t>
                                  </m:r>
                                  <m:r>
                                    <a:rPr lang="pt-BR" sz="2600" i="1">
                                      <a:latin typeface="Cambria Math" panose="02040503050406030204" pitchFamily="18" charset="0"/>
                                    </a:rPr>
                                    <m:t>𝑤</m:t>
                                  </m:r>
                                  <m:r>
                                    <a:rPr lang="pt-BR" sz="2600" i="1">
                                      <a:latin typeface="Cambria Math" panose="02040503050406030204" pitchFamily="18" charset="0"/>
                                    </a:rPr>
                                    <m:t>)</m:t>
                                  </m:r>
                                </m:e>
                              </m:d>
                            </m:e>
                          </m:d>
                        </m:num>
                        <m:den>
                          <m:r>
                            <a:rPr lang="pt-BR" sz="2600" i="1">
                              <a:latin typeface="Cambria Math" panose="02040503050406030204" pitchFamily="18" charset="0"/>
                              <a:ea typeface="Cambria Math" panose="02040503050406030204" pitchFamily="18" charset="0"/>
                            </a:rPr>
                            <m:t>𝜕</m:t>
                          </m:r>
                          <m:r>
                            <a:rPr lang="pt-BR" sz="2600" i="1">
                              <a:latin typeface="Cambria Math" panose="02040503050406030204" pitchFamily="18" charset="0"/>
                              <a:ea typeface="Cambria Math" panose="02040503050406030204" pitchFamily="18" charset="0"/>
                            </a:rPr>
                            <m:t>𝑔</m:t>
                          </m:r>
                          <m:d>
                            <m:dPr>
                              <m:ctrlPr>
                                <a:rPr lang="pt-BR" sz="2600" i="1">
                                  <a:latin typeface="Cambria Math" panose="02040503050406030204" pitchFamily="18" charset="0"/>
                                </a:rPr>
                              </m:ctrlPr>
                            </m:dPr>
                            <m:e>
                              <m:r>
                                <a:rPr lang="pt-BR" sz="2600" i="1">
                                  <a:latin typeface="Cambria Math" panose="02040503050406030204" pitchFamily="18" charset="0"/>
                                </a:rPr>
                                <m:t>h</m:t>
                              </m:r>
                              <m:r>
                                <a:rPr lang="pt-BR" sz="2600" i="1">
                                  <a:latin typeface="Cambria Math" panose="02040503050406030204" pitchFamily="18" charset="0"/>
                                </a:rPr>
                                <m:t>(</m:t>
                              </m:r>
                              <m:r>
                                <a:rPr lang="pt-BR" sz="2600" i="1">
                                  <a:latin typeface="Cambria Math" panose="02040503050406030204" pitchFamily="18" charset="0"/>
                                </a:rPr>
                                <m:t>𝑤</m:t>
                              </m:r>
                              <m:r>
                                <a:rPr lang="pt-BR" sz="2600" i="1">
                                  <a:latin typeface="Cambria Math" panose="02040503050406030204" pitchFamily="18" charset="0"/>
                                </a:rPr>
                                <m:t>)</m:t>
                              </m:r>
                            </m:e>
                          </m:d>
                        </m:den>
                      </m:f>
                      <m:f>
                        <m:fPr>
                          <m:ctrlPr>
                            <a:rPr lang="pt-BR" sz="2600" i="1">
                              <a:latin typeface="Cambria Math" panose="02040503050406030204" pitchFamily="18" charset="0"/>
                            </a:rPr>
                          </m:ctrlPr>
                        </m:fPr>
                        <m:num>
                          <m:r>
                            <a:rPr lang="pt-BR" sz="2600" i="1">
                              <a:latin typeface="Cambria Math" panose="02040503050406030204" pitchFamily="18" charset="0"/>
                              <a:ea typeface="Cambria Math" panose="02040503050406030204" pitchFamily="18" charset="0"/>
                            </a:rPr>
                            <m:t>𝜕</m:t>
                          </m:r>
                          <m:r>
                            <a:rPr lang="pt-BR" sz="2600" i="1">
                              <a:latin typeface="Cambria Math" panose="02040503050406030204" pitchFamily="18" charset="0"/>
                              <a:ea typeface="Cambria Math" panose="02040503050406030204" pitchFamily="18" charset="0"/>
                            </a:rPr>
                            <m:t>𝑔</m:t>
                          </m:r>
                          <m:r>
                            <a:rPr lang="pt-BR" sz="2600" i="1">
                              <a:latin typeface="Cambria Math" panose="02040503050406030204" pitchFamily="18" charset="0"/>
                              <a:ea typeface="Cambria Math" panose="02040503050406030204" pitchFamily="18" charset="0"/>
                            </a:rPr>
                            <m:t>(</m:t>
                          </m:r>
                          <m:r>
                            <a:rPr lang="pt-BR" sz="2600" i="1">
                              <a:latin typeface="Cambria Math" panose="02040503050406030204" pitchFamily="18" charset="0"/>
                            </a:rPr>
                            <m:t>h</m:t>
                          </m:r>
                          <m:d>
                            <m:dPr>
                              <m:ctrlPr>
                                <a:rPr lang="pt-BR" sz="2600" i="1">
                                  <a:latin typeface="Cambria Math" panose="02040503050406030204" pitchFamily="18" charset="0"/>
                                </a:rPr>
                              </m:ctrlPr>
                            </m:dPr>
                            <m:e>
                              <m:r>
                                <a:rPr lang="pt-BR" sz="2600" i="1">
                                  <a:latin typeface="Cambria Math" panose="02040503050406030204" pitchFamily="18" charset="0"/>
                                </a:rPr>
                                <m:t>𝑤</m:t>
                              </m:r>
                            </m:e>
                          </m:d>
                          <m:r>
                            <a:rPr lang="pt-BR" sz="2600" i="1">
                              <a:latin typeface="Cambria Math" panose="02040503050406030204" pitchFamily="18" charset="0"/>
                            </a:rPr>
                            <m:t>)</m:t>
                          </m:r>
                        </m:num>
                        <m:den>
                          <m:r>
                            <a:rPr lang="pt-BR" sz="2600" i="1">
                              <a:latin typeface="Cambria Math" panose="02040503050406030204" pitchFamily="18" charset="0"/>
                              <a:ea typeface="Cambria Math" panose="02040503050406030204" pitchFamily="18" charset="0"/>
                            </a:rPr>
                            <m:t>𝜕</m:t>
                          </m:r>
                          <m:r>
                            <a:rPr lang="pt-BR" sz="2600" i="1">
                              <a:latin typeface="Cambria Math" panose="02040503050406030204" pitchFamily="18" charset="0"/>
                              <a:ea typeface="Cambria Math" panose="02040503050406030204" pitchFamily="18" charset="0"/>
                            </a:rPr>
                            <m:t>h</m:t>
                          </m:r>
                          <m:r>
                            <a:rPr lang="pt-BR" sz="2600" i="1">
                              <a:latin typeface="Cambria Math" panose="02040503050406030204" pitchFamily="18" charset="0"/>
                              <a:ea typeface="Cambria Math" panose="02040503050406030204" pitchFamily="18" charset="0"/>
                            </a:rPr>
                            <m:t>(</m:t>
                          </m:r>
                          <m:r>
                            <a:rPr lang="pt-BR" sz="2600" i="1">
                              <a:latin typeface="Cambria Math" panose="02040503050406030204" pitchFamily="18" charset="0"/>
                              <a:ea typeface="Cambria Math" panose="02040503050406030204" pitchFamily="18" charset="0"/>
                            </a:rPr>
                            <m:t>𝑤</m:t>
                          </m:r>
                          <m:r>
                            <a:rPr lang="pt-BR" sz="2600" i="1">
                              <a:latin typeface="Cambria Math" panose="02040503050406030204" pitchFamily="18" charset="0"/>
                            </a:rPr>
                            <m:t>)</m:t>
                          </m:r>
                        </m:den>
                      </m:f>
                      <m:f>
                        <m:fPr>
                          <m:ctrlPr>
                            <a:rPr lang="pt-BR" sz="2600" i="1">
                              <a:latin typeface="Cambria Math" panose="02040503050406030204" pitchFamily="18" charset="0"/>
                            </a:rPr>
                          </m:ctrlPr>
                        </m:fPr>
                        <m:num>
                          <m:r>
                            <a:rPr lang="pt-BR" sz="2600" i="1">
                              <a:latin typeface="Cambria Math" panose="02040503050406030204" pitchFamily="18" charset="0"/>
                              <a:ea typeface="Cambria Math" panose="02040503050406030204" pitchFamily="18" charset="0"/>
                            </a:rPr>
                            <m:t>𝜕</m:t>
                          </m:r>
                          <m:r>
                            <a:rPr lang="pt-BR" sz="2600" i="1">
                              <a:latin typeface="Cambria Math" panose="02040503050406030204" pitchFamily="18" charset="0"/>
                            </a:rPr>
                            <m:t>h</m:t>
                          </m:r>
                          <m:d>
                            <m:dPr>
                              <m:ctrlPr>
                                <a:rPr lang="pt-BR" sz="2600" i="1">
                                  <a:latin typeface="Cambria Math" panose="02040503050406030204" pitchFamily="18" charset="0"/>
                                </a:rPr>
                              </m:ctrlPr>
                            </m:dPr>
                            <m:e>
                              <m:r>
                                <a:rPr lang="pt-BR" sz="2600" i="1">
                                  <a:latin typeface="Cambria Math" panose="02040503050406030204" pitchFamily="18" charset="0"/>
                                </a:rPr>
                                <m:t>𝑤</m:t>
                              </m:r>
                            </m:e>
                          </m:d>
                        </m:num>
                        <m:den>
                          <m:r>
                            <a:rPr lang="pt-BR" sz="2600" i="1">
                              <a:latin typeface="Cambria Math" panose="02040503050406030204" pitchFamily="18" charset="0"/>
                              <a:ea typeface="Cambria Math" panose="02040503050406030204" pitchFamily="18" charset="0"/>
                            </a:rPr>
                            <m:t>𝜕</m:t>
                          </m:r>
                          <m:r>
                            <a:rPr lang="pt-BR" sz="2600" i="1">
                              <a:latin typeface="Cambria Math" panose="02040503050406030204" pitchFamily="18" charset="0"/>
                              <a:ea typeface="Cambria Math" panose="02040503050406030204" pitchFamily="18" charset="0"/>
                            </a:rPr>
                            <m:t>𝑤</m:t>
                          </m:r>
                        </m:den>
                      </m:f>
                    </m:oMath>
                  </m:oMathPara>
                </a14:m>
                <a:endParaRPr lang="pt-BR" dirty="0"/>
              </a:p>
            </p:txBody>
          </p:sp>
        </mc:Choice>
        <mc:Fallback xmlns="">
          <p:sp>
            <p:nvSpPr>
              <p:cNvPr id="3" name="Espaço Reservado para Conteúdo 2"/>
              <p:cNvSpPr>
                <a:spLocks noGrp="1" noRot="1" noChangeAspect="1" noMove="1" noResize="1" noEditPoints="1" noAdjustHandles="1" noChangeArrowheads="1" noChangeShapeType="1" noTextEdit="1"/>
              </p:cNvSpPr>
              <p:nvPr>
                <p:ph idx="1"/>
              </p:nvPr>
            </p:nvSpPr>
            <p:spPr>
              <a:blipFill rotWithShape="0">
                <a:blip r:embed="rId3"/>
                <a:stretch>
                  <a:fillRect l="-928" t="-2801" r="-290"/>
                </a:stretch>
              </a:blipFill>
            </p:spPr>
            <p:txBody>
              <a:bodyPr/>
              <a:lstStyle/>
              <a:p>
                <a:r>
                  <a:rPr lang="pt-BR">
                    <a:noFill/>
                  </a:rPr>
                  <a:t> </a:t>
                </a:r>
              </a:p>
            </p:txBody>
          </p:sp>
        </mc:Fallback>
      </mc:AlternateContent>
      <p:grpSp>
        <p:nvGrpSpPr>
          <p:cNvPr id="4" name="Agrupar 23">
            <a:extLst>
              <a:ext uri="{FF2B5EF4-FFF2-40B4-BE49-F238E27FC236}">
                <a16:creationId xmlns="" xmlns:a16="http://schemas.microsoft.com/office/drawing/2014/main" id="{B2B2E9E4-40EA-4EF3-A1B4-7C4B37E726F4}"/>
              </a:ext>
            </a:extLst>
          </p:cNvPr>
          <p:cNvGrpSpPr/>
          <p:nvPr/>
        </p:nvGrpSpPr>
        <p:grpSpPr>
          <a:xfrm>
            <a:off x="2729869" y="6016442"/>
            <a:ext cx="6903711" cy="749666"/>
            <a:chOff x="4473339" y="2985718"/>
            <a:chExt cx="6903711" cy="749666"/>
          </a:xfrm>
        </p:grpSpPr>
        <mc:AlternateContent xmlns:mc="http://schemas.openxmlformats.org/markup-compatibility/2006" xmlns:a14="http://schemas.microsoft.com/office/drawing/2010/main">
          <mc:Choice Requires="a14">
            <p:sp>
              <p:nvSpPr>
                <p:cNvPr id="5" name="Elipse 4">
                  <a:extLst>
                    <a:ext uri="{FF2B5EF4-FFF2-40B4-BE49-F238E27FC236}">
                      <a16:creationId xmlns="" xmlns:a16="http://schemas.microsoft.com/office/drawing/2014/main" id="{6E02C4AE-F573-42F7-B89A-4B4B97A1874A}"/>
                    </a:ext>
                  </a:extLst>
                </p:cNvPr>
                <p:cNvSpPr/>
                <p:nvPr/>
              </p:nvSpPr>
              <p:spPr>
                <a:xfrm>
                  <a:off x="5610225" y="3067050"/>
                  <a:ext cx="576000" cy="576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pt-BR" b="0" i="1" smtClean="0">
                            <a:solidFill>
                              <a:schemeClr val="tx1"/>
                            </a:solidFill>
                            <a:latin typeface="Cambria Math" panose="02040503050406030204" pitchFamily="18" charset="0"/>
                          </a:rPr>
                          <m:t> </m:t>
                        </m:r>
                        <m:r>
                          <a:rPr lang="pt-BR" b="0" i="1" smtClean="0">
                            <a:solidFill>
                              <a:schemeClr val="tx1"/>
                            </a:solidFill>
                            <a:latin typeface="Cambria Math" panose="02040503050406030204" pitchFamily="18" charset="0"/>
                          </a:rPr>
                          <m:t>h</m:t>
                        </m:r>
                        <m:r>
                          <a:rPr lang="pt-BR" b="0" i="1" smtClean="0">
                            <a:solidFill>
                              <a:schemeClr val="tx1"/>
                            </a:solidFill>
                            <a:latin typeface="Cambria Math" panose="02040503050406030204" pitchFamily="18" charset="0"/>
                          </a:rPr>
                          <m:t>(.)</m:t>
                        </m:r>
                      </m:oMath>
                    </m:oMathPara>
                  </a14:m>
                  <a:endParaRPr lang="en-US" dirty="0">
                    <a:solidFill>
                      <a:schemeClr val="tx1"/>
                    </a:solidFill>
                  </a:endParaRPr>
                </a:p>
              </p:txBody>
            </p:sp>
          </mc:Choice>
          <mc:Fallback xmlns="">
            <p:sp>
              <p:nvSpPr>
                <p:cNvPr id="4" name="Elipse 3">
                  <a:extLst>
                    <a:ext uri="{FF2B5EF4-FFF2-40B4-BE49-F238E27FC236}">
                      <a16:creationId xmlns:a16="http://schemas.microsoft.com/office/drawing/2014/main" id="{6E02C4AE-F573-42F7-B89A-4B4B97A1874A}"/>
                    </a:ext>
                  </a:extLst>
                </p:cNvPr>
                <p:cNvSpPr>
                  <a:spLocks noRot="1" noChangeAspect="1" noMove="1" noResize="1" noEditPoints="1" noAdjustHandles="1" noChangeArrowheads="1" noChangeShapeType="1" noTextEdit="1"/>
                </p:cNvSpPr>
                <p:nvPr/>
              </p:nvSpPr>
              <p:spPr>
                <a:xfrm>
                  <a:off x="5610225" y="3067050"/>
                  <a:ext cx="576000" cy="576000"/>
                </a:xfrm>
                <a:prstGeom prst="ellipse">
                  <a:avLst/>
                </a:prstGeom>
                <a:blipFill>
                  <a:blip r:embed="rId4"/>
                  <a:stretch>
                    <a:fillRect r="-41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Elipse 5">
                  <a:extLst>
                    <a:ext uri="{FF2B5EF4-FFF2-40B4-BE49-F238E27FC236}">
                      <a16:creationId xmlns="" xmlns:a16="http://schemas.microsoft.com/office/drawing/2014/main" id="{72D7C50D-C426-411D-8AD2-049893155314}"/>
                    </a:ext>
                  </a:extLst>
                </p:cNvPr>
                <p:cNvSpPr/>
                <p:nvPr/>
              </p:nvSpPr>
              <p:spPr>
                <a:xfrm>
                  <a:off x="7129462" y="3067050"/>
                  <a:ext cx="576000" cy="576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pt-BR" b="0" i="1" smtClean="0">
                            <a:solidFill>
                              <a:schemeClr val="tx1"/>
                            </a:solidFill>
                            <a:latin typeface="Cambria Math" panose="02040503050406030204" pitchFamily="18" charset="0"/>
                          </a:rPr>
                          <m:t> </m:t>
                        </m:r>
                        <m:r>
                          <a:rPr lang="pt-BR" b="0" i="1" smtClean="0">
                            <a:solidFill>
                              <a:schemeClr val="tx1"/>
                            </a:solidFill>
                            <a:latin typeface="Cambria Math" panose="02040503050406030204" pitchFamily="18" charset="0"/>
                          </a:rPr>
                          <m:t>𝑔</m:t>
                        </m:r>
                        <m:r>
                          <a:rPr lang="pt-BR" i="1">
                            <a:solidFill>
                              <a:schemeClr val="tx1"/>
                            </a:solidFill>
                            <a:latin typeface="Cambria Math" panose="02040503050406030204" pitchFamily="18" charset="0"/>
                          </a:rPr>
                          <m:t>(.)</m:t>
                        </m:r>
                      </m:oMath>
                    </m:oMathPara>
                  </a14:m>
                  <a:endParaRPr lang="en-US" dirty="0">
                    <a:solidFill>
                      <a:schemeClr val="tx1"/>
                    </a:solidFill>
                  </a:endParaRPr>
                </a:p>
              </p:txBody>
            </p:sp>
          </mc:Choice>
          <mc:Fallback xmlns="">
            <p:sp>
              <p:nvSpPr>
                <p:cNvPr id="5" name="Elipse 4">
                  <a:extLst>
                    <a:ext uri="{FF2B5EF4-FFF2-40B4-BE49-F238E27FC236}">
                      <a16:creationId xmlns:a16="http://schemas.microsoft.com/office/drawing/2014/main" id="{72D7C50D-C426-411D-8AD2-049893155314}"/>
                    </a:ext>
                  </a:extLst>
                </p:cNvPr>
                <p:cNvSpPr>
                  <a:spLocks noRot="1" noChangeAspect="1" noMove="1" noResize="1" noEditPoints="1" noAdjustHandles="1" noChangeArrowheads="1" noChangeShapeType="1" noTextEdit="1"/>
                </p:cNvSpPr>
                <p:nvPr/>
              </p:nvSpPr>
              <p:spPr>
                <a:xfrm>
                  <a:off x="7129462" y="3067050"/>
                  <a:ext cx="576000" cy="576000"/>
                </a:xfrm>
                <a:prstGeom prst="ellipse">
                  <a:avLst/>
                </a:prstGeom>
                <a:blipFill>
                  <a:blip r:embed="rId5"/>
                  <a:stretch>
                    <a:fillRect r="-515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Elipse 6">
                  <a:extLst>
                    <a:ext uri="{FF2B5EF4-FFF2-40B4-BE49-F238E27FC236}">
                      <a16:creationId xmlns="" xmlns:a16="http://schemas.microsoft.com/office/drawing/2014/main" id="{F3B03121-AED8-4DD2-BFA9-11F1631876D1}"/>
                    </a:ext>
                  </a:extLst>
                </p:cNvPr>
                <p:cNvSpPr/>
                <p:nvPr/>
              </p:nvSpPr>
              <p:spPr>
                <a:xfrm>
                  <a:off x="8677275" y="3067050"/>
                  <a:ext cx="576000" cy="576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pt-BR" b="0" i="1" smtClean="0">
                            <a:solidFill>
                              <a:schemeClr val="tx1"/>
                            </a:solidFill>
                            <a:latin typeface="Cambria Math" panose="02040503050406030204" pitchFamily="18" charset="0"/>
                          </a:rPr>
                          <m:t> </m:t>
                        </m:r>
                        <m:r>
                          <a:rPr lang="pt-BR" b="0" i="1" smtClean="0">
                            <a:solidFill>
                              <a:schemeClr val="tx1"/>
                            </a:solidFill>
                            <a:latin typeface="Cambria Math" panose="02040503050406030204" pitchFamily="18" charset="0"/>
                          </a:rPr>
                          <m:t>𝑓</m:t>
                        </m:r>
                        <m:r>
                          <a:rPr lang="pt-BR" i="1">
                            <a:solidFill>
                              <a:schemeClr val="tx1"/>
                            </a:solidFill>
                            <a:latin typeface="Cambria Math" panose="02040503050406030204" pitchFamily="18" charset="0"/>
                          </a:rPr>
                          <m:t>(.)</m:t>
                        </m:r>
                      </m:oMath>
                    </m:oMathPara>
                  </a14:m>
                  <a:endParaRPr lang="en-US" dirty="0">
                    <a:solidFill>
                      <a:schemeClr val="tx1"/>
                    </a:solidFill>
                  </a:endParaRPr>
                </a:p>
              </p:txBody>
            </p:sp>
          </mc:Choice>
          <mc:Fallback xmlns="">
            <p:sp>
              <p:nvSpPr>
                <p:cNvPr id="6" name="Elipse 5">
                  <a:extLst>
                    <a:ext uri="{FF2B5EF4-FFF2-40B4-BE49-F238E27FC236}">
                      <a16:creationId xmlns:a16="http://schemas.microsoft.com/office/drawing/2014/main" id="{F3B03121-AED8-4DD2-BFA9-11F1631876D1}"/>
                    </a:ext>
                  </a:extLst>
                </p:cNvPr>
                <p:cNvSpPr>
                  <a:spLocks noRot="1" noChangeAspect="1" noMove="1" noResize="1" noEditPoints="1" noAdjustHandles="1" noChangeArrowheads="1" noChangeShapeType="1" noTextEdit="1"/>
                </p:cNvSpPr>
                <p:nvPr/>
              </p:nvSpPr>
              <p:spPr>
                <a:xfrm>
                  <a:off x="8677275" y="3067050"/>
                  <a:ext cx="576000" cy="576000"/>
                </a:xfrm>
                <a:prstGeom prst="ellipse">
                  <a:avLst/>
                </a:prstGeom>
                <a:blipFill>
                  <a:blip r:embed="rId6"/>
                  <a:stretch>
                    <a:fillRect l="-3093" r="-4124"/>
                  </a:stretch>
                </a:blipFill>
              </p:spPr>
              <p:txBody>
                <a:bodyPr/>
                <a:lstStyle/>
                <a:p>
                  <a:r>
                    <a:rPr lang="en-US">
                      <a:noFill/>
                    </a:rPr>
                    <a:t> </a:t>
                  </a:r>
                </a:p>
              </p:txBody>
            </p:sp>
          </mc:Fallback>
        </mc:AlternateContent>
        <p:cxnSp>
          <p:nvCxnSpPr>
            <p:cNvPr id="8" name="Conector de Seta Reta 7">
              <a:extLst>
                <a:ext uri="{FF2B5EF4-FFF2-40B4-BE49-F238E27FC236}">
                  <a16:creationId xmlns="" xmlns:a16="http://schemas.microsoft.com/office/drawing/2014/main" id="{4DB247EE-A5CD-4605-B5AE-0574C92FD396}"/>
                </a:ext>
              </a:extLst>
            </p:cNvPr>
            <p:cNvCxnSpPr>
              <a:cxnSpLocks/>
              <a:stCxn id="5" idx="6"/>
              <a:endCxn id="6" idx="2"/>
            </p:cNvCxnSpPr>
            <p:nvPr/>
          </p:nvCxnSpPr>
          <p:spPr>
            <a:xfrm>
              <a:off x="6186225" y="3355050"/>
              <a:ext cx="94323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Conector de Seta Reta 9">
              <a:extLst>
                <a:ext uri="{FF2B5EF4-FFF2-40B4-BE49-F238E27FC236}">
                  <a16:creationId xmlns="" xmlns:a16="http://schemas.microsoft.com/office/drawing/2014/main" id="{8FDC2F6D-7AEF-4D5B-AD32-8005F3C27C47}"/>
                </a:ext>
              </a:extLst>
            </p:cNvPr>
            <p:cNvCxnSpPr>
              <a:stCxn id="6" idx="6"/>
              <a:endCxn id="7" idx="2"/>
            </p:cNvCxnSpPr>
            <p:nvPr/>
          </p:nvCxnSpPr>
          <p:spPr>
            <a:xfrm>
              <a:off x="7705462" y="3355050"/>
              <a:ext cx="97181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Conector de Seta Reta 12">
              <a:extLst>
                <a:ext uri="{FF2B5EF4-FFF2-40B4-BE49-F238E27FC236}">
                  <a16:creationId xmlns="" xmlns:a16="http://schemas.microsoft.com/office/drawing/2014/main" id="{894AD04A-1FF4-48E9-81C3-E481324E92F6}"/>
                </a:ext>
              </a:extLst>
            </p:cNvPr>
            <p:cNvCxnSpPr/>
            <p:nvPr/>
          </p:nvCxnSpPr>
          <p:spPr>
            <a:xfrm>
              <a:off x="9253275" y="3355050"/>
              <a:ext cx="36000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Retângulo 10">
                  <a:extLst>
                    <a:ext uri="{FF2B5EF4-FFF2-40B4-BE49-F238E27FC236}">
                      <a16:creationId xmlns="" xmlns:a16="http://schemas.microsoft.com/office/drawing/2014/main" id="{BB399603-1FD4-44D2-8C65-4FA371297954}"/>
                    </a:ext>
                  </a:extLst>
                </p:cNvPr>
                <p:cNvSpPr/>
                <p:nvPr/>
              </p:nvSpPr>
              <p:spPr>
                <a:xfrm>
                  <a:off x="9488648" y="3133618"/>
                  <a:ext cx="1888402" cy="369332"/>
                </a:xfrm>
                <a:prstGeom prst="rect">
                  <a:avLst/>
                </a:prstGeom>
              </p:spPr>
              <p:txBody>
                <a:bodyPr wrap="none">
                  <a:spAutoFit/>
                </a:bodyPr>
                <a:lstStyle/>
                <a:p>
                  <a:pPr algn="ctr"/>
                  <a14:m>
                    <m:oMathPara xmlns:m="http://schemas.openxmlformats.org/officeDocument/2006/math">
                      <m:oMathParaPr>
                        <m:jc m:val="center"/>
                      </m:oMathParaPr>
                      <m:oMath xmlns:m="http://schemas.openxmlformats.org/officeDocument/2006/math">
                        <m:r>
                          <a:rPr lang="pt-BR" i="1" smtClean="0">
                            <a:latin typeface="Cambria Math" panose="02040503050406030204" pitchFamily="18" charset="0"/>
                          </a:rPr>
                          <m:t> </m:t>
                        </m:r>
                        <m:r>
                          <a:rPr lang="pt-BR" b="0" i="1" smtClean="0">
                            <a:latin typeface="Cambria Math" panose="02040503050406030204" pitchFamily="18" charset="0"/>
                          </a:rPr>
                          <m:t>𝑦</m:t>
                        </m:r>
                        <m:r>
                          <a:rPr lang="pt-BR" b="0" i="1" smtClean="0">
                            <a:latin typeface="Cambria Math" panose="02040503050406030204" pitchFamily="18" charset="0"/>
                          </a:rPr>
                          <m:t>=</m:t>
                        </m:r>
                        <m:r>
                          <a:rPr lang="pt-BR" i="1">
                            <a:latin typeface="Cambria Math" panose="02040503050406030204" pitchFamily="18" charset="0"/>
                          </a:rPr>
                          <m:t>𝑓</m:t>
                        </m:r>
                        <m:r>
                          <a:rPr lang="pt-BR" i="1">
                            <a:latin typeface="Cambria Math" panose="02040503050406030204" pitchFamily="18" charset="0"/>
                          </a:rPr>
                          <m:t>(</m:t>
                        </m:r>
                        <m:r>
                          <a:rPr lang="pt-BR" i="1">
                            <a:latin typeface="Cambria Math" panose="02040503050406030204" pitchFamily="18" charset="0"/>
                          </a:rPr>
                          <m:t>𝑔</m:t>
                        </m:r>
                        <m:r>
                          <a:rPr lang="pt-BR" i="1">
                            <a:latin typeface="Cambria Math" panose="02040503050406030204" pitchFamily="18" charset="0"/>
                          </a:rPr>
                          <m:t>(</m:t>
                        </m:r>
                        <m:r>
                          <a:rPr lang="pt-BR" i="1">
                            <a:latin typeface="Cambria Math" panose="02040503050406030204" pitchFamily="18" charset="0"/>
                          </a:rPr>
                          <m:t>h</m:t>
                        </m:r>
                        <m:r>
                          <a:rPr lang="pt-BR" i="1">
                            <a:latin typeface="Cambria Math" panose="02040503050406030204" pitchFamily="18" charset="0"/>
                          </a:rPr>
                          <m:t>(</m:t>
                        </m:r>
                        <m:r>
                          <a:rPr lang="pt-BR" i="1">
                            <a:latin typeface="Cambria Math" panose="02040503050406030204" pitchFamily="18" charset="0"/>
                          </a:rPr>
                          <m:t>𝑤</m:t>
                        </m:r>
                        <m:r>
                          <a:rPr lang="pt-BR" i="1">
                            <a:latin typeface="Cambria Math" panose="02040503050406030204" pitchFamily="18" charset="0"/>
                          </a:rPr>
                          <m:t>)))</m:t>
                        </m:r>
                      </m:oMath>
                    </m:oMathPara>
                  </a14:m>
                  <a:endParaRPr lang="en-US" dirty="0"/>
                </a:p>
              </p:txBody>
            </p:sp>
          </mc:Choice>
          <mc:Fallback xmlns="">
            <p:sp>
              <p:nvSpPr>
                <p:cNvPr id="14" name="Retângulo 13">
                  <a:extLst>
                    <a:ext uri="{FF2B5EF4-FFF2-40B4-BE49-F238E27FC236}">
                      <a16:creationId xmlns:a16="http://schemas.microsoft.com/office/drawing/2014/main" id="{BB399603-1FD4-44D2-8C65-4FA371297954}"/>
                    </a:ext>
                  </a:extLst>
                </p:cNvPr>
                <p:cNvSpPr>
                  <a:spLocks noRot="1" noChangeAspect="1" noMove="1" noResize="1" noEditPoints="1" noAdjustHandles="1" noChangeArrowheads="1" noChangeShapeType="1" noTextEdit="1"/>
                </p:cNvSpPr>
                <p:nvPr/>
              </p:nvSpPr>
              <p:spPr>
                <a:xfrm>
                  <a:off x="9488648" y="3133618"/>
                  <a:ext cx="1888402" cy="369332"/>
                </a:xfrm>
                <a:prstGeom prst="rect">
                  <a:avLst/>
                </a:prstGeom>
                <a:blipFill>
                  <a:blip r:embed="rId7"/>
                  <a:stretch>
                    <a:fillRect b="-13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etângulo 11">
                  <a:extLst>
                    <a:ext uri="{FF2B5EF4-FFF2-40B4-BE49-F238E27FC236}">
                      <a16:creationId xmlns="" xmlns:a16="http://schemas.microsoft.com/office/drawing/2014/main" id="{FAB24333-A3E1-42FB-A469-DC8B3C8AE5A8}"/>
                    </a:ext>
                  </a:extLst>
                </p:cNvPr>
                <p:cNvSpPr/>
                <p:nvPr/>
              </p:nvSpPr>
              <p:spPr>
                <a:xfrm>
                  <a:off x="7705461" y="3366052"/>
                  <a:ext cx="971813" cy="369332"/>
                </a:xfrm>
                <a:prstGeom prst="rect">
                  <a:avLst/>
                </a:prstGeom>
              </p:spPr>
              <p:txBody>
                <a:bodyPr wrap="square">
                  <a:spAutoFit/>
                </a:bodyPr>
                <a:lstStyle/>
                <a:p>
                  <a:pPr algn="ctr"/>
                  <a14:m>
                    <m:oMathPara xmlns:m="http://schemas.openxmlformats.org/officeDocument/2006/math">
                      <m:oMathParaPr>
                        <m:jc m:val="center"/>
                      </m:oMathParaPr>
                      <m:oMath xmlns:m="http://schemas.openxmlformats.org/officeDocument/2006/math">
                        <m:r>
                          <a:rPr lang="pt-BR" i="1">
                            <a:latin typeface="Cambria Math" panose="02040503050406030204" pitchFamily="18" charset="0"/>
                          </a:rPr>
                          <m:t> </m:t>
                        </m:r>
                        <m:r>
                          <a:rPr lang="pt-BR" i="1">
                            <a:latin typeface="Cambria Math" panose="02040503050406030204" pitchFamily="18" charset="0"/>
                          </a:rPr>
                          <m:t>𝑔</m:t>
                        </m:r>
                        <m:r>
                          <a:rPr lang="pt-BR" i="1">
                            <a:latin typeface="Cambria Math" panose="02040503050406030204" pitchFamily="18" charset="0"/>
                          </a:rPr>
                          <m:t>(</m:t>
                        </m:r>
                        <m:r>
                          <a:rPr lang="pt-BR" i="1">
                            <a:latin typeface="Cambria Math" panose="02040503050406030204" pitchFamily="18" charset="0"/>
                          </a:rPr>
                          <m:t>h</m:t>
                        </m:r>
                        <m:r>
                          <a:rPr lang="pt-BR" i="1">
                            <a:latin typeface="Cambria Math" panose="02040503050406030204" pitchFamily="18" charset="0"/>
                          </a:rPr>
                          <m:t>(</m:t>
                        </m:r>
                        <m:r>
                          <a:rPr lang="pt-BR" i="1">
                            <a:latin typeface="Cambria Math" panose="02040503050406030204" pitchFamily="18" charset="0"/>
                          </a:rPr>
                          <m:t>𝑤</m:t>
                        </m:r>
                        <m:r>
                          <a:rPr lang="pt-BR" i="1">
                            <a:latin typeface="Cambria Math" panose="02040503050406030204" pitchFamily="18" charset="0"/>
                          </a:rPr>
                          <m:t>))</m:t>
                        </m:r>
                      </m:oMath>
                    </m:oMathPara>
                  </a14:m>
                  <a:endParaRPr lang="en-US" dirty="0"/>
                </a:p>
              </p:txBody>
            </p:sp>
          </mc:Choice>
          <mc:Fallback xmlns="">
            <p:sp>
              <p:nvSpPr>
                <p:cNvPr id="15" name="Retângulo 14">
                  <a:extLst>
                    <a:ext uri="{FF2B5EF4-FFF2-40B4-BE49-F238E27FC236}">
                      <a16:creationId xmlns:a16="http://schemas.microsoft.com/office/drawing/2014/main" id="{FAB24333-A3E1-42FB-A469-DC8B3C8AE5A8}"/>
                    </a:ext>
                  </a:extLst>
                </p:cNvPr>
                <p:cNvSpPr>
                  <a:spLocks noRot="1" noChangeAspect="1" noMove="1" noResize="1" noEditPoints="1" noAdjustHandles="1" noChangeArrowheads="1" noChangeShapeType="1" noTextEdit="1"/>
                </p:cNvSpPr>
                <p:nvPr/>
              </p:nvSpPr>
              <p:spPr>
                <a:xfrm>
                  <a:off x="7705461" y="3366052"/>
                  <a:ext cx="971813" cy="369332"/>
                </a:xfrm>
                <a:prstGeom prst="rect">
                  <a:avLst/>
                </a:prstGeom>
                <a:blipFill>
                  <a:blip r:embed="rId8"/>
                  <a:stretch>
                    <a:fillRect l="-1887" r="-4403" b="-13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tângulo 12">
                  <a:extLst>
                    <a:ext uri="{FF2B5EF4-FFF2-40B4-BE49-F238E27FC236}">
                      <a16:creationId xmlns="" xmlns:a16="http://schemas.microsoft.com/office/drawing/2014/main" id="{F6753DB7-75B6-4A62-9915-3372A17CDB94}"/>
                    </a:ext>
                  </a:extLst>
                </p:cNvPr>
                <p:cNvSpPr/>
                <p:nvPr/>
              </p:nvSpPr>
              <p:spPr>
                <a:xfrm>
                  <a:off x="6186223" y="3359550"/>
                  <a:ext cx="943237" cy="369332"/>
                </a:xfrm>
                <a:prstGeom prst="rect">
                  <a:avLst/>
                </a:prstGeom>
              </p:spPr>
              <p:txBody>
                <a:bodyPr wrap="square">
                  <a:spAutoFit/>
                </a:bodyPr>
                <a:lstStyle/>
                <a:p>
                  <a:pPr algn="ctr"/>
                  <a14:m>
                    <m:oMathPara xmlns:m="http://schemas.openxmlformats.org/officeDocument/2006/math">
                      <m:oMathParaPr>
                        <m:jc m:val="center"/>
                      </m:oMathParaPr>
                      <m:oMath xmlns:m="http://schemas.openxmlformats.org/officeDocument/2006/math">
                        <m:r>
                          <a:rPr lang="pt-BR" i="1" smtClean="0">
                            <a:latin typeface="Cambria Math" panose="02040503050406030204" pitchFamily="18" charset="0"/>
                          </a:rPr>
                          <m:t> </m:t>
                        </m:r>
                        <m:r>
                          <a:rPr lang="pt-BR" b="0" i="1" smtClean="0">
                            <a:latin typeface="Cambria Math" panose="02040503050406030204" pitchFamily="18" charset="0"/>
                          </a:rPr>
                          <m:t>h</m:t>
                        </m:r>
                        <m:r>
                          <a:rPr lang="pt-BR" i="1">
                            <a:latin typeface="Cambria Math" panose="02040503050406030204" pitchFamily="18" charset="0"/>
                          </a:rPr>
                          <m:t>(</m:t>
                        </m:r>
                        <m:r>
                          <a:rPr lang="pt-BR" b="0" i="1" smtClean="0">
                            <a:latin typeface="Cambria Math" panose="02040503050406030204" pitchFamily="18" charset="0"/>
                          </a:rPr>
                          <m:t>𝑤</m:t>
                        </m:r>
                        <m:r>
                          <a:rPr lang="pt-BR" i="1">
                            <a:latin typeface="Cambria Math" panose="02040503050406030204" pitchFamily="18" charset="0"/>
                          </a:rPr>
                          <m:t>)</m:t>
                        </m:r>
                      </m:oMath>
                    </m:oMathPara>
                  </a14:m>
                  <a:endParaRPr lang="en-US" dirty="0"/>
                </a:p>
              </p:txBody>
            </p:sp>
          </mc:Choice>
          <mc:Fallback xmlns="">
            <p:sp>
              <p:nvSpPr>
                <p:cNvPr id="16" name="Retângulo 15">
                  <a:extLst>
                    <a:ext uri="{FF2B5EF4-FFF2-40B4-BE49-F238E27FC236}">
                      <a16:creationId xmlns:a16="http://schemas.microsoft.com/office/drawing/2014/main" id="{F6753DB7-75B6-4A62-9915-3372A17CDB94}"/>
                    </a:ext>
                  </a:extLst>
                </p:cNvPr>
                <p:cNvSpPr>
                  <a:spLocks noRot="1" noChangeAspect="1" noMove="1" noResize="1" noEditPoints="1" noAdjustHandles="1" noChangeArrowheads="1" noChangeShapeType="1" noTextEdit="1"/>
                </p:cNvSpPr>
                <p:nvPr/>
              </p:nvSpPr>
              <p:spPr>
                <a:xfrm>
                  <a:off x="6186223" y="3359550"/>
                  <a:ext cx="943237" cy="369332"/>
                </a:xfrm>
                <a:prstGeom prst="rect">
                  <a:avLst/>
                </a:prstGeom>
                <a:blipFill>
                  <a:blip r:embed="rId9"/>
                  <a:stretch>
                    <a:fillRect b="-13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tângulo 13">
                  <a:extLst>
                    <a:ext uri="{FF2B5EF4-FFF2-40B4-BE49-F238E27FC236}">
                      <a16:creationId xmlns="" xmlns:a16="http://schemas.microsoft.com/office/drawing/2014/main" id="{8BEB5D43-CA6F-418B-AC1B-D8E50C603710}"/>
                    </a:ext>
                  </a:extLst>
                </p:cNvPr>
                <p:cNvSpPr/>
                <p:nvPr/>
              </p:nvSpPr>
              <p:spPr>
                <a:xfrm>
                  <a:off x="4473339" y="3170384"/>
                  <a:ext cx="848886" cy="369332"/>
                </a:xfrm>
                <a:prstGeom prst="rect">
                  <a:avLst/>
                </a:prstGeom>
              </p:spPr>
              <p:txBody>
                <a:bodyPr wrap="none">
                  <a:spAutoFit/>
                </a:bodyPr>
                <a:lstStyle/>
                <a:p>
                  <a:pPr algn="ctr"/>
                  <a14:m>
                    <m:oMathPara xmlns:m="http://schemas.openxmlformats.org/officeDocument/2006/math">
                      <m:oMathParaPr>
                        <m:jc m:val="center"/>
                      </m:oMathParaPr>
                      <m:oMath xmlns:m="http://schemas.openxmlformats.org/officeDocument/2006/math">
                        <m:r>
                          <a:rPr lang="pt-BR" i="1" smtClean="0">
                            <a:latin typeface="Cambria Math" panose="02040503050406030204" pitchFamily="18" charset="0"/>
                          </a:rPr>
                          <m:t> </m:t>
                        </m:r>
                        <m:r>
                          <a:rPr lang="pt-BR" b="0" i="1" smtClean="0">
                            <a:latin typeface="Cambria Math" panose="02040503050406030204" pitchFamily="18" charset="0"/>
                          </a:rPr>
                          <m:t>𝑥</m:t>
                        </m:r>
                        <m:r>
                          <a:rPr lang="pt-BR" b="0" i="1" smtClean="0">
                            <a:latin typeface="Cambria Math" panose="02040503050406030204" pitchFamily="18" charset="0"/>
                          </a:rPr>
                          <m:t>=1</m:t>
                        </m:r>
                      </m:oMath>
                    </m:oMathPara>
                  </a14:m>
                  <a:endParaRPr lang="en-US" dirty="0"/>
                </a:p>
              </p:txBody>
            </p:sp>
          </mc:Choice>
          <mc:Fallback xmlns="">
            <p:sp>
              <p:nvSpPr>
                <p:cNvPr id="17" name="Retângulo 16">
                  <a:extLst>
                    <a:ext uri="{FF2B5EF4-FFF2-40B4-BE49-F238E27FC236}">
                      <a16:creationId xmlns:a16="http://schemas.microsoft.com/office/drawing/2014/main" id="{8BEB5D43-CA6F-418B-AC1B-D8E50C603710}"/>
                    </a:ext>
                  </a:extLst>
                </p:cNvPr>
                <p:cNvSpPr>
                  <a:spLocks noRot="1" noChangeAspect="1" noMove="1" noResize="1" noEditPoints="1" noAdjustHandles="1" noChangeArrowheads="1" noChangeShapeType="1" noTextEdit="1"/>
                </p:cNvSpPr>
                <p:nvPr/>
              </p:nvSpPr>
              <p:spPr>
                <a:xfrm>
                  <a:off x="4473339" y="3170384"/>
                  <a:ext cx="848886" cy="369332"/>
                </a:xfrm>
                <a:prstGeom prst="rect">
                  <a:avLst/>
                </a:prstGeom>
                <a:blipFill>
                  <a:blip r:embed="rId10"/>
                  <a:stretch>
                    <a:fillRect/>
                  </a:stretch>
                </a:blipFill>
              </p:spPr>
              <p:txBody>
                <a:bodyPr/>
                <a:lstStyle/>
                <a:p>
                  <a:r>
                    <a:rPr lang="en-US">
                      <a:noFill/>
                    </a:rPr>
                    <a:t> </a:t>
                  </a:r>
                </a:p>
              </p:txBody>
            </p:sp>
          </mc:Fallback>
        </mc:AlternateContent>
        <p:cxnSp>
          <p:nvCxnSpPr>
            <p:cNvPr id="15" name="Conector de Seta Reta 17">
              <a:extLst>
                <a:ext uri="{FF2B5EF4-FFF2-40B4-BE49-F238E27FC236}">
                  <a16:creationId xmlns="" xmlns:a16="http://schemas.microsoft.com/office/drawing/2014/main" id="{54CB43BD-2566-471D-88EE-64FDFF39B9D8}"/>
                </a:ext>
              </a:extLst>
            </p:cNvPr>
            <p:cNvCxnSpPr/>
            <p:nvPr/>
          </p:nvCxnSpPr>
          <p:spPr>
            <a:xfrm>
              <a:off x="5250225" y="3360359"/>
              <a:ext cx="36000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Retângulo 15">
                  <a:extLst>
                    <a:ext uri="{FF2B5EF4-FFF2-40B4-BE49-F238E27FC236}">
                      <a16:creationId xmlns="" xmlns:a16="http://schemas.microsoft.com/office/drawing/2014/main" id="{D9842835-461A-4F7C-8DC5-389F1085CC06}"/>
                    </a:ext>
                  </a:extLst>
                </p:cNvPr>
                <p:cNvSpPr/>
                <p:nvPr/>
              </p:nvSpPr>
              <p:spPr>
                <a:xfrm>
                  <a:off x="5223117" y="3020937"/>
                  <a:ext cx="41421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i="1">
                            <a:latin typeface="Cambria Math" panose="02040503050406030204" pitchFamily="18" charset="0"/>
                          </a:rPr>
                          <m:t>𝑤</m:t>
                        </m:r>
                      </m:oMath>
                    </m:oMathPara>
                  </a14:m>
                  <a:endParaRPr lang="en-US" dirty="0"/>
                </a:p>
              </p:txBody>
            </p:sp>
          </mc:Choice>
          <mc:Fallback xmlns="">
            <p:sp>
              <p:nvSpPr>
                <p:cNvPr id="19" name="Retângulo 18">
                  <a:extLst>
                    <a:ext uri="{FF2B5EF4-FFF2-40B4-BE49-F238E27FC236}">
                      <a16:creationId xmlns:a16="http://schemas.microsoft.com/office/drawing/2014/main" id="{D9842835-461A-4F7C-8DC5-389F1085CC06}"/>
                    </a:ext>
                  </a:extLst>
                </p:cNvPr>
                <p:cNvSpPr>
                  <a:spLocks noRot="1" noChangeAspect="1" noMove="1" noResize="1" noEditPoints="1" noAdjustHandles="1" noChangeArrowheads="1" noChangeShapeType="1" noTextEdit="1"/>
                </p:cNvSpPr>
                <p:nvPr/>
              </p:nvSpPr>
              <p:spPr>
                <a:xfrm>
                  <a:off x="5223117" y="3020937"/>
                  <a:ext cx="414216" cy="369332"/>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Retângulo 16">
                  <a:extLst>
                    <a:ext uri="{FF2B5EF4-FFF2-40B4-BE49-F238E27FC236}">
                      <a16:creationId xmlns="" xmlns:a16="http://schemas.microsoft.com/office/drawing/2014/main" id="{ACDAE330-BCC1-4F77-8EA6-C3DB7D574120}"/>
                    </a:ext>
                  </a:extLst>
                </p:cNvPr>
                <p:cNvSpPr/>
                <p:nvPr/>
              </p:nvSpPr>
              <p:spPr>
                <a:xfrm>
                  <a:off x="6184759" y="2985718"/>
                  <a:ext cx="944702"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1</m:t>
                        </m:r>
                      </m:oMath>
                    </m:oMathPara>
                  </a14:m>
                  <a:endParaRPr lang="en-US" dirty="0"/>
                </a:p>
              </p:txBody>
            </p:sp>
          </mc:Choice>
          <mc:Fallback xmlns="">
            <p:sp>
              <p:nvSpPr>
                <p:cNvPr id="20" name="Retângulo 19">
                  <a:extLst>
                    <a:ext uri="{FF2B5EF4-FFF2-40B4-BE49-F238E27FC236}">
                      <a16:creationId xmlns:a16="http://schemas.microsoft.com/office/drawing/2014/main" id="{ACDAE330-BCC1-4F77-8EA6-C3DB7D574120}"/>
                    </a:ext>
                  </a:extLst>
                </p:cNvPr>
                <p:cNvSpPr>
                  <a:spLocks noRot="1" noChangeAspect="1" noMove="1" noResize="1" noEditPoints="1" noAdjustHandles="1" noChangeArrowheads="1" noChangeShapeType="1" noTextEdit="1"/>
                </p:cNvSpPr>
                <p:nvPr/>
              </p:nvSpPr>
              <p:spPr>
                <a:xfrm>
                  <a:off x="6184759" y="2985718"/>
                  <a:ext cx="944702" cy="369332"/>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etângulo 17">
                  <a:extLst>
                    <a:ext uri="{FF2B5EF4-FFF2-40B4-BE49-F238E27FC236}">
                      <a16:creationId xmlns="" xmlns:a16="http://schemas.microsoft.com/office/drawing/2014/main" id="{D7251400-1BF3-4485-B8CB-FDE69339835B}"/>
                    </a:ext>
                  </a:extLst>
                </p:cNvPr>
                <p:cNvSpPr/>
                <p:nvPr/>
              </p:nvSpPr>
              <p:spPr>
                <a:xfrm>
                  <a:off x="7705459" y="2996720"/>
                  <a:ext cx="971816"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1</m:t>
                        </m:r>
                      </m:oMath>
                    </m:oMathPara>
                  </a14:m>
                  <a:endParaRPr lang="en-US" dirty="0"/>
                </a:p>
              </p:txBody>
            </p:sp>
          </mc:Choice>
          <mc:Fallback xmlns="">
            <p:sp>
              <p:nvSpPr>
                <p:cNvPr id="21" name="Retângulo 20">
                  <a:extLst>
                    <a:ext uri="{FF2B5EF4-FFF2-40B4-BE49-F238E27FC236}">
                      <a16:creationId xmlns:a16="http://schemas.microsoft.com/office/drawing/2014/main" id="{D7251400-1BF3-4485-B8CB-FDE69339835B}"/>
                    </a:ext>
                  </a:extLst>
                </p:cNvPr>
                <p:cNvSpPr>
                  <a:spLocks noRot="1" noChangeAspect="1" noMove="1" noResize="1" noEditPoints="1" noAdjustHandles="1" noChangeArrowheads="1" noChangeShapeType="1" noTextEdit="1"/>
                </p:cNvSpPr>
                <p:nvPr/>
              </p:nvSpPr>
              <p:spPr>
                <a:xfrm>
                  <a:off x="7705459" y="2996720"/>
                  <a:ext cx="971816" cy="369332"/>
                </a:xfrm>
                <a:prstGeom prst="rect">
                  <a:avLst/>
                </a:prstGeom>
                <a:blipFill>
                  <a:blip r:embed="rId13"/>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8979932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Agrupar 23">
            <a:extLst>
              <a:ext uri="{FF2B5EF4-FFF2-40B4-BE49-F238E27FC236}">
                <a16:creationId xmlns="" xmlns:a16="http://schemas.microsoft.com/office/drawing/2014/main" id="{B2B2E9E4-40EA-4EF3-A1B4-7C4B37E726F4}"/>
              </a:ext>
            </a:extLst>
          </p:cNvPr>
          <p:cNvGrpSpPr/>
          <p:nvPr/>
        </p:nvGrpSpPr>
        <p:grpSpPr>
          <a:xfrm>
            <a:off x="3073092" y="3054167"/>
            <a:ext cx="6451647" cy="657332"/>
            <a:chOff x="4902287" y="2985718"/>
            <a:chExt cx="6451647" cy="657332"/>
          </a:xfrm>
        </p:grpSpPr>
        <mc:AlternateContent xmlns:mc="http://schemas.openxmlformats.org/markup-compatibility/2006" xmlns:a14="http://schemas.microsoft.com/office/drawing/2010/main">
          <mc:Choice Requires="a14">
            <p:sp>
              <p:nvSpPr>
                <p:cNvPr id="4" name="Elipse 3">
                  <a:extLst>
                    <a:ext uri="{FF2B5EF4-FFF2-40B4-BE49-F238E27FC236}">
                      <a16:creationId xmlns="" xmlns:a16="http://schemas.microsoft.com/office/drawing/2014/main" id="{6E02C4AE-F573-42F7-B89A-4B4B97A1874A}"/>
                    </a:ext>
                  </a:extLst>
                </p:cNvPr>
                <p:cNvSpPr/>
                <p:nvPr/>
              </p:nvSpPr>
              <p:spPr>
                <a:xfrm>
                  <a:off x="5610225" y="3067050"/>
                  <a:ext cx="576000" cy="576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pt-BR" b="0" i="1" smtClean="0">
                            <a:solidFill>
                              <a:schemeClr val="tx1"/>
                            </a:solidFill>
                            <a:latin typeface="Cambria Math" panose="02040503050406030204" pitchFamily="18" charset="0"/>
                          </a:rPr>
                          <m:t> </m:t>
                        </m:r>
                        <m:r>
                          <a:rPr lang="pt-BR" b="0" i="1" smtClean="0">
                            <a:solidFill>
                              <a:schemeClr val="tx1"/>
                            </a:solidFill>
                            <a:latin typeface="Cambria Math" panose="02040503050406030204" pitchFamily="18" charset="0"/>
                          </a:rPr>
                          <m:t>h</m:t>
                        </m:r>
                        <m:r>
                          <a:rPr lang="pt-BR" b="0" i="1" smtClean="0">
                            <a:solidFill>
                              <a:schemeClr val="tx1"/>
                            </a:solidFill>
                            <a:latin typeface="Cambria Math" panose="02040503050406030204" pitchFamily="18" charset="0"/>
                          </a:rPr>
                          <m:t>(.)</m:t>
                        </m:r>
                      </m:oMath>
                    </m:oMathPara>
                  </a14:m>
                  <a:endParaRPr lang="en-US" dirty="0">
                    <a:solidFill>
                      <a:schemeClr val="tx1"/>
                    </a:solidFill>
                  </a:endParaRPr>
                </a:p>
              </p:txBody>
            </p:sp>
          </mc:Choice>
          <mc:Fallback xmlns="">
            <p:sp>
              <p:nvSpPr>
                <p:cNvPr id="4" name="Elipse 3">
                  <a:extLst>
                    <a:ext uri="{FF2B5EF4-FFF2-40B4-BE49-F238E27FC236}">
                      <a16:creationId xmlns:a16="http://schemas.microsoft.com/office/drawing/2014/main" id="{6E02C4AE-F573-42F7-B89A-4B4B97A1874A}"/>
                    </a:ext>
                  </a:extLst>
                </p:cNvPr>
                <p:cNvSpPr>
                  <a:spLocks noRot="1" noChangeAspect="1" noMove="1" noResize="1" noEditPoints="1" noAdjustHandles="1" noChangeArrowheads="1" noChangeShapeType="1" noTextEdit="1"/>
                </p:cNvSpPr>
                <p:nvPr/>
              </p:nvSpPr>
              <p:spPr>
                <a:xfrm>
                  <a:off x="5610225" y="3067050"/>
                  <a:ext cx="576000" cy="576000"/>
                </a:xfrm>
                <a:prstGeom prst="ellipse">
                  <a:avLst/>
                </a:prstGeom>
                <a:blipFill>
                  <a:blip r:embed="rId2"/>
                  <a:stretch>
                    <a:fillRect r="-41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Elipse 4">
                  <a:extLst>
                    <a:ext uri="{FF2B5EF4-FFF2-40B4-BE49-F238E27FC236}">
                      <a16:creationId xmlns="" xmlns:a16="http://schemas.microsoft.com/office/drawing/2014/main" id="{72D7C50D-C426-411D-8AD2-049893155314}"/>
                    </a:ext>
                  </a:extLst>
                </p:cNvPr>
                <p:cNvSpPr/>
                <p:nvPr/>
              </p:nvSpPr>
              <p:spPr>
                <a:xfrm>
                  <a:off x="7129462" y="3067050"/>
                  <a:ext cx="576000" cy="576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pt-BR" b="0" i="1" smtClean="0">
                            <a:solidFill>
                              <a:schemeClr val="tx1"/>
                            </a:solidFill>
                            <a:latin typeface="Cambria Math" panose="02040503050406030204" pitchFamily="18" charset="0"/>
                          </a:rPr>
                          <m:t> </m:t>
                        </m:r>
                        <m:r>
                          <a:rPr lang="pt-BR" b="0" i="1" smtClean="0">
                            <a:solidFill>
                              <a:schemeClr val="tx1"/>
                            </a:solidFill>
                            <a:latin typeface="Cambria Math" panose="02040503050406030204" pitchFamily="18" charset="0"/>
                          </a:rPr>
                          <m:t>𝑔</m:t>
                        </m:r>
                        <m:r>
                          <a:rPr lang="pt-BR" i="1">
                            <a:solidFill>
                              <a:schemeClr val="tx1"/>
                            </a:solidFill>
                            <a:latin typeface="Cambria Math" panose="02040503050406030204" pitchFamily="18" charset="0"/>
                          </a:rPr>
                          <m:t>(.)</m:t>
                        </m:r>
                      </m:oMath>
                    </m:oMathPara>
                  </a14:m>
                  <a:endParaRPr lang="en-US" dirty="0">
                    <a:solidFill>
                      <a:schemeClr val="tx1"/>
                    </a:solidFill>
                  </a:endParaRPr>
                </a:p>
              </p:txBody>
            </p:sp>
          </mc:Choice>
          <mc:Fallback xmlns="">
            <p:sp>
              <p:nvSpPr>
                <p:cNvPr id="5" name="Elipse 4">
                  <a:extLst>
                    <a:ext uri="{FF2B5EF4-FFF2-40B4-BE49-F238E27FC236}">
                      <a16:creationId xmlns:a16="http://schemas.microsoft.com/office/drawing/2014/main" id="{72D7C50D-C426-411D-8AD2-049893155314}"/>
                    </a:ext>
                  </a:extLst>
                </p:cNvPr>
                <p:cNvSpPr>
                  <a:spLocks noRot="1" noChangeAspect="1" noMove="1" noResize="1" noEditPoints="1" noAdjustHandles="1" noChangeArrowheads="1" noChangeShapeType="1" noTextEdit="1"/>
                </p:cNvSpPr>
                <p:nvPr/>
              </p:nvSpPr>
              <p:spPr>
                <a:xfrm>
                  <a:off x="7129462" y="3067050"/>
                  <a:ext cx="576000" cy="576000"/>
                </a:xfrm>
                <a:prstGeom prst="ellipse">
                  <a:avLst/>
                </a:prstGeom>
                <a:blipFill>
                  <a:blip r:embed="rId3"/>
                  <a:stretch>
                    <a:fillRect r="-515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Elipse 5">
                  <a:extLst>
                    <a:ext uri="{FF2B5EF4-FFF2-40B4-BE49-F238E27FC236}">
                      <a16:creationId xmlns="" xmlns:a16="http://schemas.microsoft.com/office/drawing/2014/main" id="{F3B03121-AED8-4DD2-BFA9-11F1631876D1}"/>
                    </a:ext>
                  </a:extLst>
                </p:cNvPr>
                <p:cNvSpPr/>
                <p:nvPr/>
              </p:nvSpPr>
              <p:spPr>
                <a:xfrm>
                  <a:off x="8677275" y="3067050"/>
                  <a:ext cx="576000" cy="576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pt-BR" b="0" i="1" smtClean="0">
                            <a:solidFill>
                              <a:schemeClr val="tx1"/>
                            </a:solidFill>
                            <a:latin typeface="Cambria Math" panose="02040503050406030204" pitchFamily="18" charset="0"/>
                          </a:rPr>
                          <m:t> </m:t>
                        </m:r>
                        <m:r>
                          <a:rPr lang="pt-BR" b="0" i="1" smtClean="0">
                            <a:solidFill>
                              <a:schemeClr val="tx1"/>
                            </a:solidFill>
                            <a:latin typeface="Cambria Math" panose="02040503050406030204" pitchFamily="18" charset="0"/>
                          </a:rPr>
                          <m:t>𝑓</m:t>
                        </m:r>
                        <m:r>
                          <a:rPr lang="pt-BR" i="1">
                            <a:solidFill>
                              <a:schemeClr val="tx1"/>
                            </a:solidFill>
                            <a:latin typeface="Cambria Math" panose="02040503050406030204" pitchFamily="18" charset="0"/>
                          </a:rPr>
                          <m:t>(.)</m:t>
                        </m:r>
                      </m:oMath>
                    </m:oMathPara>
                  </a14:m>
                  <a:endParaRPr lang="en-US" dirty="0">
                    <a:solidFill>
                      <a:schemeClr val="tx1"/>
                    </a:solidFill>
                  </a:endParaRPr>
                </a:p>
              </p:txBody>
            </p:sp>
          </mc:Choice>
          <mc:Fallback xmlns="">
            <p:sp>
              <p:nvSpPr>
                <p:cNvPr id="6" name="Elipse 5">
                  <a:extLst>
                    <a:ext uri="{FF2B5EF4-FFF2-40B4-BE49-F238E27FC236}">
                      <a16:creationId xmlns:a16="http://schemas.microsoft.com/office/drawing/2014/main" id="{F3B03121-AED8-4DD2-BFA9-11F1631876D1}"/>
                    </a:ext>
                  </a:extLst>
                </p:cNvPr>
                <p:cNvSpPr>
                  <a:spLocks noRot="1" noChangeAspect="1" noMove="1" noResize="1" noEditPoints="1" noAdjustHandles="1" noChangeArrowheads="1" noChangeShapeType="1" noTextEdit="1"/>
                </p:cNvSpPr>
                <p:nvPr/>
              </p:nvSpPr>
              <p:spPr>
                <a:xfrm>
                  <a:off x="8677275" y="3067050"/>
                  <a:ext cx="576000" cy="576000"/>
                </a:xfrm>
                <a:prstGeom prst="ellipse">
                  <a:avLst/>
                </a:prstGeom>
                <a:blipFill>
                  <a:blip r:embed="rId4"/>
                  <a:stretch>
                    <a:fillRect l="-3093" r="-4124"/>
                  </a:stretch>
                </a:blipFill>
              </p:spPr>
              <p:txBody>
                <a:bodyPr/>
                <a:lstStyle/>
                <a:p>
                  <a:r>
                    <a:rPr lang="en-US">
                      <a:noFill/>
                    </a:rPr>
                    <a:t> </a:t>
                  </a:r>
                </a:p>
              </p:txBody>
            </p:sp>
          </mc:Fallback>
        </mc:AlternateContent>
        <p:cxnSp>
          <p:nvCxnSpPr>
            <p:cNvPr id="8" name="Conector de Seta Reta 7">
              <a:extLst>
                <a:ext uri="{FF2B5EF4-FFF2-40B4-BE49-F238E27FC236}">
                  <a16:creationId xmlns="" xmlns:a16="http://schemas.microsoft.com/office/drawing/2014/main" id="{4DB247EE-A5CD-4605-B5AE-0574C92FD396}"/>
                </a:ext>
              </a:extLst>
            </p:cNvPr>
            <p:cNvCxnSpPr>
              <a:cxnSpLocks/>
              <a:stCxn id="4" idx="6"/>
              <a:endCxn id="5" idx="2"/>
            </p:cNvCxnSpPr>
            <p:nvPr/>
          </p:nvCxnSpPr>
          <p:spPr>
            <a:xfrm>
              <a:off x="6186225" y="3355050"/>
              <a:ext cx="94323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Conector de Seta Reta 9">
              <a:extLst>
                <a:ext uri="{FF2B5EF4-FFF2-40B4-BE49-F238E27FC236}">
                  <a16:creationId xmlns="" xmlns:a16="http://schemas.microsoft.com/office/drawing/2014/main" id="{8FDC2F6D-7AEF-4D5B-AD32-8005F3C27C47}"/>
                </a:ext>
              </a:extLst>
            </p:cNvPr>
            <p:cNvCxnSpPr>
              <a:stCxn id="5" idx="6"/>
              <a:endCxn id="6" idx="2"/>
            </p:cNvCxnSpPr>
            <p:nvPr/>
          </p:nvCxnSpPr>
          <p:spPr>
            <a:xfrm>
              <a:off x="7705462" y="3355050"/>
              <a:ext cx="97181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ector de Seta Reta 12">
              <a:extLst>
                <a:ext uri="{FF2B5EF4-FFF2-40B4-BE49-F238E27FC236}">
                  <a16:creationId xmlns="" xmlns:a16="http://schemas.microsoft.com/office/drawing/2014/main" id="{894AD04A-1FF4-48E9-81C3-E481324E92F6}"/>
                </a:ext>
              </a:extLst>
            </p:cNvPr>
            <p:cNvCxnSpPr/>
            <p:nvPr/>
          </p:nvCxnSpPr>
          <p:spPr>
            <a:xfrm>
              <a:off x="9253275" y="3355050"/>
              <a:ext cx="36000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Retângulo 13">
                  <a:extLst>
                    <a:ext uri="{FF2B5EF4-FFF2-40B4-BE49-F238E27FC236}">
                      <a16:creationId xmlns="" xmlns:a16="http://schemas.microsoft.com/office/drawing/2014/main" id="{BB399603-1FD4-44D2-8C65-4FA371297954}"/>
                    </a:ext>
                  </a:extLst>
                </p:cNvPr>
                <p:cNvSpPr/>
                <p:nvPr/>
              </p:nvSpPr>
              <p:spPr>
                <a:xfrm>
                  <a:off x="9511763" y="3133618"/>
                  <a:ext cx="1842171" cy="369332"/>
                </a:xfrm>
                <a:prstGeom prst="rect">
                  <a:avLst/>
                </a:prstGeom>
              </p:spPr>
              <p:txBody>
                <a:bodyPr wrap="none">
                  <a:spAutoFit/>
                </a:bodyPr>
                <a:lstStyle/>
                <a:p>
                  <a:pPr algn="ctr"/>
                  <a14:m>
                    <m:oMathPara xmlns:m="http://schemas.openxmlformats.org/officeDocument/2006/math">
                      <m:oMathParaPr>
                        <m:jc m:val="center"/>
                      </m:oMathParaPr>
                      <m:oMath xmlns:m="http://schemas.openxmlformats.org/officeDocument/2006/math">
                        <m:r>
                          <a:rPr lang="pt-BR" i="1" smtClean="0">
                            <a:latin typeface="Cambria Math" panose="02040503050406030204" pitchFamily="18" charset="0"/>
                          </a:rPr>
                          <m:t> </m:t>
                        </m:r>
                        <m:r>
                          <a:rPr lang="pt-BR" b="0" i="1" smtClean="0">
                            <a:latin typeface="Cambria Math" panose="02040503050406030204" pitchFamily="18" charset="0"/>
                          </a:rPr>
                          <m:t>𝑦</m:t>
                        </m:r>
                        <m:r>
                          <a:rPr lang="pt-BR" b="0" i="1" smtClean="0">
                            <a:latin typeface="Cambria Math" panose="02040503050406030204" pitchFamily="18" charset="0"/>
                          </a:rPr>
                          <m:t>=</m:t>
                        </m:r>
                        <m:r>
                          <a:rPr lang="pt-BR" i="1">
                            <a:latin typeface="Cambria Math" panose="02040503050406030204" pitchFamily="18" charset="0"/>
                          </a:rPr>
                          <m:t>𝑓</m:t>
                        </m:r>
                        <m:r>
                          <a:rPr lang="pt-BR" i="1">
                            <a:latin typeface="Cambria Math" panose="02040503050406030204" pitchFamily="18" charset="0"/>
                          </a:rPr>
                          <m:t>(</m:t>
                        </m:r>
                        <m:r>
                          <a:rPr lang="pt-BR" i="1">
                            <a:latin typeface="Cambria Math" panose="02040503050406030204" pitchFamily="18" charset="0"/>
                          </a:rPr>
                          <m:t>𝑔</m:t>
                        </m:r>
                        <m:r>
                          <a:rPr lang="pt-BR" i="1">
                            <a:latin typeface="Cambria Math" panose="02040503050406030204" pitchFamily="18" charset="0"/>
                          </a:rPr>
                          <m:t>(</m:t>
                        </m:r>
                        <m:r>
                          <a:rPr lang="pt-BR" i="1">
                            <a:latin typeface="Cambria Math" panose="02040503050406030204" pitchFamily="18" charset="0"/>
                          </a:rPr>
                          <m:t>h</m:t>
                        </m:r>
                        <m:r>
                          <a:rPr lang="pt-BR" i="1">
                            <a:latin typeface="Cambria Math" panose="02040503050406030204" pitchFamily="18" charset="0"/>
                          </a:rPr>
                          <m:t>(</m:t>
                        </m:r>
                        <m:r>
                          <a:rPr lang="pt-BR" b="0" i="1" smtClean="0">
                            <a:latin typeface="Cambria Math" panose="02040503050406030204" pitchFamily="18" charset="0"/>
                          </a:rPr>
                          <m:t>𝑥</m:t>
                        </m:r>
                        <m:r>
                          <a:rPr lang="pt-BR" i="1">
                            <a:latin typeface="Cambria Math" panose="02040503050406030204" pitchFamily="18" charset="0"/>
                          </a:rPr>
                          <m:t>)))</m:t>
                        </m:r>
                      </m:oMath>
                    </m:oMathPara>
                  </a14:m>
                  <a:endParaRPr lang="en-US" dirty="0"/>
                </a:p>
              </p:txBody>
            </p:sp>
          </mc:Choice>
          <mc:Fallback xmlns="">
            <p:sp>
              <p:nvSpPr>
                <p:cNvPr id="14" name="Retângulo 13">
                  <a:extLst>
                    <a:ext uri="{FF2B5EF4-FFF2-40B4-BE49-F238E27FC236}">
                      <a16:creationId xmlns:a16="http://schemas.microsoft.com/office/drawing/2014/main" xmlns:a14="http://schemas.microsoft.com/office/drawing/2010/main" xmlns="" id="{BB399603-1FD4-44D2-8C65-4FA371297954}"/>
                    </a:ext>
                  </a:extLst>
                </p:cNvPr>
                <p:cNvSpPr>
                  <a:spLocks noRot="1" noChangeAspect="1" noMove="1" noResize="1" noEditPoints="1" noAdjustHandles="1" noChangeArrowheads="1" noChangeShapeType="1" noTextEdit="1"/>
                </p:cNvSpPr>
                <p:nvPr/>
              </p:nvSpPr>
              <p:spPr>
                <a:xfrm>
                  <a:off x="9511763" y="3133618"/>
                  <a:ext cx="1842171" cy="369332"/>
                </a:xfrm>
                <a:prstGeom prst="rect">
                  <a:avLst/>
                </a:prstGeom>
                <a:blipFill rotWithShape="0">
                  <a:blip r:embed="rId5"/>
                  <a:stretch>
                    <a:fillRect b="-13115"/>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5" name="Retângulo 14">
                  <a:extLst>
                    <a:ext uri="{FF2B5EF4-FFF2-40B4-BE49-F238E27FC236}">
                      <a16:creationId xmlns="" xmlns:a16="http://schemas.microsoft.com/office/drawing/2014/main" id="{FAB24333-A3E1-42FB-A469-DC8B3C8AE5A8}"/>
                    </a:ext>
                  </a:extLst>
                </p:cNvPr>
                <p:cNvSpPr/>
                <p:nvPr/>
              </p:nvSpPr>
              <p:spPr>
                <a:xfrm>
                  <a:off x="7693179" y="2985718"/>
                  <a:ext cx="971813" cy="369332"/>
                </a:xfrm>
                <a:prstGeom prst="rect">
                  <a:avLst/>
                </a:prstGeom>
              </p:spPr>
              <p:txBody>
                <a:bodyPr wrap="square">
                  <a:spAutoFit/>
                </a:bodyPr>
                <a:lstStyle/>
                <a:p>
                  <a:pPr algn="ctr"/>
                  <a14:m>
                    <m:oMathPara xmlns:m="http://schemas.openxmlformats.org/officeDocument/2006/math">
                      <m:oMathParaPr>
                        <m:jc m:val="center"/>
                      </m:oMathParaPr>
                      <m:oMath xmlns:m="http://schemas.openxmlformats.org/officeDocument/2006/math">
                        <m:r>
                          <a:rPr lang="pt-BR" i="1" smtClean="0">
                            <a:latin typeface="Cambria Math" panose="02040503050406030204" pitchFamily="18" charset="0"/>
                          </a:rPr>
                          <m:t> </m:t>
                        </m:r>
                        <m:r>
                          <a:rPr lang="pt-BR" i="1" smtClean="0">
                            <a:latin typeface="Cambria Math" panose="02040503050406030204" pitchFamily="18" charset="0"/>
                          </a:rPr>
                          <m:t>𝑔</m:t>
                        </m:r>
                        <m:r>
                          <a:rPr lang="pt-BR" i="1" smtClean="0">
                            <a:latin typeface="Cambria Math" panose="02040503050406030204" pitchFamily="18" charset="0"/>
                          </a:rPr>
                          <m:t>(</m:t>
                        </m:r>
                        <m:r>
                          <a:rPr lang="pt-BR" i="1" smtClean="0">
                            <a:latin typeface="Cambria Math" panose="02040503050406030204" pitchFamily="18" charset="0"/>
                          </a:rPr>
                          <m:t>h</m:t>
                        </m:r>
                        <m:r>
                          <a:rPr lang="pt-BR" i="1" smtClean="0">
                            <a:latin typeface="Cambria Math" panose="02040503050406030204" pitchFamily="18" charset="0"/>
                          </a:rPr>
                          <m:t>(</m:t>
                        </m:r>
                        <m:r>
                          <a:rPr lang="pt-BR" b="0" i="1" smtClean="0">
                            <a:latin typeface="Cambria Math" panose="02040503050406030204" pitchFamily="18" charset="0"/>
                          </a:rPr>
                          <m:t>𝑥</m:t>
                        </m:r>
                        <m:r>
                          <a:rPr lang="pt-BR" i="1">
                            <a:latin typeface="Cambria Math" panose="02040503050406030204" pitchFamily="18" charset="0"/>
                          </a:rPr>
                          <m:t>))</m:t>
                        </m:r>
                      </m:oMath>
                    </m:oMathPara>
                  </a14:m>
                  <a:endParaRPr lang="en-US" dirty="0"/>
                </a:p>
              </p:txBody>
            </p:sp>
          </mc:Choice>
          <mc:Fallback xmlns="">
            <p:sp>
              <p:nvSpPr>
                <p:cNvPr id="15" name="Retângulo 14">
                  <a:extLst>
                    <a:ext uri="{FF2B5EF4-FFF2-40B4-BE49-F238E27FC236}">
                      <a16:creationId xmlns:a16="http://schemas.microsoft.com/office/drawing/2014/main" xmlns:a14="http://schemas.microsoft.com/office/drawing/2010/main" xmlns="" id="{FAB24333-A3E1-42FB-A469-DC8B3C8AE5A8}"/>
                    </a:ext>
                  </a:extLst>
                </p:cNvPr>
                <p:cNvSpPr>
                  <a:spLocks noRot="1" noChangeAspect="1" noMove="1" noResize="1" noEditPoints="1" noAdjustHandles="1" noChangeArrowheads="1" noChangeShapeType="1" noTextEdit="1"/>
                </p:cNvSpPr>
                <p:nvPr/>
              </p:nvSpPr>
              <p:spPr>
                <a:xfrm>
                  <a:off x="7693179" y="2985718"/>
                  <a:ext cx="971813" cy="369332"/>
                </a:xfrm>
                <a:prstGeom prst="rect">
                  <a:avLst/>
                </a:prstGeom>
                <a:blipFill rotWithShape="0">
                  <a:blip r:embed="rId6"/>
                  <a:stretch>
                    <a:fillRect r="-2516" b="-13115"/>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6" name="Retângulo 15">
                  <a:extLst>
                    <a:ext uri="{FF2B5EF4-FFF2-40B4-BE49-F238E27FC236}">
                      <a16:creationId xmlns="" xmlns:a16="http://schemas.microsoft.com/office/drawing/2014/main" id="{F6753DB7-75B6-4A62-9915-3372A17CDB94}"/>
                    </a:ext>
                  </a:extLst>
                </p:cNvPr>
                <p:cNvSpPr/>
                <p:nvPr/>
              </p:nvSpPr>
              <p:spPr>
                <a:xfrm>
                  <a:off x="6171937" y="2985718"/>
                  <a:ext cx="943237" cy="369332"/>
                </a:xfrm>
                <a:prstGeom prst="rect">
                  <a:avLst/>
                </a:prstGeom>
              </p:spPr>
              <p:txBody>
                <a:bodyPr wrap="square">
                  <a:spAutoFit/>
                </a:bodyPr>
                <a:lstStyle/>
                <a:p>
                  <a:pPr algn="ctr"/>
                  <a14:m>
                    <m:oMathPara xmlns:m="http://schemas.openxmlformats.org/officeDocument/2006/math">
                      <m:oMathParaPr>
                        <m:jc m:val="center"/>
                      </m:oMathParaPr>
                      <m:oMath xmlns:m="http://schemas.openxmlformats.org/officeDocument/2006/math">
                        <m:r>
                          <a:rPr lang="pt-BR" i="1" smtClean="0">
                            <a:latin typeface="Cambria Math" panose="02040503050406030204" pitchFamily="18" charset="0"/>
                          </a:rPr>
                          <m:t> </m:t>
                        </m:r>
                        <m:r>
                          <a:rPr lang="pt-BR" b="0" i="1" smtClean="0">
                            <a:latin typeface="Cambria Math" panose="02040503050406030204" pitchFamily="18" charset="0"/>
                          </a:rPr>
                          <m:t>h</m:t>
                        </m:r>
                        <m:r>
                          <a:rPr lang="pt-BR" i="1">
                            <a:latin typeface="Cambria Math" panose="02040503050406030204" pitchFamily="18" charset="0"/>
                          </a:rPr>
                          <m:t>(</m:t>
                        </m:r>
                        <m:r>
                          <a:rPr lang="pt-BR" b="0" i="1" smtClean="0">
                            <a:latin typeface="Cambria Math" panose="02040503050406030204" pitchFamily="18" charset="0"/>
                          </a:rPr>
                          <m:t>𝑥</m:t>
                        </m:r>
                        <m:r>
                          <a:rPr lang="pt-BR" i="1">
                            <a:latin typeface="Cambria Math" panose="02040503050406030204" pitchFamily="18" charset="0"/>
                          </a:rPr>
                          <m:t>)</m:t>
                        </m:r>
                      </m:oMath>
                    </m:oMathPara>
                  </a14:m>
                  <a:endParaRPr lang="en-US" dirty="0"/>
                </a:p>
              </p:txBody>
            </p:sp>
          </mc:Choice>
          <mc:Fallback xmlns="">
            <p:sp>
              <p:nvSpPr>
                <p:cNvPr id="16" name="Retângulo 15">
                  <a:extLst>
                    <a:ext uri="{FF2B5EF4-FFF2-40B4-BE49-F238E27FC236}">
                      <a16:creationId xmlns:a16="http://schemas.microsoft.com/office/drawing/2014/main" xmlns:a14="http://schemas.microsoft.com/office/drawing/2010/main" xmlns="" id="{F6753DB7-75B6-4A62-9915-3372A17CDB94}"/>
                    </a:ext>
                  </a:extLst>
                </p:cNvPr>
                <p:cNvSpPr>
                  <a:spLocks noRot="1" noChangeAspect="1" noMove="1" noResize="1" noEditPoints="1" noAdjustHandles="1" noChangeArrowheads="1" noChangeShapeType="1" noTextEdit="1"/>
                </p:cNvSpPr>
                <p:nvPr/>
              </p:nvSpPr>
              <p:spPr>
                <a:xfrm>
                  <a:off x="6171937" y="2985718"/>
                  <a:ext cx="943237" cy="369332"/>
                </a:xfrm>
                <a:prstGeom prst="rect">
                  <a:avLst/>
                </a:prstGeom>
                <a:blipFill rotWithShape="0">
                  <a:blip r:embed="rId7"/>
                  <a:stretch>
                    <a:fillRect b="-13115"/>
                  </a:stretch>
                </a:blipFill>
              </p:spPr>
              <p:txBody>
                <a:bodyPr/>
                <a:lstStyle/>
                <a:p>
                  <a:r>
                    <a:rPr lang="pt-BR">
                      <a:noFill/>
                    </a:rPr>
                    <a:t> </a:t>
                  </a:r>
                </a:p>
              </p:txBody>
            </p:sp>
          </mc:Fallback>
        </mc:AlternateContent>
        <p:cxnSp>
          <p:nvCxnSpPr>
            <p:cNvPr id="18" name="Conector de Seta Reta 17">
              <a:extLst>
                <a:ext uri="{FF2B5EF4-FFF2-40B4-BE49-F238E27FC236}">
                  <a16:creationId xmlns="" xmlns:a16="http://schemas.microsoft.com/office/drawing/2014/main" id="{54CB43BD-2566-471D-88EE-64FDFF39B9D8}"/>
                </a:ext>
              </a:extLst>
            </p:cNvPr>
            <p:cNvCxnSpPr/>
            <p:nvPr/>
          </p:nvCxnSpPr>
          <p:spPr>
            <a:xfrm>
              <a:off x="5250225" y="3360359"/>
              <a:ext cx="36000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Retângulo 18">
                  <a:extLst>
                    <a:ext uri="{FF2B5EF4-FFF2-40B4-BE49-F238E27FC236}">
                      <a16:creationId xmlns="" xmlns:a16="http://schemas.microsoft.com/office/drawing/2014/main" id="{D9842835-461A-4F7C-8DC5-389F1085CC06}"/>
                    </a:ext>
                  </a:extLst>
                </p:cNvPr>
                <p:cNvSpPr/>
                <p:nvPr/>
              </p:nvSpPr>
              <p:spPr>
                <a:xfrm>
                  <a:off x="4902287" y="3133618"/>
                  <a:ext cx="36798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𝑥</m:t>
                        </m:r>
                      </m:oMath>
                    </m:oMathPara>
                  </a14:m>
                  <a:endParaRPr lang="en-US" dirty="0"/>
                </a:p>
              </p:txBody>
            </p:sp>
          </mc:Choice>
          <mc:Fallback xmlns="">
            <p:sp>
              <p:nvSpPr>
                <p:cNvPr id="19" name="Retângulo 18">
                  <a:extLst>
                    <a:ext uri="{FF2B5EF4-FFF2-40B4-BE49-F238E27FC236}">
                      <a16:creationId xmlns:a16="http://schemas.microsoft.com/office/drawing/2014/main" xmlns:a14="http://schemas.microsoft.com/office/drawing/2010/main" xmlns="" id="{D9842835-461A-4F7C-8DC5-389F1085CC06}"/>
                    </a:ext>
                  </a:extLst>
                </p:cNvPr>
                <p:cNvSpPr>
                  <a:spLocks noRot="1" noChangeAspect="1" noMove="1" noResize="1" noEditPoints="1" noAdjustHandles="1" noChangeArrowheads="1" noChangeShapeType="1" noTextEdit="1"/>
                </p:cNvSpPr>
                <p:nvPr/>
              </p:nvSpPr>
              <p:spPr>
                <a:xfrm>
                  <a:off x="4902287" y="3133618"/>
                  <a:ext cx="367986" cy="369332"/>
                </a:xfrm>
                <a:prstGeom prst="rect">
                  <a:avLst/>
                </a:prstGeom>
                <a:blipFill rotWithShape="0">
                  <a:blip r:embed="rId8"/>
                  <a:stretch>
                    <a:fillRect/>
                  </a:stretch>
                </a:blipFill>
              </p:spPr>
              <p:txBody>
                <a:bodyPr/>
                <a:lstStyle/>
                <a:p>
                  <a:r>
                    <a:rPr lang="pt-BR">
                      <a:noFill/>
                    </a:rPr>
                    <a:t> </a:t>
                  </a:r>
                </a:p>
              </p:txBody>
            </p:sp>
          </mc:Fallback>
        </mc:AlternateContent>
      </p:grpSp>
    </p:spTree>
    <p:extLst>
      <p:ext uri="{BB962C8B-B14F-4D97-AF65-F5344CB8AC3E}">
        <p14:creationId xmlns:p14="http://schemas.microsoft.com/office/powerpoint/2010/main" val="214782343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Agrupar 2">
            <a:extLst>
              <a:ext uri="{FF2B5EF4-FFF2-40B4-BE49-F238E27FC236}">
                <a16:creationId xmlns="" xmlns:a16="http://schemas.microsoft.com/office/drawing/2014/main" id="{188083F4-01AC-337A-01B8-AEDB3BF0194B}"/>
              </a:ext>
            </a:extLst>
          </p:cNvPr>
          <p:cNvGrpSpPr/>
          <p:nvPr/>
        </p:nvGrpSpPr>
        <p:grpSpPr>
          <a:xfrm>
            <a:off x="1259611" y="221905"/>
            <a:ext cx="7545379" cy="6268953"/>
            <a:chOff x="1259611" y="221905"/>
            <a:chExt cx="7545379" cy="6268953"/>
          </a:xfrm>
        </p:grpSpPr>
        <p:sp>
          <p:nvSpPr>
            <p:cNvPr id="4" name="Rectangle 3"/>
            <p:cNvSpPr/>
            <p:nvPr/>
          </p:nvSpPr>
          <p:spPr>
            <a:xfrm>
              <a:off x="1943692" y="561067"/>
              <a:ext cx="144000" cy="144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 name="Rectangle 4"/>
            <p:cNvSpPr/>
            <p:nvPr/>
          </p:nvSpPr>
          <p:spPr>
            <a:xfrm>
              <a:off x="1943692" y="1408702"/>
              <a:ext cx="144000" cy="144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Rectangle 5"/>
            <p:cNvSpPr/>
            <p:nvPr/>
          </p:nvSpPr>
          <p:spPr>
            <a:xfrm>
              <a:off x="1943692" y="3609022"/>
              <a:ext cx="144000" cy="144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Rectangle 6"/>
            <p:cNvSpPr/>
            <p:nvPr/>
          </p:nvSpPr>
          <p:spPr>
            <a:xfrm>
              <a:off x="1943692" y="2250322"/>
              <a:ext cx="144000" cy="144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Oval 7"/>
            <p:cNvSpPr/>
            <p:nvPr/>
          </p:nvSpPr>
          <p:spPr>
            <a:xfrm>
              <a:off x="3260998" y="364882"/>
              <a:ext cx="540000" cy="54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a:solidFill>
                    <a:schemeClr val="tx1"/>
                  </a:solidFill>
                </a:rPr>
                <a:t>Nó i</a:t>
              </a:r>
            </a:p>
          </p:txBody>
        </p:sp>
        <p:sp>
          <p:nvSpPr>
            <p:cNvPr id="9" name="Oval 8"/>
            <p:cNvSpPr/>
            <p:nvPr/>
          </p:nvSpPr>
          <p:spPr>
            <a:xfrm>
              <a:off x="3260998" y="1210702"/>
              <a:ext cx="540000" cy="54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Oval 9"/>
            <p:cNvSpPr/>
            <p:nvPr/>
          </p:nvSpPr>
          <p:spPr>
            <a:xfrm>
              <a:off x="3260998" y="2056522"/>
              <a:ext cx="540000" cy="54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Oval 10"/>
            <p:cNvSpPr/>
            <p:nvPr/>
          </p:nvSpPr>
          <p:spPr>
            <a:xfrm>
              <a:off x="3260998" y="3416692"/>
              <a:ext cx="540000" cy="54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 name="Oval 11"/>
            <p:cNvSpPr/>
            <p:nvPr/>
          </p:nvSpPr>
          <p:spPr>
            <a:xfrm>
              <a:off x="5337448" y="364882"/>
              <a:ext cx="540000" cy="54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a:solidFill>
                    <a:schemeClr val="tx1"/>
                  </a:solidFill>
                </a:rPr>
                <a:t>Nó j</a:t>
              </a:r>
            </a:p>
          </p:txBody>
        </p:sp>
        <p:sp>
          <p:nvSpPr>
            <p:cNvPr id="13" name="Oval 12"/>
            <p:cNvSpPr/>
            <p:nvPr/>
          </p:nvSpPr>
          <p:spPr>
            <a:xfrm>
              <a:off x="5337448" y="1210702"/>
              <a:ext cx="540000" cy="54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Oval 13"/>
            <p:cNvSpPr/>
            <p:nvPr/>
          </p:nvSpPr>
          <p:spPr>
            <a:xfrm>
              <a:off x="5337448" y="2056522"/>
              <a:ext cx="540000" cy="54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 name="Oval 14"/>
            <p:cNvSpPr/>
            <p:nvPr/>
          </p:nvSpPr>
          <p:spPr>
            <a:xfrm>
              <a:off x="5337448" y="3416692"/>
              <a:ext cx="540000" cy="54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 name="Oval 15"/>
            <p:cNvSpPr/>
            <p:nvPr/>
          </p:nvSpPr>
          <p:spPr>
            <a:xfrm>
              <a:off x="7413898" y="1007032"/>
              <a:ext cx="540000" cy="54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 name="Oval 16"/>
            <p:cNvSpPr/>
            <p:nvPr/>
          </p:nvSpPr>
          <p:spPr>
            <a:xfrm>
              <a:off x="7413898" y="1852852"/>
              <a:ext cx="540000" cy="54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Oval 17"/>
            <p:cNvSpPr/>
            <p:nvPr/>
          </p:nvSpPr>
          <p:spPr>
            <a:xfrm>
              <a:off x="7413898" y="2698672"/>
              <a:ext cx="540000" cy="54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23" name="Straight Arrow Connector 22"/>
            <p:cNvCxnSpPr>
              <a:stCxn id="4" idx="3"/>
              <a:endCxn id="8" idx="2"/>
            </p:cNvCxnSpPr>
            <p:nvPr/>
          </p:nvCxnSpPr>
          <p:spPr>
            <a:xfrm>
              <a:off x="2087692" y="633067"/>
              <a:ext cx="1173306" cy="181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4" idx="3"/>
              <a:endCxn id="9" idx="2"/>
            </p:cNvCxnSpPr>
            <p:nvPr/>
          </p:nvCxnSpPr>
          <p:spPr>
            <a:xfrm>
              <a:off x="2087692" y="633067"/>
              <a:ext cx="1173306" cy="84763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4" idx="3"/>
              <a:endCxn id="10" idx="2"/>
            </p:cNvCxnSpPr>
            <p:nvPr/>
          </p:nvCxnSpPr>
          <p:spPr>
            <a:xfrm>
              <a:off x="2087692" y="633067"/>
              <a:ext cx="1173306" cy="16934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stCxn id="4" idx="3"/>
              <a:endCxn id="11" idx="2"/>
            </p:cNvCxnSpPr>
            <p:nvPr/>
          </p:nvCxnSpPr>
          <p:spPr>
            <a:xfrm>
              <a:off x="2087692" y="633067"/>
              <a:ext cx="1173306" cy="305362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stCxn id="5" idx="3"/>
              <a:endCxn id="9" idx="2"/>
            </p:cNvCxnSpPr>
            <p:nvPr/>
          </p:nvCxnSpPr>
          <p:spPr>
            <a:xfrm>
              <a:off x="2087692" y="1480702"/>
              <a:ext cx="117330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stCxn id="5" idx="3"/>
              <a:endCxn id="10" idx="2"/>
            </p:cNvCxnSpPr>
            <p:nvPr/>
          </p:nvCxnSpPr>
          <p:spPr>
            <a:xfrm>
              <a:off x="2087692" y="1480702"/>
              <a:ext cx="1173306" cy="8458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a:stCxn id="5" idx="3"/>
              <a:endCxn id="11" idx="2"/>
            </p:cNvCxnSpPr>
            <p:nvPr/>
          </p:nvCxnSpPr>
          <p:spPr>
            <a:xfrm>
              <a:off x="2087692" y="1480702"/>
              <a:ext cx="1173306" cy="22059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stCxn id="5" idx="3"/>
              <a:endCxn id="8" idx="2"/>
            </p:cNvCxnSpPr>
            <p:nvPr/>
          </p:nvCxnSpPr>
          <p:spPr>
            <a:xfrm flipV="1">
              <a:off x="2087692" y="634882"/>
              <a:ext cx="1173306" cy="8458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a:stCxn id="7" idx="3"/>
              <a:endCxn id="8" idx="2"/>
            </p:cNvCxnSpPr>
            <p:nvPr/>
          </p:nvCxnSpPr>
          <p:spPr>
            <a:xfrm flipV="1">
              <a:off x="2087692" y="634882"/>
              <a:ext cx="1173306" cy="168744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a:stCxn id="7" idx="3"/>
              <a:endCxn id="9" idx="2"/>
            </p:cNvCxnSpPr>
            <p:nvPr/>
          </p:nvCxnSpPr>
          <p:spPr>
            <a:xfrm flipV="1">
              <a:off x="2087692" y="1480702"/>
              <a:ext cx="1173306" cy="8416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a:stCxn id="7" idx="3"/>
              <a:endCxn id="10" idx="2"/>
            </p:cNvCxnSpPr>
            <p:nvPr/>
          </p:nvCxnSpPr>
          <p:spPr>
            <a:xfrm>
              <a:off x="2087692" y="2322322"/>
              <a:ext cx="1173306" cy="42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stCxn id="7" idx="3"/>
              <a:endCxn id="11" idx="2"/>
            </p:cNvCxnSpPr>
            <p:nvPr/>
          </p:nvCxnSpPr>
          <p:spPr>
            <a:xfrm>
              <a:off x="2087692" y="2322322"/>
              <a:ext cx="1173306" cy="136437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a:stCxn id="6" idx="3"/>
              <a:endCxn id="8" idx="2"/>
            </p:cNvCxnSpPr>
            <p:nvPr/>
          </p:nvCxnSpPr>
          <p:spPr>
            <a:xfrm flipV="1">
              <a:off x="2087692" y="634882"/>
              <a:ext cx="1173306" cy="304614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a:stCxn id="6" idx="3"/>
              <a:endCxn id="9" idx="2"/>
            </p:cNvCxnSpPr>
            <p:nvPr/>
          </p:nvCxnSpPr>
          <p:spPr>
            <a:xfrm flipV="1">
              <a:off x="2087692" y="1480702"/>
              <a:ext cx="1173306" cy="22003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a:stCxn id="6" idx="3"/>
              <a:endCxn id="10" idx="2"/>
            </p:cNvCxnSpPr>
            <p:nvPr/>
          </p:nvCxnSpPr>
          <p:spPr>
            <a:xfrm flipV="1">
              <a:off x="2087692" y="2326522"/>
              <a:ext cx="1173306" cy="13545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a:stCxn id="6" idx="3"/>
              <a:endCxn id="11" idx="2"/>
            </p:cNvCxnSpPr>
            <p:nvPr/>
          </p:nvCxnSpPr>
          <p:spPr>
            <a:xfrm>
              <a:off x="2087692" y="3681022"/>
              <a:ext cx="1173306" cy="567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TextBox 55"/>
            <p:cNvSpPr txBox="1"/>
            <p:nvPr/>
          </p:nvSpPr>
          <p:spPr>
            <a:xfrm>
              <a:off x="1893100" y="2504277"/>
              <a:ext cx="293934" cy="923330"/>
            </a:xfrm>
            <a:prstGeom prst="rect">
              <a:avLst/>
            </a:prstGeom>
            <a:noFill/>
          </p:spPr>
          <p:txBody>
            <a:bodyPr wrap="square" rtlCol="0">
              <a:spAutoFit/>
            </a:bodyPr>
            <a:lstStyle/>
            <a:p>
              <a:r>
                <a:rPr lang="pt-BR" dirty="0"/>
                <a:t>...</a:t>
              </a:r>
            </a:p>
          </p:txBody>
        </p:sp>
        <p:cxnSp>
          <p:nvCxnSpPr>
            <p:cNvPr id="60" name="Straight Arrow Connector 59"/>
            <p:cNvCxnSpPr>
              <a:stCxn id="8" idx="6"/>
              <a:endCxn id="13" idx="2"/>
            </p:cNvCxnSpPr>
            <p:nvPr/>
          </p:nvCxnSpPr>
          <p:spPr>
            <a:xfrm>
              <a:off x="3800998" y="634882"/>
              <a:ext cx="1536450" cy="8458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a:stCxn id="8" idx="6"/>
              <a:endCxn id="14" idx="2"/>
            </p:cNvCxnSpPr>
            <p:nvPr/>
          </p:nvCxnSpPr>
          <p:spPr>
            <a:xfrm>
              <a:off x="3800998" y="634882"/>
              <a:ext cx="1536450" cy="169164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a:stCxn id="8" idx="6"/>
              <a:endCxn id="15" idx="2"/>
            </p:cNvCxnSpPr>
            <p:nvPr/>
          </p:nvCxnSpPr>
          <p:spPr>
            <a:xfrm>
              <a:off x="3800998" y="634882"/>
              <a:ext cx="1536450" cy="305181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p:cNvCxnSpPr>
              <a:stCxn id="9" idx="6"/>
              <a:endCxn id="12" idx="2"/>
            </p:cNvCxnSpPr>
            <p:nvPr/>
          </p:nvCxnSpPr>
          <p:spPr>
            <a:xfrm flipV="1">
              <a:off x="3800998" y="634882"/>
              <a:ext cx="1536450" cy="8458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a:stCxn id="8" idx="6"/>
              <a:endCxn id="12" idx="2"/>
            </p:cNvCxnSpPr>
            <p:nvPr/>
          </p:nvCxnSpPr>
          <p:spPr>
            <a:xfrm>
              <a:off x="3800998" y="634882"/>
              <a:ext cx="153645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a:stCxn id="9" idx="6"/>
              <a:endCxn id="13" idx="2"/>
            </p:cNvCxnSpPr>
            <p:nvPr/>
          </p:nvCxnSpPr>
          <p:spPr>
            <a:xfrm>
              <a:off x="3800998" y="1480702"/>
              <a:ext cx="153645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p:cNvCxnSpPr>
              <a:stCxn id="9" idx="6"/>
              <a:endCxn id="14" idx="2"/>
            </p:cNvCxnSpPr>
            <p:nvPr/>
          </p:nvCxnSpPr>
          <p:spPr>
            <a:xfrm>
              <a:off x="3800998" y="1480702"/>
              <a:ext cx="1536450" cy="8458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a:stCxn id="10" idx="6"/>
              <a:endCxn id="14" idx="2"/>
            </p:cNvCxnSpPr>
            <p:nvPr/>
          </p:nvCxnSpPr>
          <p:spPr>
            <a:xfrm>
              <a:off x="3800998" y="2326522"/>
              <a:ext cx="153645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a:stCxn id="10" idx="6"/>
              <a:endCxn id="12" idx="2"/>
            </p:cNvCxnSpPr>
            <p:nvPr/>
          </p:nvCxnSpPr>
          <p:spPr>
            <a:xfrm flipV="1">
              <a:off x="3800998" y="634882"/>
              <a:ext cx="1536450" cy="169164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p:cNvCxnSpPr>
              <a:stCxn id="9" idx="6"/>
              <a:endCxn id="15" idx="2"/>
            </p:cNvCxnSpPr>
            <p:nvPr/>
          </p:nvCxnSpPr>
          <p:spPr>
            <a:xfrm>
              <a:off x="3800998" y="1480702"/>
              <a:ext cx="1536450" cy="22059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p:cNvCxnSpPr>
              <a:stCxn id="10" idx="6"/>
              <a:endCxn id="13" idx="2"/>
            </p:cNvCxnSpPr>
            <p:nvPr/>
          </p:nvCxnSpPr>
          <p:spPr>
            <a:xfrm flipV="1">
              <a:off x="3800998" y="1480702"/>
              <a:ext cx="1536450" cy="8458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p:cNvCxnSpPr>
              <a:stCxn id="10" idx="6"/>
              <a:endCxn id="15" idx="2"/>
            </p:cNvCxnSpPr>
            <p:nvPr/>
          </p:nvCxnSpPr>
          <p:spPr>
            <a:xfrm>
              <a:off x="3800998" y="2326522"/>
              <a:ext cx="1536450" cy="136017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p:cNvCxnSpPr>
              <a:stCxn id="11" idx="6"/>
              <a:endCxn id="12" idx="2"/>
            </p:cNvCxnSpPr>
            <p:nvPr/>
          </p:nvCxnSpPr>
          <p:spPr>
            <a:xfrm flipV="1">
              <a:off x="3800998" y="634882"/>
              <a:ext cx="1536450" cy="305181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p:cNvCxnSpPr>
              <a:stCxn id="11" idx="6"/>
              <a:endCxn id="13" idx="2"/>
            </p:cNvCxnSpPr>
            <p:nvPr/>
          </p:nvCxnSpPr>
          <p:spPr>
            <a:xfrm flipV="1">
              <a:off x="3800998" y="1480702"/>
              <a:ext cx="1536450" cy="22059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p:cNvCxnSpPr>
              <a:stCxn id="11" idx="6"/>
              <a:endCxn id="14" idx="2"/>
            </p:cNvCxnSpPr>
            <p:nvPr/>
          </p:nvCxnSpPr>
          <p:spPr>
            <a:xfrm flipV="1">
              <a:off x="3800998" y="2326522"/>
              <a:ext cx="1536450" cy="136017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p:cNvCxnSpPr>
              <a:stCxn id="11" idx="6"/>
              <a:endCxn id="15" idx="2"/>
            </p:cNvCxnSpPr>
            <p:nvPr/>
          </p:nvCxnSpPr>
          <p:spPr>
            <a:xfrm>
              <a:off x="3800998" y="3686692"/>
              <a:ext cx="153645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p:cNvCxnSpPr>
              <a:endCxn id="16" idx="2"/>
            </p:cNvCxnSpPr>
            <p:nvPr/>
          </p:nvCxnSpPr>
          <p:spPr>
            <a:xfrm>
              <a:off x="5877448" y="633067"/>
              <a:ext cx="1536450" cy="64396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p:cNvCxnSpPr>
              <a:stCxn id="13" idx="6"/>
              <a:endCxn id="16" idx="2"/>
            </p:cNvCxnSpPr>
            <p:nvPr/>
          </p:nvCxnSpPr>
          <p:spPr>
            <a:xfrm flipV="1">
              <a:off x="5877448" y="1277032"/>
              <a:ext cx="1536450" cy="20367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p:cNvCxnSpPr>
              <a:stCxn id="14" idx="6"/>
              <a:endCxn id="17" idx="2"/>
            </p:cNvCxnSpPr>
            <p:nvPr/>
          </p:nvCxnSpPr>
          <p:spPr>
            <a:xfrm flipV="1">
              <a:off x="5877448" y="2122852"/>
              <a:ext cx="1536450" cy="20367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p:cNvCxnSpPr>
              <a:stCxn id="14" idx="6"/>
              <a:endCxn id="16" idx="2"/>
            </p:cNvCxnSpPr>
            <p:nvPr/>
          </p:nvCxnSpPr>
          <p:spPr>
            <a:xfrm flipV="1">
              <a:off x="5877448" y="1277032"/>
              <a:ext cx="1536450" cy="10494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p:cNvCxnSpPr>
              <a:stCxn id="15" idx="6"/>
              <a:endCxn id="18" idx="2"/>
            </p:cNvCxnSpPr>
            <p:nvPr/>
          </p:nvCxnSpPr>
          <p:spPr>
            <a:xfrm flipV="1">
              <a:off x="5877448" y="2968672"/>
              <a:ext cx="1536450" cy="7180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p:cNvCxnSpPr>
              <a:stCxn id="15" idx="6"/>
              <a:endCxn id="17" idx="2"/>
            </p:cNvCxnSpPr>
            <p:nvPr/>
          </p:nvCxnSpPr>
          <p:spPr>
            <a:xfrm flipV="1">
              <a:off x="5877448" y="2122852"/>
              <a:ext cx="1536450" cy="156384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p:cNvCxnSpPr>
              <a:stCxn id="15" idx="6"/>
              <a:endCxn id="16" idx="2"/>
            </p:cNvCxnSpPr>
            <p:nvPr/>
          </p:nvCxnSpPr>
          <p:spPr>
            <a:xfrm flipV="1">
              <a:off x="5877448" y="1277032"/>
              <a:ext cx="1536450" cy="240966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p:cNvCxnSpPr>
              <a:stCxn id="13" idx="6"/>
              <a:endCxn id="17" idx="2"/>
            </p:cNvCxnSpPr>
            <p:nvPr/>
          </p:nvCxnSpPr>
          <p:spPr>
            <a:xfrm>
              <a:off x="5877448" y="1480702"/>
              <a:ext cx="1536450" cy="6421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Straight Arrow Connector 107"/>
            <p:cNvCxnSpPr>
              <a:stCxn id="14" idx="6"/>
              <a:endCxn id="18" idx="2"/>
            </p:cNvCxnSpPr>
            <p:nvPr/>
          </p:nvCxnSpPr>
          <p:spPr>
            <a:xfrm>
              <a:off x="5877448" y="2326522"/>
              <a:ext cx="1536450" cy="6421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Straight Arrow Connector 109"/>
            <p:cNvCxnSpPr>
              <a:stCxn id="12" idx="6"/>
              <a:endCxn id="18" idx="2"/>
            </p:cNvCxnSpPr>
            <p:nvPr/>
          </p:nvCxnSpPr>
          <p:spPr>
            <a:xfrm>
              <a:off x="5877448" y="634882"/>
              <a:ext cx="1536450" cy="23337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Straight Arrow Connector 111"/>
            <p:cNvCxnSpPr>
              <a:stCxn id="12" idx="6"/>
              <a:endCxn id="17" idx="2"/>
            </p:cNvCxnSpPr>
            <p:nvPr/>
          </p:nvCxnSpPr>
          <p:spPr>
            <a:xfrm>
              <a:off x="5877448" y="634882"/>
              <a:ext cx="1536450" cy="148797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p:cNvCxnSpPr>
              <a:stCxn id="13" idx="6"/>
              <a:endCxn id="18" idx="2"/>
            </p:cNvCxnSpPr>
            <p:nvPr/>
          </p:nvCxnSpPr>
          <p:spPr>
            <a:xfrm>
              <a:off x="5877448" y="1480702"/>
              <a:ext cx="1536450" cy="148797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Straight Arrow Connector 115"/>
            <p:cNvCxnSpPr>
              <a:stCxn id="16" idx="6"/>
            </p:cNvCxnSpPr>
            <p:nvPr/>
          </p:nvCxnSpPr>
          <p:spPr>
            <a:xfrm>
              <a:off x="7953898" y="1277032"/>
              <a:ext cx="54013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Straight Arrow Connector 118"/>
            <p:cNvCxnSpPr/>
            <p:nvPr/>
          </p:nvCxnSpPr>
          <p:spPr>
            <a:xfrm>
              <a:off x="7953898" y="2122852"/>
              <a:ext cx="54013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Straight Arrow Connector 119"/>
            <p:cNvCxnSpPr/>
            <p:nvPr/>
          </p:nvCxnSpPr>
          <p:spPr>
            <a:xfrm>
              <a:off x="7950530" y="2975242"/>
              <a:ext cx="54013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1" name="TextBox 120"/>
                <p:cNvSpPr txBox="1"/>
                <p:nvPr/>
              </p:nvSpPr>
              <p:spPr>
                <a:xfrm>
                  <a:off x="1544205" y="448401"/>
                  <a:ext cx="31432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oMath>
                    </m:oMathPara>
                  </a14:m>
                  <a:endParaRPr lang="pt-BR" dirty="0"/>
                </a:p>
              </p:txBody>
            </p:sp>
          </mc:Choice>
          <mc:Fallback xmlns="">
            <p:sp>
              <p:nvSpPr>
                <p:cNvPr id="121" name="TextBox 120"/>
                <p:cNvSpPr txBox="1">
                  <a:spLocks noRot="1" noChangeAspect="1" noMove="1" noResize="1" noEditPoints="1" noAdjustHandles="1" noChangeArrowheads="1" noChangeShapeType="1" noTextEdit="1"/>
                </p:cNvSpPr>
                <p:nvPr/>
              </p:nvSpPr>
              <p:spPr>
                <a:xfrm>
                  <a:off x="1544205" y="448401"/>
                  <a:ext cx="314325" cy="369332"/>
                </a:xfrm>
                <a:prstGeom prst="rect">
                  <a:avLst/>
                </a:prstGeom>
                <a:blipFill>
                  <a:blip r:embed="rId2"/>
                  <a:stretch>
                    <a:fillRect r="-15385"/>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22" name="TextBox 121"/>
                <p:cNvSpPr txBox="1"/>
                <p:nvPr/>
              </p:nvSpPr>
              <p:spPr>
                <a:xfrm>
                  <a:off x="1544205" y="1293936"/>
                  <a:ext cx="31432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oMath>
                    </m:oMathPara>
                  </a14:m>
                  <a:endParaRPr lang="pt-BR" dirty="0"/>
                </a:p>
              </p:txBody>
            </p:sp>
          </mc:Choice>
          <mc:Fallback xmlns="">
            <p:sp>
              <p:nvSpPr>
                <p:cNvPr id="122" name="TextBox 121"/>
                <p:cNvSpPr txBox="1">
                  <a:spLocks noRot="1" noChangeAspect="1" noMove="1" noResize="1" noEditPoints="1" noAdjustHandles="1" noChangeArrowheads="1" noChangeShapeType="1" noTextEdit="1"/>
                </p:cNvSpPr>
                <p:nvPr/>
              </p:nvSpPr>
              <p:spPr>
                <a:xfrm>
                  <a:off x="1544205" y="1293936"/>
                  <a:ext cx="314325" cy="369332"/>
                </a:xfrm>
                <a:prstGeom prst="rect">
                  <a:avLst/>
                </a:prstGeom>
                <a:blipFill>
                  <a:blip r:embed="rId3"/>
                  <a:stretch>
                    <a:fillRect r="-17308"/>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23" name="TextBox 122"/>
                <p:cNvSpPr txBox="1"/>
                <p:nvPr/>
              </p:nvSpPr>
              <p:spPr>
                <a:xfrm>
                  <a:off x="1544205" y="2134945"/>
                  <a:ext cx="31432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3</m:t>
                            </m:r>
                          </m:sub>
                        </m:sSub>
                      </m:oMath>
                    </m:oMathPara>
                  </a14:m>
                  <a:endParaRPr lang="pt-BR" dirty="0"/>
                </a:p>
              </p:txBody>
            </p:sp>
          </mc:Choice>
          <mc:Fallback xmlns="">
            <p:sp>
              <p:nvSpPr>
                <p:cNvPr id="123" name="TextBox 122"/>
                <p:cNvSpPr txBox="1">
                  <a:spLocks noRot="1" noChangeAspect="1" noMove="1" noResize="1" noEditPoints="1" noAdjustHandles="1" noChangeArrowheads="1" noChangeShapeType="1" noTextEdit="1"/>
                </p:cNvSpPr>
                <p:nvPr/>
              </p:nvSpPr>
              <p:spPr>
                <a:xfrm>
                  <a:off x="1544205" y="2134945"/>
                  <a:ext cx="314325" cy="369332"/>
                </a:xfrm>
                <a:prstGeom prst="rect">
                  <a:avLst/>
                </a:prstGeom>
                <a:blipFill>
                  <a:blip r:embed="rId4"/>
                  <a:stretch>
                    <a:fillRect r="-17308"/>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24" name="TextBox 123"/>
                <p:cNvSpPr txBox="1"/>
                <p:nvPr/>
              </p:nvSpPr>
              <p:spPr>
                <a:xfrm>
                  <a:off x="1544205" y="3496356"/>
                  <a:ext cx="31432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𝐾</m:t>
                            </m:r>
                          </m:sub>
                        </m:sSub>
                      </m:oMath>
                    </m:oMathPara>
                  </a14:m>
                  <a:endParaRPr lang="pt-BR" dirty="0"/>
                </a:p>
              </p:txBody>
            </p:sp>
          </mc:Choice>
          <mc:Fallback xmlns="">
            <p:sp>
              <p:nvSpPr>
                <p:cNvPr id="124" name="TextBox 123"/>
                <p:cNvSpPr txBox="1">
                  <a:spLocks noRot="1" noChangeAspect="1" noMove="1" noResize="1" noEditPoints="1" noAdjustHandles="1" noChangeArrowheads="1" noChangeShapeType="1" noTextEdit="1"/>
                </p:cNvSpPr>
                <p:nvPr/>
              </p:nvSpPr>
              <p:spPr>
                <a:xfrm>
                  <a:off x="1544205" y="3496356"/>
                  <a:ext cx="314325" cy="369332"/>
                </a:xfrm>
                <a:prstGeom prst="rect">
                  <a:avLst/>
                </a:prstGeom>
                <a:blipFill>
                  <a:blip r:embed="rId5"/>
                  <a:stretch>
                    <a:fillRect r="-25000"/>
                  </a:stretch>
                </a:blipFill>
              </p:spPr>
              <p:txBody>
                <a:bodyPr/>
                <a:lstStyle/>
                <a:p>
                  <a:r>
                    <a:rPr lang="pt-BR">
                      <a:noFill/>
                    </a:rPr>
                    <a:t> </a:t>
                  </a:r>
                </a:p>
              </p:txBody>
            </p:sp>
          </mc:Fallback>
        </mc:AlternateContent>
        <p:sp>
          <p:nvSpPr>
            <p:cNvPr id="125" name="TextBox 124"/>
            <p:cNvSpPr txBox="1"/>
            <p:nvPr/>
          </p:nvSpPr>
          <p:spPr>
            <a:xfrm>
              <a:off x="3425625" y="2516942"/>
              <a:ext cx="293934" cy="923330"/>
            </a:xfrm>
            <a:prstGeom prst="rect">
              <a:avLst/>
            </a:prstGeom>
            <a:noFill/>
          </p:spPr>
          <p:txBody>
            <a:bodyPr wrap="square" rtlCol="0">
              <a:spAutoFit/>
            </a:bodyPr>
            <a:lstStyle/>
            <a:p>
              <a:r>
                <a:rPr lang="pt-BR" dirty="0"/>
                <a:t>...</a:t>
              </a:r>
            </a:p>
          </p:txBody>
        </p:sp>
        <p:sp>
          <p:nvSpPr>
            <p:cNvPr id="126" name="TextBox 125"/>
            <p:cNvSpPr txBox="1"/>
            <p:nvPr/>
          </p:nvSpPr>
          <p:spPr>
            <a:xfrm>
              <a:off x="5496573" y="2504277"/>
              <a:ext cx="293934" cy="923330"/>
            </a:xfrm>
            <a:prstGeom prst="rect">
              <a:avLst/>
            </a:prstGeom>
            <a:noFill/>
          </p:spPr>
          <p:txBody>
            <a:bodyPr wrap="square" rtlCol="0">
              <a:spAutoFit/>
            </a:bodyPr>
            <a:lstStyle/>
            <a:p>
              <a:r>
                <a:rPr lang="pt-BR" dirty="0"/>
                <a:t>...</a:t>
              </a:r>
            </a:p>
          </p:txBody>
        </p:sp>
        <mc:AlternateContent xmlns:mc="http://schemas.openxmlformats.org/markup-compatibility/2006" xmlns:a14="http://schemas.microsoft.com/office/drawing/2010/main">
          <mc:Choice Requires="a14">
            <p:sp>
              <p:nvSpPr>
                <p:cNvPr id="127" name="TextBox 126"/>
                <p:cNvSpPr txBox="1"/>
                <p:nvPr/>
              </p:nvSpPr>
              <p:spPr>
                <a:xfrm>
                  <a:off x="8490665" y="1056884"/>
                  <a:ext cx="31432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𝑦</m:t>
                            </m:r>
                          </m:e>
                          <m:sub>
                            <m:r>
                              <a:rPr lang="pt-BR" b="0" i="1" smtClean="0">
                                <a:latin typeface="Cambria Math" panose="02040503050406030204" pitchFamily="18" charset="0"/>
                              </a:rPr>
                              <m:t>1</m:t>
                            </m:r>
                          </m:sub>
                        </m:sSub>
                      </m:oMath>
                    </m:oMathPara>
                  </a14:m>
                  <a:endParaRPr lang="pt-BR" dirty="0"/>
                </a:p>
              </p:txBody>
            </p:sp>
          </mc:Choice>
          <mc:Fallback xmlns="">
            <p:sp>
              <p:nvSpPr>
                <p:cNvPr id="127" name="TextBox 126"/>
                <p:cNvSpPr txBox="1">
                  <a:spLocks noRot="1" noChangeAspect="1" noMove="1" noResize="1" noEditPoints="1" noAdjustHandles="1" noChangeArrowheads="1" noChangeShapeType="1" noTextEdit="1"/>
                </p:cNvSpPr>
                <p:nvPr/>
              </p:nvSpPr>
              <p:spPr>
                <a:xfrm>
                  <a:off x="8490665" y="1056884"/>
                  <a:ext cx="314325" cy="369332"/>
                </a:xfrm>
                <a:prstGeom prst="rect">
                  <a:avLst/>
                </a:prstGeom>
                <a:blipFill>
                  <a:blip r:embed="rId6"/>
                  <a:stretch>
                    <a:fillRect r="-15686" b="-655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28" name="TextBox 127"/>
                <p:cNvSpPr txBox="1"/>
                <p:nvPr/>
              </p:nvSpPr>
              <p:spPr>
                <a:xfrm>
                  <a:off x="8490664" y="1898326"/>
                  <a:ext cx="31432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𝑦</m:t>
                            </m:r>
                          </m:e>
                          <m:sub>
                            <m:r>
                              <a:rPr lang="pt-BR" b="0" i="1" smtClean="0">
                                <a:latin typeface="Cambria Math" panose="02040503050406030204" pitchFamily="18" charset="0"/>
                              </a:rPr>
                              <m:t>2</m:t>
                            </m:r>
                          </m:sub>
                        </m:sSub>
                      </m:oMath>
                    </m:oMathPara>
                  </a14:m>
                  <a:endParaRPr lang="pt-BR" dirty="0"/>
                </a:p>
              </p:txBody>
            </p:sp>
          </mc:Choice>
          <mc:Fallback xmlns="">
            <p:sp>
              <p:nvSpPr>
                <p:cNvPr id="128" name="TextBox 127"/>
                <p:cNvSpPr txBox="1">
                  <a:spLocks noRot="1" noChangeAspect="1" noMove="1" noResize="1" noEditPoints="1" noAdjustHandles="1" noChangeArrowheads="1" noChangeShapeType="1" noTextEdit="1"/>
                </p:cNvSpPr>
                <p:nvPr/>
              </p:nvSpPr>
              <p:spPr>
                <a:xfrm>
                  <a:off x="8490664" y="1898326"/>
                  <a:ext cx="314325" cy="369332"/>
                </a:xfrm>
                <a:prstGeom prst="rect">
                  <a:avLst/>
                </a:prstGeom>
                <a:blipFill>
                  <a:blip r:embed="rId7"/>
                  <a:stretch>
                    <a:fillRect r="-17647" b="-655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29" name="TextBox 128"/>
                <p:cNvSpPr txBox="1"/>
                <p:nvPr/>
              </p:nvSpPr>
              <p:spPr>
                <a:xfrm>
                  <a:off x="8490664" y="2752880"/>
                  <a:ext cx="314325" cy="38888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𝑦</m:t>
                            </m:r>
                          </m:e>
                          <m:sub>
                            <m:r>
                              <a:rPr lang="pt-BR" b="0" i="1" smtClean="0">
                                <a:latin typeface="Cambria Math" panose="02040503050406030204" pitchFamily="18" charset="0"/>
                              </a:rPr>
                              <m:t>𝑄</m:t>
                            </m:r>
                          </m:sub>
                        </m:sSub>
                      </m:oMath>
                    </m:oMathPara>
                  </a14:m>
                  <a:endParaRPr lang="pt-BR" dirty="0"/>
                </a:p>
              </p:txBody>
            </p:sp>
          </mc:Choice>
          <mc:Fallback xmlns="">
            <p:sp>
              <p:nvSpPr>
                <p:cNvPr id="129" name="TextBox 128"/>
                <p:cNvSpPr txBox="1">
                  <a:spLocks noRot="1" noChangeAspect="1" noMove="1" noResize="1" noEditPoints="1" noAdjustHandles="1" noChangeArrowheads="1" noChangeShapeType="1" noTextEdit="1"/>
                </p:cNvSpPr>
                <p:nvPr/>
              </p:nvSpPr>
              <p:spPr>
                <a:xfrm>
                  <a:off x="8490664" y="2752880"/>
                  <a:ext cx="314325" cy="388889"/>
                </a:xfrm>
                <a:prstGeom prst="rect">
                  <a:avLst/>
                </a:prstGeom>
                <a:blipFill>
                  <a:blip r:embed="rId8"/>
                  <a:stretch>
                    <a:fillRect r="-31373" b="-7937"/>
                  </a:stretch>
                </a:blipFill>
              </p:spPr>
              <p:txBody>
                <a:bodyPr/>
                <a:lstStyle/>
                <a:p>
                  <a:r>
                    <a:rPr lang="pt-BR">
                      <a:noFill/>
                    </a:rPr>
                    <a:t> </a:t>
                  </a:r>
                </a:p>
              </p:txBody>
            </p:sp>
          </mc:Fallback>
        </mc:AlternateContent>
        <p:sp>
          <p:nvSpPr>
            <p:cNvPr id="130" name="TextBox 129"/>
            <p:cNvSpPr txBox="1"/>
            <p:nvPr/>
          </p:nvSpPr>
          <p:spPr>
            <a:xfrm>
              <a:off x="2774917" y="3986842"/>
              <a:ext cx="1512162" cy="923330"/>
            </a:xfrm>
            <a:prstGeom prst="rect">
              <a:avLst/>
            </a:prstGeom>
            <a:noFill/>
          </p:spPr>
          <p:txBody>
            <a:bodyPr wrap="square" rtlCol="0">
              <a:spAutoFit/>
            </a:bodyPr>
            <a:lstStyle/>
            <a:p>
              <a:pPr algn="ctr"/>
              <a:r>
                <a:rPr lang="pt-BR" dirty="0"/>
                <a:t>Primeira camada escondida</a:t>
              </a:r>
            </a:p>
          </p:txBody>
        </p:sp>
        <p:sp>
          <p:nvSpPr>
            <p:cNvPr id="131" name="TextBox 130"/>
            <p:cNvSpPr txBox="1"/>
            <p:nvPr/>
          </p:nvSpPr>
          <p:spPr>
            <a:xfrm>
              <a:off x="1259611" y="3986841"/>
              <a:ext cx="1512162" cy="646331"/>
            </a:xfrm>
            <a:prstGeom prst="rect">
              <a:avLst/>
            </a:prstGeom>
            <a:noFill/>
          </p:spPr>
          <p:txBody>
            <a:bodyPr wrap="square" rtlCol="0">
              <a:spAutoFit/>
            </a:bodyPr>
            <a:lstStyle/>
            <a:p>
              <a:pPr algn="ctr"/>
              <a:r>
                <a:rPr lang="pt-BR" dirty="0"/>
                <a:t>Camada de Entrada</a:t>
              </a:r>
            </a:p>
          </p:txBody>
        </p:sp>
        <p:sp>
          <p:nvSpPr>
            <p:cNvPr id="132" name="TextBox 131"/>
            <p:cNvSpPr txBox="1"/>
            <p:nvPr/>
          </p:nvSpPr>
          <p:spPr>
            <a:xfrm>
              <a:off x="4851367" y="3982426"/>
              <a:ext cx="1512162" cy="923330"/>
            </a:xfrm>
            <a:prstGeom prst="rect">
              <a:avLst/>
            </a:prstGeom>
            <a:noFill/>
          </p:spPr>
          <p:txBody>
            <a:bodyPr wrap="square" rtlCol="0">
              <a:spAutoFit/>
            </a:bodyPr>
            <a:lstStyle/>
            <a:p>
              <a:pPr algn="ctr"/>
              <a:r>
                <a:rPr lang="pt-BR" dirty="0"/>
                <a:t>Segunda</a:t>
              </a:r>
            </a:p>
            <a:p>
              <a:pPr algn="ctr"/>
              <a:r>
                <a:rPr lang="pt-BR" dirty="0"/>
                <a:t>camada escondida</a:t>
              </a:r>
            </a:p>
          </p:txBody>
        </p:sp>
        <p:sp>
          <p:nvSpPr>
            <p:cNvPr id="133" name="TextBox 132"/>
            <p:cNvSpPr txBox="1"/>
            <p:nvPr/>
          </p:nvSpPr>
          <p:spPr>
            <a:xfrm>
              <a:off x="6930961" y="3992512"/>
              <a:ext cx="1512162" cy="646331"/>
            </a:xfrm>
            <a:prstGeom prst="rect">
              <a:avLst/>
            </a:prstGeom>
            <a:noFill/>
          </p:spPr>
          <p:txBody>
            <a:bodyPr wrap="square" rtlCol="0">
              <a:spAutoFit/>
            </a:bodyPr>
            <a:lstStyle/>
            <a:p>
              <a:pPr algn="ctr"/>
              <a:r>
                <a:rPr lang="pt-BR" dirty="0"/>
                <a:t>Camada de saída</a:t>
              </a:r>
            </a:p>
          </p:txBody>
        </p:sp>
        <p:sp>
          <p:nvSpPr>
            <p:cNvPr id="135" name="Oval 134"/>
            <p:cNvSpPr/>
            <p:nvPr/>
          </p:nvSpPr>
          <p:spPr>
            <a:xfrm>
              <a:off x="1583692" y="5192406"/>
              <a:ext cx="360000" cy="36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6" name="TextBox 135"/>
            <p:cNvSpPr txBox="1"/>
            <p:nvPr/>
          </p:nvSpPr>
          <p:spPr>
            <a:xfrm>
              <a:off x="1943692" y="5244629"/>
              <a:ext cx="2664333" cy="307777"/>
            </a:xfrm>
            <a:prstGeom prst="rect">
              <a:avLst/>
            </a:prstGeom>
            <a:noFill/>
          </p:spPr>
          <p:txBody>
            <a:bodyPr wrap="square" rtlCol="0">
              <a:spAutoFit/>
            </a:bodyPr>
            <a:lstStyle/>
            <a:p>
              <a:r>
                <a:rPr lang="pt-BR" sz="1400" dirty="0"/>
                <a:t>Nó, unidade ou neurônio.</a:t>
              </a:r>
            </a:p>
          </p:txBody>
        </p:sp>
        <mc:AlternateContent xmlns:mc="http://schemas.openxmlformats.org/markup-compatibility/2006" xmlns:a14="http://schemas.microsoft.com/office/drawing/2010/main">
          <mc:Choice Requires="a14">
            <p:sp>
              <p:nvSpPr>
                <p:cNvPr id="137" name="TextBox 136"/>
                <p:cNvSpPr txBox="1"/>
                <p:nvPr/>
              </p:nvSpPr>
              <p:spPr>
                <a:xfrm>
                  <a:off x="4316292" y="221905"/>
                  <a:ext cx="547458" cy="38388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pt-BR" i="1" smtClean="0">
                                <a:latin typeface="Cambria Math" panose="02040503050406030204" pitchFamily="18" charset="0"/>
                              </a:rPr>
                            </m:ctrlPr>
                          </m:sSubSupPr>
                          <m:e>
                            <m:r>
                              <a:rPr lang="pt-BR" b="0" i="1" smtClean="0">
                                <a:latin typeface="Cambria Math" panose="02040503050406030204" pitchFamily="18" charset="0"/>
                              </a:rPr>
                              <m:t>𝑤</m:t>
                            </m:r>
                          </m:e>
                          <m:sub>
                            <m:r>
                              <a:rPr lang="pt-BR" b="0" i="1" smtClean="0">
                                <a:latin typeface="Cambria Math" panose="02040503050406030204" pitchFamily="18" charset="0"/>
                              </a:rPr>
                              <m:t>𝑖𝑗</m:t>
                            </m:r>
                          </m:sub>
                          <m:sup>
                            <m:r>
                              <a:rPr lang="pt-BR" b="0" i="1" smtClean="0">
                                <a:latin typeface="Cambria Math" panose="02040503050406030204" pitchFamily="18" charset="0"/>
                              </a:rPr>
                              <m:t>(</m:t>
                            </m:r>
                            <m:r>
                              <a:rPr lang="pt-BR" b="0" i="1" smtClean="0">
                                <a:latin typeface="Cambria Math" panose="02040503050406030204" pitchFamily="18" charset="0"/>
                              </a:rPr>
                              <m:t>𝑚</m:t>
                            </m:r>
                            <m:r>
                              <a:rPr lang="pt-BR" b="0" i="1" smtClean="0">
                                <a:latin typeface="Cambria Math" panose="02040503050406030204" pitchFamily="18" charset="0"/>
                              </a:rPr>
                              <m:t>)</m:t>
                            </m:r>
                          </m:sup>
                        </m:sSubSup>
                      </m:oMath>
                    </m:oMathPara>
                  </a14:m>
                  <a:endParaRPr lang="pt-BR" dirty="0"/>
                </a:p>
              </p:txBody>
            </p:sp>
          </mc:Choice>
          <mc:Fallback xmlns="">
            <p:sp>
              <p:nvSpPr>
                <p:cNvPr id="137" name="TextBox 136"/>
                <p:cNvSpPr txBox="1">
                  <a:spLocks noRot="1" noChangeAspect="1" noMove="1" noResize="1" noEditPoints="1" noAdjustHandles="1" noChangeArrowheads="1" noChangeShapeType="1" noTextEdit="1"/>
                </p:cNvSpPr>
                <p:nvPr/>
              </p:nvSpPr>
              <p:spPr>
                <a:xfrm>
                  <a:off x="4316292" y="221905"/>
                  <a:ext cx="547458" cy="383888"/>
                </a:xfrm>
                <a:prstGeom prst="rect">
                  <a:avLst/>
                </a:prstGeom>
                <a:blipFill>
                  <a:blip r:embed="rId9"/>
                  <a:stretch>
                    <a:fillRect l="-5556" t="-3175" r="-8889" b="-20635"/>
                  </a:stretch>
                </a:blipFill>
              </p:spPr>
              <p:txBody>
                <a:bodyPr/>
                <a:lstStyle/>
                <a:p>
                  <a:r>
                    <a:rPr lang="pt-BR">
                      <a:noFill/>
                    </a:rPr>
                    <a:t> </a:t>
                  </a:r>
                </a:p>
              </p:txBody>
            </p:sp>
          </mc:Fallback>
        </mc:AlternateContent>
        <p:cxnSp>
          <p:nvCxnSpPr>
            <p:cNvPr id="138" name="Straight Arrow Connector 137"/>
            <p:cNvCxnSpPr/>
            <p:nvPr/>
          </p:nvCxnSpPr>
          <p:spPr>
            <a:xfrm>
              <a:off x="1544205" y="5881796"/>
              <a:ext cx="39600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9" name="TextBox 138"/>
            <p:cNvSpPr txBox="1"/>
            <p:nvPr/>
          </p:nvSpPr>
          <p:spPr>
            <a:xfrm>
              <a:off x="1940205" y="5739790"/>
              <a:ext cx="2835675" cy="307777"/>
            </a:xfrm>
            <a:prstGeom prst="rect">
              <a:avLst/>
            </a:prstGeom>
            <a:noFill/>
          </p:spPr>
          <p:txBody>
            <a:bodyPr wrap="square" rtlCol="0">
              <a:spAutoFit/>
            </a:bodyPr>
            <a:lstStyle/>
            <a:p>
              <a:r>
                <a:rPr lang="pt-BR" sz="1400" dirty="0"/>
                <a:t>Ligação entre </a:t>
              </a:r>
              <a:r>
                <a:rPr lang="pt-BR" sz="1400" i="1" dirty="0"/>
                <a:t>i</a:t>
              </a:r>
              <a:r>
                <a:rPr lang="pt-BR" sz="1400" dirty="0"/>
                <a:t>-ésimo e </a:t>
              </a:r>
              <a:r>
                <a:rPr lang="pt-BR" sz="1400" i="1" dirty="0"/>
                <a:t>j</a:t>
              </a:r>
              <a:r>
                <a:rPr lang="pt-BR" sz="1400" dirty="0"/>
                <a:t>-ésimo nó.</a:t>
              </a:r>
            </a:p>
          </p:txBody>
        </p:sp>
        <mc:AlternateContent xmlns:mc="http://schemas.openxmlformats.org/markup-compatibility/2006" xmlns:a14="http://schemas.microsoft.com/office/drawing/2010/main">
          <mc:Choice Requires="a14">
            <p:sp>
              <p:nvSpPr>
                <p:cNvPr id="140" name="TextBox 139"/>
                <p:cNvSpPr txBox="1"/>
                <p:nvPr/>
              </p:nvSpPr>
              <p:spPr>
                <a:xfrm>
                  <a:off x="1544205" y="6183081"/>
                  <a:ext cx="368306" cy="2993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𝑤</m:t>
                            </m:r>
                          </m:e>
                          <m:sub>
                            <m:r>
                              <a:rPr lang="pt-BR" b="0" i="1" smtClean="0">
                                <a:latin typeface="Cambria Math" panose="02040503050406030204" pitchFamily="18" charset="0"/>
                              </a:rPr>
                              <m:t>𝑖𝑗</m:t>
                            </m:r>
                          </m:sub>
                        </m:sSub>
                      </m:oMath>
                    </m:oMathPara>
                  </a14:m>
                  <a:endParaRPr lang="pt-BR" dirty="0"/>
                </a:p>
              </p:txBody>
            </p:sp>
          </mc:Choice>
          <mc:Fallback xmlns="">
            <p:sp>
              <p:nvSpPr>
                <p:cNvPr id="140" name="TextBox 139"/>
                <p:cNvSpPr txBox="1">
                  <a:spLocks noRot="1" noChangeAspect="1" noMove="1" noResize="1" noEditPoints="1" noAdjustHandles="1" noChangeArrowheads="1" noChangeShapeType="1" noTextEdit="1"/>
                </p:cNvSpPr>
                <p:nvPr/>
              </p:nvSpPr>
              <p:spPr>
                <a:xfrm>
                  <a:off x="1544205" y="6183081"/>
                  <a:ext cx="368306" cy="299313"/>
                </a:xfrm>
                <a:prstGeom prst="rect">
                  <a:avLst/>
                </a:prstGeom>
                <a:blipFill>
                  <a:blip r:embed="rId10"/>
                  <a:stretch>
                    <a:fillRect l="-8197" r="-9836" b="-26531"/>
                  </a:stretch>
                </a:blipFill>
              </p:spPr>
              <p:txBody>
                <a:bodyPr/>
                <a:lstStyle/>
                <a:p>
                  <a:r>
                    <a:rPr lang="pt-BR">
                      <a:noFill/>
                    </a:rPr>
                    <a:t> </a:t>
                  </a:r>
                </a:p>
              </p:txBody>
            </p:sp>
          </mc:Fallback>
        </mc:AlternateContent>
        <p:sp>
          <p:nvSpPr>
            <p:cNvPr id="141" name="TextBox 140"/>
            <p:cNvSpPr txBox="1"/>
            <p:nvPr/>
          </p:nvSpPr>
          <p:spPr>
            <a:xfrm>
              <a:off x="1912511" y="6183081"/>
              <a:ext cx="3584062" cy="307777"/>
            </a:xfrm>
            <a:prstGeom prst="rect">
              <a:avLst/>
            </a:prstGeom>
            <a:noFill/>
          </p:spPr>
          <p:txBody>
            <a:bodyPr wrap="square" rtlCol="0">
              <a:spAutoFit/>
            </a:bodyPr>
            <a:lstStyle/>
            <a:p>
              <a:r>
                <a:rPr lang="pt-BR" sz="1400" dirty="0"/>
                <a:t>Peso da ligação entre </a:t>
              </a:r>
              <a:r>
                <a:rPr lang="pt-BR" sz="1400" i="1" dirty="0"/>
                <a:t>i</a:t>
              </a:r>
              <a:r>
                <a:rPr lang="pt-BR" sz="1400" dirty="0"/>
                <a:t>-ésimo e </a:t>
              </a:r>
              <a:r>
                <a:rPr lang="pt-BR" sz="1400" i="1" dirty="0"/>
                <a:t>j</a:t>
              </a:r>
              <a:r>
                <a:rPr lang="pt-BR" sz="1400" dirty="0"/>
                <a:t>-ésimo nó.</a:t>
              </a:r>
            </a:p>
          </p:txBody>
        </p:sp>
        <p:sp>
          <p:nvSpPr>
            <p:cNvPr id="2" name="TextBox 125">
              <a:extLst>
                <a:ext uri="{FF2B5EF4-FFF2-40B4-BE49-F238E27FC236}">
                  <a16:creationId xmlns="" xmlns:a16="http://schemas.microsoft.com/office/drawing/2014/main" id="{334C8336-6A33-5EFF-07DF-355AE26B866E}"/>
                </a:ext>
              </a:extLst>
            </p:cNvPr>
            <p:cNvSpPr txBox="1"/>
            <p:nvPr/>
          </p:nvSpPr>
          <p:spPr>
            <a:xfrm>
              <a:off x="8080888" y="2063290"/>
              <a:ext cx="293934" cy="923330"/>
            </a:xfrm>
            <a:prstGeom prst="rect">
              <a:avLst/>
            </a:prstGeom>
            <a:noFill/>
          </p:spPr>
          <p:txBody>
            <a:bodyPr wrap="square" rtlCol="0">
              <a:spAutoFit/>
            </a:bodyPr>
            <a:lstStyle/>
            <a:p>
              <a:r>
                <a:rPr lang="pt-BR" dirty="0"/>
                <a:t>...</a:t>
              </a:r>
            </a:p>
          </p:txBody>
        </p:sp>
      </p:grpSp>
    </p:spTree>
    <p:extLst>
      <p:ext uri="{BB962C8B-B14F-4D97-AF65-F5344CB8AC3E}">
        <p14:creationId xmlns:p14="http://schemas.microsoft.com/office/powerpoint/2010/main" val="4264029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02B853D2-2519-5DFA-B404-14D7870FF7AB}"/>
              </a:ext>
            </a:extLst>
          </p:cNvPr>
          <p:cNvSpPr>
            <a:spLocks noGrp="1"/>
          </p:cNvSpPr>
          <p:nvPr>
            <p:ph type="title"/>
          </p:nvPr>
        </p:nvSpPr>
        <p:spPr/>
        <p:txBody>
          <a:bodyPr/>
          <a:lstStyle/>
          <a:p>
            <a:r>
              <a:rPr lang="pt-BR" dirty="0"/>
              <a:t>Redes neurais artificiais</a:t>
            </a:r>
          </a:p>
        </p:txBody>
      </p:sp>
      <p:sp>
        <p:nvSpPr>
          <p:cNvPr id="3" name="Espaço Reservado para Conteúdo 2">
            <a:extLst>
              <a:ext uri="{FF2B5EF4-FFF2-40B4-BE49-F238E27FC236}">
                <a16:creationId xmlns="" xmlns:a16="http://schemas.microsoft.com/office/drawing/2014/main" id="{8C0AEE39-1D1E-B813-CD69-1065FC112257}"/>
              </a:ext>
            </a:extLst>
          </p:cNvPr>
          <p:cNvSpPr>
            <a:spLocks noGrp="1"/>
          </p:cNvSpPr>
          <p:nvPr>
            <p:ph idx="1"/>
          </p:nvPr>
        </p:nvSpPr>
        <p:spPr>
          <a:xfrm>
            <a:off x="5536642" y="1825624"/>
            <a:ext cx="6561573" cy="5032375"/>
          </a:xfrm>
        </p:spPr>
        <p:txBody>
          <a:bodyPr>
            <a:normAutofit/>
          </a:bodyPr>
          <a:lstStyle/>
          <a:p>
            <a:r>
              <a:rPr lang="pt-BR" dirty="0"/>
              <a:t>As </a:t>
            </a:r>
            <a:r>
              <a:rPr lang="pt-BR" b="1" i="1" dirty="0">
                <a:solidFill>
                  <a:srgbClr val="7030A0"/>
                </a:solidFill>
              </a:rPr>
              <a:t>propriedades de uma rede neural</a:t>
            </a:r>
            <a:r>
              <a:rPr lang="pt-BR" b="1" i="1" dirty="0"/>
              <a:t> </a:t>
            </a:r>
            <a:r>
              <a:rPr lang="pt-BR" dirty="0"/>
              <a:t>são determinadas por sua </a:t>
            </a:r>
            <a:r>
              <a:rPr lang="pt-BR" b="1" i="1" dirty="0">
                <a:solidFill>
                  <a:srgbClr val="7030A0"/>
                </a:solidFill>
              </a:rPr>
              <a:t>arquitetura</a:t>
            </a:r>
            <a:r>
              <a:rPr lang="pt-BR" dirty="0"/>
              <a:t>, </a:t>
            </a:r>
          </a:p>
          <a:p>
            <a:pPr lvl="1">
              <a:buFont typeface="Wingdings" panose="05000000000000000000" pitchFamily="2" charset="2"/>
              <a:buChar char="§"/>
            </a:pPr>
            <a:r>
              <a:rPr lang="pt-BR" dirty="0"/>
              <a:t>como os neurônios estão conectados (forma direta ou recursiva),</a:t>
            </a:r>
          </a:p>
          <a:p>
            <a:pPr lvl="1">
              <a:buFont typeface="Wingdings" panose="05000000000000000000" pitchFamily="2" charset="2"/>
              <a:buChar char="§"/>
            </a:pPr>
            <a:r>
              <a:rPr lang="pt-BR" dirty="0"/>
              <a:t>quantidade neurônios,</a:t>
            </a:r>
          </a:p>
          <a:p>
            <a:pPr lvl="1">
              <a:buFont typeface="Wingdings" panose="05000000000000000000" pitchFamily="2" charset="2"/>
              <a:buChar char="§"/>
            </a:pPr>
            <a:r>
              <a:rPr lang="pt-BR" dirty="0"/>
              <a:t>quantidade de camadas escondidas, </a:t>
            </a:r>
          </a:p>
          <a:p>
            <a:pPr lvl="1">
              <a:buFont typeface="Wingdings" panose="05000000000000000000" pitchFamily="2" charset="2"/>
              <a:buChar char="§"/>
            </a:pPr>
            <a:r>
              <a:rPr lang="pt-BR" dirty="0"/>
              <a:t>função de ativação, </a:t>
            </a:r>
          </a:p>
          <a:p>
            <a:pPr lvl="1">
              <a:buFont typeface="Wingdings" panose="05000000000000000000" pitchFamily="2" charset="2"/>
              <a:buChar char="§"/>
            </a:pPr>
            <a:r>
              <a:rPr lang="pt-BR" dirty="0"/>
              <a:t>etc.</a:t>
            </a:r>
          </a:p>
        </p:txBody>
      </p:sp>
      <p:sp>
        <p:nvSpPr>
          <p:cNvPr id="5" name="TextBox 4">
            <a:extLst>
              <a:ext uri="{FF2B5EF4-FFF2-40B4-BE49-F238E27FC236}">
                <a16:creationId xmlns="" xmlns:a16="http://schemas.microsoft.com/office/drawing/2014/main" id="{83F930E5-6712-361B-247C-D228F5DDBE05}"/>
              </a:ext>
            </a:extLst>
          </p:cNvPr>
          <p:cNvSpPr txBox="1"/>
          <p:nvPr/>
        </p:nvSpPr>
        <p:spPr>
          <a:xfrm>
            <a:off x="1583534" y="1684787"/>
            <a:ext cx="1877369" cy="461665"/>
          </a:xfrm>
          <a:prstGeom prst="rect">
            <a:avLst/>
          </a:prstGeom>
          <a:noFill/>
        </p:spPr>
        <p:txBody>
          <a:bodyPr wrap="square" rtlCol="0">
            <a:spAutoFit/>
          </a:bodyPr>
          <a:lstStyle/>
          <a:p>
            <a:pPr algn="ctr"/>
            <a:r>
              <a:rPr lang="pt-BR" sz="1200" b="1" dirty="0">
                <a:solidFill>
                  <a:srgbClr val="FF0000"/>
                </a:solidFill>
              </a:rPr>
              <a:t>Cada ligação tem um peso (sináptico) associado.</a:t>
            </a:r>
          </a:p>
        </p:txBody>
      </p:sp>
      <p:pic>
        <p:nvPicPr>
          <p:cNvPr id="6" name="Imagem 5">
            <a:extLst>
              <a:ext uri="{FF2B5EF4-FFF2-40B4-BE49-F238E27FC236}">
                <a16:creationId xmlns="" xmlns:a16="http://schemas.microsoft.com/office/drawing/2014/main" id="{0C984EA3-A908-A212-BDE0-136ECBFEDE4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421" y="2137293"/>
            <a:ext cx="5457221" cy="4574052"/>
          </a:xfrm>
          <a:prstGeom prst="rect">
            <a:avLst/>
          </a:prstGeom>
        </p:spPr>
      </p:pic>
    </p:spTree>
    <p:extLst>
      <p:ext uri="{BB962C8B-B14F-4D97-AF65-F5344CB8AC3E}">
        <p14:creationId xmlns:p14="http://schemas.microsoft.com/office/powerpoint/2010/main" val="25558548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02B853D2-2519-5DFA-B404-14D7870FF7AB}"/>
              </a:ext>
            </a:extLst>
          </p:cNvPr>
          <p:cNvSpPr>
            <a:spLocks noGrp="1"/>
          </p:cNvSpPr>
          <p:nvPr>
            <p:ph type="title"/>
          </p:nvPr>
        </p:nvSpPr>
        <p:spPr/>
        <p:txBody>
          <a:bodyPr/>
          <a:lstStyle/>
          <a:p>
            <a:r>
              <a:rPr lang="pt-BR" dirty="0"/>
              <a:t>Redes neurais artificiais</a:t>
            </a:r>
          </a:p>
        </p:txBody>
      </p:sp>
      <p:sp>
        <p:nvSpPr>
          <p:cNvPr id="3" name="Espaço Reservado para Conteúdo 2">
            <a:extLst>
              <a:ext uri="{FF2B5EF4-FFF2-40B4-BE49-F238E27FC236}">
                <a16:creationId xmlns="" xmlns:a16="http://schemas.microsoft.com/office/drawing/2014/main" id="{8C0AEE39-1D1E-B813-CD69-1065FC112257}"/>
              </a:ext>
            </a:extLst>
          </p:cNvPr>
          <p:cNvSpPr>
            <a:spLocks noGrp="1"/>
          </p:cNvSpPr>
          <p:nvPr>
            <p:ph idx="1"/>
          </p:nvPr>
        </p:nvSpPr>
        <p:spPr>
          <a:xfrm>
            <a:off x="5767755" y="1825624"/>
            <a:ext cx="6260122" cy="5032375"/>
          </a:xfrm>
        </p:spPr>
        <p:txBody>
          <a:bodyPr>
            <a:normAutofit lnSpcReduction="10000"/>
          </a:bodyPr>
          <a:lstStyle/>
          <a:p>
            <a:r>
              <a:rPr lang="pt-BR" dirty="0"/>
              <a:t>As </a:t>
            </a:r>
            <a:r>
              <a:rPr lang="pt-BR" dirty="0" err="1"/>
              <a:t>RNAs</a:t>
            </a:r>
            <a:r>
              <a:rPr lang="pt-BR" dirty="0"/>
              <a:t> são o coração do </a:t>
            </a:r>
            <a:r>
              <a:rPr lang="pt-BR" b="1" i="1" dirty="0" err="1"/>
              <a:t>deep</a:t>
            </a:r>
            <a:r>
              <a:rPr lang="pt-BR" b="1" i="1" dirty="0"/>
              <a:t> </a:t>
            </a:r>
            <a:r>
              <a:rPr lang="pt-BR" b="1" i="1" dirty="0" err="1"/>
              <a:t>learning</a:t>
            </a:r>
            <a:r>
              <a:rPr lang="pt-BR" b="1" i="1" dirty="0"/>
              <a:t> ou aprendizado profundo</a:t>
            </a:r>
            <a:r>
              <a:rPr lang="pt-BR" dirty="0"/>
              <a:t>. </a:t>
            </a:r>
          </a:p>
          <a:p>
            <a:r>
              <a:rPr lang="pt-BR" dirty="0"/>
              <a:t>O termo "</a:t>
            </a:r>
            <a:r>
              <a:rPr lang="pt-BR" b="1" i="1" dirty="0">
                <a:solidFill>
                  <a:srgbClr val="00B050"/>
                </a:solidFill>
              </a:rPr>
              <a:t>profundo</a:t>
            </a:r>
            <a:r>
              <a:rPr lang="pt-BR" dirty="0"/>
              <a:t>" vem fato de que essas redes podem possuir </a:t>
            </a:r>
            <a:r>
              <a:rPr lang="pt-BR" b="1" i="1" dirty="0">
                <a:solidFill>
                  <a:srgbClr val="7030A0"/>
                </a:solidFill>
              </a:rPr>
              <a:t>muitas camadas ocultas</a:t>
            </a:r>
            <a:r>
              <a:rPr lang="pt-BR" dirty="0"/>
              <a:t>.</a:t>
            </a:r>
          </a:p>
          <a:p>
            <a:r>
              <a:rPr lang="pt-BR" dirty="0"/>
              <a:t>Em geral, quando uma RNA tem duas ou mais camadas ocultas, ela pode ser chamada de </a:t>
            </a:r>
            <a:r>
              <a:rPr lang="pt-BR" b="1" i="1" dirty="0"/>
              <a:t>rede neural profunda</a:t>
            </a:r>
            <a:r>
              <a:rPr lang="pt-BR" dirty="0"/>
              <a:t> (ou em inglês, </a:t>
            </a:r>
            <a:r>
              <a:rPr lang="pt-BR" i="1" dirty="0" err="1"/>
              <a:t>Deep</a:t>
            </a:r>
            <a:r>
              <a:rPr lang="pt-BR" i="1" dirty="0"/>
              <a:t> Neural Network </a:t>
            </a:r>
            <a:r>
              <a:rPr lang="pt-BR" dirty="0"/>
              <a:t>- DNN).</a:t>
            </a:r>
          </a:p>
          <a:p>
            <a:r>
              <a:rPr lang="pt-BR" dirty="0"/>
              <a:t>A rede MLP ao lado possui duas camadas ocultas e, portanto, poderia ser chamada de DNN.</a:t>
            </a:r>
          </a:p>
        </p:txBody>
      </p:sp>
      <p:sp>
        <p:nvSpPr>
          <p:cNvPr id="5" name="TextBox 4">
            <a:extLst>
              <a:ext uri="{FF2B5EF4-FFF2-40B4-BE49-F238E27FC236}">
                <a16:creationId xmlns="" xmlns:a16="http://schemas.microsoft.com/office/drawing/2014/main" id="{83F930E5-6712-361B-247C-D228F5DDBE05}"/>
              </a:ext>
            </a:extLst>
          </p:cNvPr>
          <p:cNvSpPr txBox="1"/>
          <p:nvPr/>
        </p:nvSpPr>
        <p:spPr>
          <a:xfrm>
            <a:off x="1561142" y="1675060"/>
            <a:ext cx="1877369" cy="461665"/>
          </a:xfrm>
          <a:prstGeom prst="rect">
            <a:avLst/>
          </a:prstGeom>
          <a:noFill/>
        </p:spPr>
        <p:txBody>
          <a:bodyPr wrap="square" rtlCol="0">
            <a:spAutoFit/>
          </a:bodyPr>
          <a:lstStyle/>
          <a:p>
            <a:pPr algn="ctr"/>
            <a:r>
              <a:rPr lang="pt-BR" sz="1200" b="1" dirty="0">
                <a:solidFill>
                  <a:srgbClr val="FF0000"/>
                </a:solidFill>
              </a:rPr>
              <a:t>Cada ligação tem um peso (sináptico) associado.</a:t>
            </a:r>
          </a:p>
        </p:txBody>
      </p:sp>
      <p:pic>
        <p:nvPicPr>
          <p:cNvPr id="6" name="Imagem 5">
            <a:extLst>
              <a:ext uri="{FF2B5EF4-FFF2-40B4-BE49-F238E27FC236}">
                <a16:creationId xmlns="" xmlns:a16="http://schemas.microsoft.com/office/drawing/2014/main" id="{95DB3F0C-07B4-6F3C-D197-A496D1B6496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421" y="2137293"/>
            <a:ext cx="5457221" cy="4574052"/>
          </a:xfrm>
          <a:prstGeom prst="rect">
            <a:avLst/>
          </a:prstGeom>
        </p:spPr>
      </p:pic>
    </p:spTree>
    <p:extLst>
      <p:ext uri="{BB962C8B-B14F-4D97-AF65-F5344CB8AC3E}">
        <p14:creationId xmlns:p14="http://schemas.microsoft.com/office/powerpoint/2010/main" val="19156064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02B853D2-2519-5DFA-B404-14D7870FF7AB}"/>
              </a:ext>
            </a:extLst>
          </p:cNvPr>
          <p:cNvSpPr>
            <a:spLocks noGrp="1"/>
          </p:cNvSpPr>
          <p:nvPr>
            <p:ph type="title"/>
          </p:nvPr>
        </p:nvSpPr>
        <p:spPr/>
        <p:txBody>
          <a:bodyPr/>
          <a:lstStyle/>
          <a:p>
            <a:r>
              <a:rPr lang="pt-BR" dirty="0"/>
              <a:t>Redes neurais artificiais</a:t>
            </a:r>
          </a:p>
        </p:txBody>
      </p:sp>
      <p:sp>
        <p:nvSpPr>
          <p:cNvPr id="3" name="Espaço Reservado para Conteúdo 2">
            <a:extLst>
              <a:ext uri="{FF2B5EF4-FFF2-40B4-BE49-F238E27FC236}">
                <a16:creationId xmlns="" xmlns:a16="http://schemas.microsoft.com/office/drawing/2014/main" id="{8C0AEE39-1D1E-B813-CD69-1065FC112257}"/>
              </a:ext>
            </a:extLst>
          </p:cNvPr>
          <p:cNvSpPr>
            <a:spLocks noGrp="1"/>
          </p:cNvSpPr>
          <p:nvPr>
            <p:ph idx="1"/>
          </p:nvPr>
        </p:nvSpPr>
        <p:spPr>
          <a:xfrm>
            <a:off x="5647174" y="1825624"/>
            <a:ext cx="6380702" cy="5032375"/>
          </a:xfrm>
        </p:spPr>
        <p:txBody>
          <a:bodyPr>
            <a:normAutofit/>
          </a:bodyPr>
          <a:lstStyle/>
          <a:p>
            <a:r>
              <a:rPr lang="pt-BR" dirty="0"/>
              <a:t>Em particular, uma MLP com </a:t>
            </a:r>
            <a:r>
              <a:rPr lang="pt-BR" b="1" i="1" dirty="0">
                <a:solidFill>
                  <a:srgbClr val="00B050"/>
                </a:solidFill>
              </a:rPr>
              <a:t>uma camada oculta com dois nós </a:t>
            </a:r>
            <a:r>
              <a:rPr lang="pt-BR" dirty="0"/>
              <a:t>e </a:t>
            </a:r>
            <a:r>
              <a:rPr lang="pt-BR" b="1" i="1" dirty="0">
                <a:solidFill>
                  <a:srgbClr val="0070C0"/>
                </a:solidFill>
              </a:rPr>
              <a:t>uma camada de saída com um nó</a:t>
            </a:r>
            <a:r>
              <a:rPr lang="pt-BR" b="1" i="1" dirty="0">
                <a:solidFill>
                  <a:srgbClr val="00B050"/>
                </a:solidFill>
              </a:rPr>
              <a:t> </a:t>
            </a:r>
            <a:r>
              <a:rPr lang="pt-BR" dirty="0"/>
              <a:t>pode resolver o problema da lógica XOR.</a:t>
            </a:r>
          </a:p>
          <a:p>
            <a:r>
              <a:rPr lang="pt-BR" dirty="0"/>
              <a:t>Lembrem-se que um único </a:t>
            </a:r>
            <a:r>
              <a:rPr lang="pt-BR" b="1" i="1" dirty="0"/>
              <a:t>perceptron</a:t>
            </a:r>
            <a:r>
              <a:rPr lang="pt-BR" dirty="0"/>
              <a:t> não é capaz de realizar essa tarefa.</a:t>
            </a:r>
          </a:p>
          <a:p>
            <a:r>
              <a:rPr lang="pt-BR" dirty="0"/>
              <a:t>Os dois nós da camada oculta </a:t>
            </a:r>
            <a:r>
              <a:rPr lang="pt-BR" b="1" i="1" dirty="0">
                <a:solidFill>
                  <a:srgbClr val="7030A0"/>
                </a:solidFill>
              </a:rPr>
              <a:t>aprendem separadores lineares</a:t>
            </a:r>
            <a:r>
              <a:rPr lang="pt-BR" dirty="0"/>
              <a:t> que são </a:t>
            </a:r>
            <a:r>
              <a:rPr lang="pt-BR" b="1" i="1" dirty="0">
                <a:solidFill>
                  <a:srgbClr val="7030A0"/>
                </a:solidFill>
              </a:rPr>
              <a:t>combinados</a:t>
            </a:r>
            <a:r>
              <a:rPr lang="pt-BR" dirty="0"/>
              <a:t> para obter a </a:t>
            </a:r>
            <a:r>
              <a:rPr lang="pt-BR" b="1" i="1" dirty="0">
                <a:solidFill>
                  <a:srgbClr val="7030A0"/>
                </a:solidFill>
              </a:rPr>
              <a:t>separação não linear</a:t>
            </a:r>
            <a:r>
              <a:rPr lang="pt-BR" dirty="0"/>
              <a:t> resultante.</a:t>
            </a:r>
          </a:p>
        </p:txBody>
      </p:sp>
      <p:pic>
        <p:nvPicPr>
          <p:cNvPr id="1026" name="Picture 2">
            <a:extLst>
              <a:ext uri="{FF2B5EF4-FFF2-40B4-BE49-F238E27FC236}">
                <a16:creationId xmlns="" xmlns:a16="http://schemas.microsoft.com/office/drawing/2014/main" id="{5416B4AC-AC9A-7CD6-6172-846FCE816E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5512" y="4154276"/>
            <a:ext cx="3535266" cy="2645396"/>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m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5512" y="1531199"/>
            <a:ext cx="4021557" cy="2463588"/>
          </a:xfrm>
          <a:prstGeom prst="rect">
            <a:avLst/>
          </a:prstGeom>
        </p:spPr>
      </p:pic>
    </p:spTree>
    <p:extLst>
      <p:ext uri="{BB962C8B-B14F-4D97-AF65-F5344CB8AC3E}">
        <p14:creationId xmlns:p14="http://schemas.microsoft.com/office/powerpoint/2010/main" val="32806509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02B853D2-2519-5DFA-B404-14D7870FF7AB}"/>
              </a:ext>
            </a:extLst>
          </p:cNvPr>
          <p:cNvSpPr>
            <a:spLocks noGrp="1"/>
          </p:cNvSpPr>
          <p:nvPr>
            <p:ph type="title"/>
          </p:nvPr>
        </p:nvSpPr>
        <p:spPr/>
        <p:txBody>
          <a:bodyPr/>
          <a:lstStyle/>
          <a:p>
            <a:r>
              <a:rPr lang="pt-BR" dirty="0"/>
              <a:t>Os nós das redes neurais artificiais</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 xmlns:a16="http://schemas.microsoft.com/office/drawing/2014/main" id="{8C0AEE39-1D1E-B813-CD69-1065FC112257}"/>
                  </a:ext>
                </a:extLst>
              </p:cNvPr>
              <p:cNvSpPr>
                <a:spLocks noGrp="1"/>
              </p:cNvSpPr>
              <p:nvPr>
                <p:ph idx="1"/>
              </p:nvPr>
            </p:nvSpPr>
            <p:spPr>
              <a:xfrm>
                <a:off x="5206700" y="1825624"/>
                <a:ext cx="6903140" cy="5032375"/>
              </a:xfrm>
            </p:spPr>
            <p:txBody>
              <a:bodyPr>
                <a:normAutofit lnSpcReduction="10000"/>
              </a:bodyPr>
              <a:lstStyle/>
              <a:p>
                <a:r>
                  <a:rPr lang="pt-BR" b="1" i="1" dirty="0">
                    <a:solidFill>
                      <a:srgbClr val="7030A0"/>
                    </a:solidFill>
                  </a:rPr>
                  <a:t>Cada nó </a:t>
                </a:r>
                <a:r>
                  <a:rPr lang="pt-BR" dirty="0"/>
                  <a:t>tem a entrada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0</m:t>
                        </m:r>
                      </m:sub>
                    </m:sSub>
                  </m:oMath>
                </a14:m>
                <a:r>
                  <a:rPr lang="pt-BR" dirty="0"/>
                  <a:t> (i.e., o atributo de bias) sempre com valor igual a 1 e um peso associado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𝑤</m:t>
                        </m:r>
                      </m:e>
                      <m:sub>
                        <m:r>
                          <a:rPr lang="pt-BR" i="1">
                            <a:latin typeface="Cambria Math" panose="02040503050406030204" pitchFamily="18" charset="0"/>
                          </a:rPr>
                          <m:t>0</m:t>
                        </m:r>
                        <m:r>
                          <a:rPr lang="pt-BR" i="1">
                            <a:latin typeface="Cambria Math" panose="02040503050406030204" pitchFamily="18" charset="0"/>
                          </a:rPr>
                          <m:t>𝑗</m:t>
                        </m:r>
                      </m:sub>
                    </m:sSub>
                  </m:oMath>
                </a14:m>
                <a:r>
                  <a:rPr lang="pt-BR" dirty="0"/>
                  <a:t>, chamado de </a:t>
                </a:r>
                <a:r>
                  <a:rPr lang="pt-BR" b="1" i="1" dirty="0">
                    <a:solidFill>
                      <a:srgbClr val="00B050"/>
                    </a:solidFill>
                  </a:rPr>
                  <a:t>peso de bias</a:t>
                </a:r>
                <a:r>
                  <a:rPr lang="pt-BR" dirty="0"/>
                  <a:t>. </a:t>
                </a:r>
              </a:p>
              <a:p>
                <a:pPr lvl="1">
                  <a:buFont typeface="Wingdings" panose="05000000000000000000" pitchFamily="2" charset="2"/>
                  <a:buChar char="§"/>
                </a:pPr>
                <a:r>
                  <a:rPr lang="pt-BR" dirty="0"/>
                  <a:t>Ou seja, a entrada </a:t>
                </a:r>
                <a14:m>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0</m:t>
                        </m:r>
                      </m:sub>
                    </m:sSub>
                  </m:oMath>
                </a14:m>
                <a:r>
                  <a:rPr lang="pt-BR" dirty="0"/>
                  <a:t> </a:t>
                </a:r>
                <a:r>
                  <a:rPr lang="pt-BR" b="1" i="1" dirty="0"/>
                  <a:t>não está conectada a nenhum outro nó</a:t>
                </a:r>
                <a:r>
                  <a:rPr lang="pt-BR" dirty="0"/>
                  <a:t>.</a:t>
                </a:r>
              </a:p>
              <a:p>
                <a:r>
                  <a:rPr lang="pt-BR" dirty="0"/>
                  <a:t>O </a:t>
                </a:r>
                <a14:m>
                  <m:oMath xmlns:m="http://schemas.openxmlformats.org/officeDocument/2006/math">
                    <m:r>
                      <a:rPr lang="pt-BR" i="1" smtClean="0">
                        <a:latin typeface="Cambria Math" panose="02040503050406030204" pitchFamily="18" charset="0"/>
                      </a:rPr>
                      <m:t>𝑗</m:t>
                    </m:r>
                  </m:oMath>
                </a14:m>
                <a:r>
                  <a:rPr lang="pt-BR" dirty="0"/>
                  <a:t>-ésimo </a:t>
                </a:r>
                <a:r>
                  <a:rPr lang="pt-BR" b="1" i="1" dirty="0"/>
                  <a:t>nó</a:t>
                </a:r>
                <a:r>
                  <a:rPr lang="pt-BR" dirty="0"/>
                  <a:t> calcula a </a:t>
                </a:r>
                <a:r>
                  <a:rPr lang="pt-BR" b="1" i="1" dirty="0">
                    <a:solidFill>
                      <a:srgbClr val="00B050"/>
                    </a:solidFill>
                  </a:rPr>
                  <a:t>soma ponderada </a:t>
                </a:r>
                <a:r>
                  <a:rPr lang="pt-BR" dirty="0"/>
                  <a:t>de suas entradas,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𝑖</m:t>
                        </m:r>
                      </m:sub>
                    </m:sSub>
                  </m:oMath>
                </a14:m>
                <a:endParaRPr lang="pt-BR" dirty="0"/>
              </a:p>
              <a:p>
                <a:pPr marL="0" indent="0" algn="ctr">
                  <a:buNone/>
                </a:pPr>
                <a14:m>
                  <m:oMath xmlns:m="http://schemas.openxmlformats.org/officeDocument/2006/math">
                    <m:r>
                      <a:rPr lang="pt-BR" b="0" i="1" smtClean="0">
                        <a:latin typeface="Cambria Math" panose="02040503050406030204" pitchFamily="18" charset="0"/>
                      </a:rPr>
                      <m:t>𝑔</m:t>
                    </m:r>
                    <m:d>
                      <m:dPr>
                        <m:ctrlPr>
                          <a:rPr lang="pt-BR" b="0" i="1" smtClean="0">
                            <a:latin typeface="Cambria Math" panose="02040503050406030204" pitchFamily="18" charset="0"/>
                          </a:rPr>
                        </m:ctrlPr>
                      </m:dPr>
                      <m:e>
                        <m:r>
                          <a:rPr lang="pt-BR" b="1" i="1" smtClean="0">
                            <a:latin typeface="Cambria Math" panose="02040503050406030204" pitchFamily="18" charset="0"/>
                          </a:rPr>
                          <m:t>𝒙</m:t>
                        </m:r>
                      </m:e>
                    </m:d>
                    <m:r>
                      <a:rPr lang="pt-BR" i="1">
                        <a:latin typeface="Cambria Math" panose="02040503050406030204" pitchFamily="18" charset="0"/>
                      </a:rPr>
                      <m:t>=</m:t>
                    </m:r>
                    <m:nary>
                      <m:naryPr>
                        <m:chr m:val="∑"/>
                        <m:ctrlPr>
                          <a:rPr lang="pt-BR" i="1">
                            <a:latin typeface="Cambria Math" panose="02040503050406030204" pitchFamily="18" charset="0"/>
                          </a:rPr>
                        </m:ctrlPr>
                      </m:naryPr>
                      <m:sub>
                        <m:r>
                          <m:rPr>
                            <m:brk m:alnAt="23"/>
                          </m:rPr>
                          <a:rPr lang="pt-BR" i="1">
                            <a:latin typeface="Cambria Math" panose="02040503050406030204" pitchFamily="18" charset="0"/>
                          </a:rPr>
                          <m:t>𝑖</m:t>
                        </m:r>
                        <m:r>
                          <a:rPr lang="pt-BR" i="1">
                            <a:latin typeface="Cambria Math" panose="02040503050406030204" pitchFamily="18" charset="0"/>
                          </a:rPr>
                          <m:t>=0</m:t>
                        </m:r>
                      </m:sub>
                      <m:sup>
                        <m:r>
                          <a:rPr lang="pt-BR" b="0" i="1" smtClean="0">
                            <a:latin typeface="Cambria Math" panose="02040503050406030204" pitchFamily="18" charset="0"/>
                          </a:rPr>
                          <m:t>𝐾</m:t>
                        </m:r>
                      </m:sup>
                      <m:e>
                        <m:sSub>
                          <m:sSubPr>
                            <m:ctrlPr>
                              <a:rPr lang="pt-BR" i="1">
                                <a:latin typeface="Cambria Math" panose="02040503050406030204" pitchFamily="18" charset="0"/>
                              </a:rPr>
                            </m:ctrlPr>
                          </m:sSubPr>
                          <m:e>
                            <m:r>
                              <a:rPr lang="pt-BR" i="1">
                                <a:latin typeface="Cambria Math" panose="02040503050406030204" pitchFamily="18" charset="0"/>
                              </a:rPr>
                              <m:t>𝑤</m:t>
                            </m:r>
                          </m:e>
                          <m:sub>
                            <m:r>
                              <a:rPr lang="pt-BR" i="1">
                                <a:latin typeface="Cambria Math" panose="02040503050406030204" pitchFamily="18" charset="0"/>
                              </a:rPr>
                              <m:t>𝑖𝑗</m:t>
                            </m:r>
                          </m:sub>
                        </m:sSub>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𝑖</m:t>
                            </m:r>
                          </m:sub>
                        </m:sSub>
                      </m:e>
                    </m:nary>
                    <m:r>
                      <a:rPr lang="pt-BR" b="0" i="1" smtClean="0">
                        <a:latin typeface="Cambria Math" panose="02040503050406030204" pitchFamily="18" charset="0"/>
                      </a:rPr>
                      <m:t>=</m:t>
                    </m:r>
                    <m:sSup>
                      <m:sSupPr>
                        <m:ctrlPr>
                          <a:rPr lang="pt-BR" i="1">
                            <a:latin typeface="Cambria Math" panose="02040503050406030204" pitchFamily="18" charset="0"/>
                          </a:rPr>
                        </m:ctrlPr>
                      </m:sSupPr>
                      <m:e>
                        <m:r>
                          <a:rPr lang="pt-BR" b="1" i="1">
                            <a:latin typeface="Cambria Math" panose="02040503050406030204" pitchFamily="18" charset="0"/>
                          </a:rPr>
                          <m:t>𝒘</m:t>
                        </m:r>
                      </m:e>
                      <m:sup>
                        <m:r>
                          <a:rPr lang="pt-BR" i="1">
                            <a:latin typeface="Cambria Math" panose="02040503050406030204" pitchFamily="18" charset="0"/>
                          </a:rPr>
                          <m:t>𝑇</m:t>
                        </m:r>
                      </m:sup>
                    </m:sSup>
                    <m:r>
                      <a:rPr lang="pt-BR" b="1" i="1">
                        <a:latin typeface="Cambria Math" panose="02040503050406030204" pitchFamily="18" charset="0"/>
                      </a:rPr>
                      <m:t>𝒙</m:t>
                    </m:r>
                  </m:oMath>
                </a14:m>
                <a:r>
                  <a:rPr lang="pt-BR" dirty="0"/>
                  <a:t>,</a:t>
                </a:r>
              </a:p>
              <a:p>
                <a:pPr marL="0" indent="0">
                  <a:buNone/>
                </a:pPr>
                <a:r>
                  <a:rPr lang="pt-BR" dirty="0"/>
                  <a:t>e, em seguida, aplica uma </a:t>
                </a:r>
                <a:r>
                  <a:rPr lang="pt-BR" b="1" i="1" dirty="0">
                    <a:solidFill>
                      <a:srgbClr val="00B050"/>
                    </a:solidFill>
                  </a:rPr>
                  <a:t>função de ativação</a:t>
                </a:r>
                <a:r>
                  <a:rPr lang="pt-BR" dirty="0">
                    <a:solidFill>
                      <a:srgbClr val="00B050"/>
                    </a:solidFill>
                  </a:rPr>
                  <a:t> </a:t>
                </a:r>
                <a:r>
                  <a:rPr lang="pt-BR" dirty="0"/>
                  <a:t>(i.e., de limiar), </a:t>
                </a:r>
                <a14:m>
                  <m:oMath xmlns:m="http://schemas.openxmlformats.org/officeDocument/2006/math">
                    <m:r>
                      <a:rPr lang="pt-BR" i="1">
                        <a:latin typeface="Cambria Math" panose="02040503050406030204" pitchFamily="18" charset="0"/>
                      </a:rPr>
                      <m:t>𝑓</m:t>
                    </m:r>
                    <m:r>
                      <a:rPr lang="pt-BR" i="1">
                        <a:latin typeface="Cambria Math" panose="02040503050406030204" pitchFamily="18" charset="0"/>
                      </a:rPr>
                      <m:t>(.)</m:t>
                    </m:r>
                  </m:oMath>
                </a14:m>
                <a:r>
                  <a:rPr lang="pt-BR" dirty="0"/>
                  <a:t>, à soma para gerar sua saída</a:t>
                </a:r>
              </a:p>
              <a:p>
                <a:pPr marL="0" indent="0" algn="ctr">
                  <a:buNone/>
                </a:pP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𝑦</m:t>
                        </m:r>
                      </m:e>
                      <m:sub>
                        <m:r>
                          <a:rPr lang="pt-BR" i="1">
                            <a:latin typeface="Cambria Math" panose="02040503050406030204" pitchFamily="18" charset="0"/>
                          </a:rPr>
                          <m:t>𝑗</m:t>
                        </m:r>
                      </m:sub>
                    </m:sSub>
                    <m:r>
                      <a:rPr lang="pt-BR" i="1">
                        <a:latin typeface="Cambria Math" panose="02040503050406030204" pitchFamily="18" charset="0"/>
                      </a:rPr>
                      <m:t>=</m:t>
                    </m:r>
                    <m:r>
                      <a:rPr lang="pt-BR" i="1">
                        <a:latin typeface="Cambria Math" panose="02040503050406030204" pitchFamily="18" charset="0"/>
                      </a:rPr>
                      <m:t>𝑓</m:t>
                    </m:r>
                    <m:d>
                      <m:dPr>
                        <m:ctrlPr>
                          <a:rPr lang="pt-BR" i="1">
                            <a:latin typeface="Cambria Math" panose="02040503050406030204" pitchFamily="18" charset="0"/>
                          </a:rPr>
                        </m:ctrlPr>
                      </m:dPr>
                      <m:e>
                        <m:r>
                          <a:rPr lang="pt-BR" i="1">
                            <a:latin typeface="Cambria Math" panose="02040503050406030204" pitchFamily="18" charset="0"/>
                          </a:rPr>
                          <m:t>𝑔</m:t>
                        </m:r>
                        <m:r>
                          <a:rPr lang="pt-BR" i="1">
                            <a:latin typeface="Cambria Math" panose="02040503050406030204" pitchFamily="18" charset="0"/>
                          </a:rPr>
                          <m:t>(</m:t>
                        </m:r>
                        <m:r>
                          <a:rPr lang="pt-BR" b="1" i="1">
                            <a:latin typeface="Cambria Math" panose="02040503050406030204" pitchFamily="18" charset="0"/>
                          </a:rPr>
                          <m:t>𝒙</m:t>
                        </m:r>
                        <m:r>
                          <a:rPr lang="pt-BR" i="1">
                            <a:latin typeface="Cambria Math" panose="02040503050406030204" pitchFamily="18" charset="0"/>
                          </a:rPr>
                          <m:t>)</m:t>
                        </m:r>
                      </m:e>
                    </m:d>
                  </m:oMath>
                </a14:m>
                <a:r>
                  <a:rPr lang="pt-BR" dirty="0"/>
                  <a:t>.</a:t>
                </a:r>
              </a:p>
            </p:txBody>
          </p:sp>
        </mc:Choice>
        <mc:Fallback xmlns="">
          <p:sp>
            <p:nvSpPr>
              <p:cNvPr id="3" name="Espaço Reservado para Conteúdo 2">
                <a:extLst>
                  <a:ext uri="{FF2B5EF4-FFF2-40B4-BE49-F238E27FC236}">
                    <a16:creationId xmlns:a16="http://schemas.microsoft.com/office/drawing/2014/main" id="{8C0AEE39-1D1E-B813-CD69-1065FC112257}"/>
                  </a:ext>
                </a:extLst>
              </p:cNvPr>
              <p:cNvSpPr>
                <a:spLocks noGrp="1" noRot="1" noChangeAspect="1" noMove="1" noResize="1" noEditPoints="1" noAdjustHandles="1" noChangeArrowheads="1" noChangeShapeType="1" noTextEdit="1"/>
              </p:cNvSpPr>
              <p:nvPr>
                <p:ph idx="1"/>
              </p:nvPr>
            </p:nvSpPr>
            <p:spPr>
              <a:xfrm>
                <a:off x="5206700" y="1825624"/>
                <a:ext cx="6903140" cy="5032375"/>
              </a:xfrm>
              <a:blipFill>
                <a:blip r:embed="rId3"/>
                <a:stretch>
                  <a:fillRect l="-1765" t="-2663" r="-2030"/>
                </a:stretch>
              </a:blipFill>
            </p:spPr>
            <p:txBody>
              <a:bodyPr/>
              <a:lstStyle/>
              <a:p>
                <a:r>
                  <a:rPr lang="pt-BR">
                    <a:noFill/>
                  </a:rPr>
                  <a:t> </a:t>
                </a:r>
              </a:p>
            </p:txBody>
          </p:sp>
        </mc:Fallback>
      </mc:AlternateContent>
      <p:pic>
        <p:nvPicPr>
          <p:cNvPr id="6" name="Picture 3">
            <a:extLst>
              <a:ext uri="{FF2B5EF4-FFF2-40B4-BE49-F238E27FC236}">
                <a16:creationId xmlns="" xmlns:a16="http://schemas.microsoft.com/office/drawing/2014/main" id="{A8606E6C-F082-84E1-E138-6045949FD43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9737" y="2800823"/>
            <a:ext cx="4735694" cy="2190724"/>
          </a:xfrm>
          <a:prstGeom prst="rect">
            <a:avLst/>
          </a:prstGeom>
        </p:spPr>
      </p:pic>
    </p:spTree>
    <p:extLst>
      <p:ext uri="{BB962C8B-B14F-4D97-AF65-F5344CB8AC3E}">
        <p14:creationId xmlns:p14="http://schemas.microsoft.com/office/powerpoint/2010/main" val="382037492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17404</TotalTime>
  <Words>7163</Words>
  <Application>Microsoft Office PowerPoint</Application>
  <PresentationFormat>Widescreen</PresentationFormat>
  <Paragraphs>783</Paragraphs>
  <Slides>56</Slides>
  <Notes>43</Notes>
  <HiddenSlides>0</HiddenSlides>
  <MMClips>0</MMClips>
  <ScaleCrop>false</ScaleCrop>
  <HeadingPairs>
    <vt:vector size="6" baseType="variant">
      <vt:variant>
        <vt:lpstr>Fontes usadas</vt:lpstr>
      </vt:variant>
      <vt:variant>
        <vt:i4>6</vt:i4>
      </vt:variant>
      <vt:variant>
        <vt:lpstr>Tema</vt:lpstr>
      </vt:variant>
      <vt:variant>
        <vt:i4>1</vt:i4>
      </vt:variant>
      <vt:variant>
        <vt:lpstr>Títulos de slides</vt:lpstr>
      </vt:variant>
      <vt:variant>
        <vt:i4>56</vt:i4>
      </vt:variant>
    </vt:vector>
  </HeadingPairs>
  <TitlesOfParts>
    <vt:vector size="63" baseType="lpstr">
      <vt:lpstr>Arial</vt:lpstr>
      <vt:lpstr>Calibri</vt:lpstr>
      <vt:lpstr>Calibri Light</vt:lpstr>
      <vt:lpstr>Cambria Math</vt:lpstr>
      <vt:lpstr>Söhne</vt:lpstr>
      <vt:lpstr>Wingdings</vt:lpstr>
      <vt:lpstr>Office Theme</vt:lpstr>
      <vt:lpstr>T320 - Introdução ao Aprendizado de Máquina II: Redes Neurais Artificiais (Parte II)</vt:lpstr>
      <vt:lpstr>Recapitulando</vt:lpstr>
      <vt:lpstr>Redes neurais artificiais</vt:lpstr>
      <vt:lpstr>Redes neurais artificiais</vt:lpstr>
      <vt:lpstr>Redes neurais artificiais</vt:lpstr>
      <vt:lpstr>Redes neurais artificiais</vt:lpstr>
      <vt:lpstr>Redes neurais artificiais</vt:lpstr>
      <vt:lpstr>Redes neurais artificiais</vt:lpstr>
      <vt:lpstr>Os nós das redes neurais artificiais</vt:lpstr>
      <vt:lpstr>As ligações do nós das redes neurais artificiais</vt:lpstr>
      <vt:lpstr>Funções de ativação</vt:lpstr>
      <vt:lpstr>Funções de ativação</vt:lpstr>
      <vt:lpstr>Função de ativação logística</vt:lpstr>
      <vt:lpstr>Função de ativação logística e sua derivada</vt:lpstr>
      <vt:lpstr>Função de ativação tangente hiperbólica</vt:lpstr>
      <vt:lpstr>Função de ativação tangente hiperbólica e sua derivada</vt:lpstr>
      <vt:lpstr>Apresentação do PowerPoint</vt:lpstr>
      <vt:lpstr>O problema da dissipação do gradiente</vt:lpstr>
      <vt:lpstr>O problema da dissipação do gradiente</vt:lpstr>
      <vt:lpstr>O problema da dissipação do gradiente</vt:lpstr>
      <vt:lpstr>Regra da cadeia</vt:lpstr>
      <vt:lpstr>Regra da cadeia</vt:lpstr>
      <vt:lpstr>O problema da dissipação do gradiente</vt:lpstr>
      <vt:lpstr>O problema da dissipação do gradiente</vt:lpstr>
      <vt:lpstr>Dissipação do gradiente </vt:lpstr>
      <vt:lpstr>Dissipação do gradiente </vt:lpstr>
      <vt:lpstr>Dissipação do gradiente </vt:lpstr>
      <vt:lpstr>Apresentação do PowerPoint</vt:lpstr>
      <vt:lpstr>Função de ativação retificadora</vt:lpstr>
      <vt:lpstr>Função de ativação retificadora</vt:lpstr>
      <vt:lpstr>Função de ativação retificadora</vt:lpstr>
      <vt:lpstr>Variantes da função de ativação retificadora</vt:lpstr>
      <vt:lpstr>Explosão do gradiente </vt:lpstr>
      <vt:lpstr>Explosão do gradiente </vt:lpstr>
      <vt:lpstr>Formas de se minimizar a dissipação e a explosão do gradiente</vt:lpstr>
      <vt:lpstr>Tarefa</vt:lpstr>
      <vt:lpstr>Conectando neurônios</vt:lpstr>
      <vt:lpstr>Conectando neurônios</vt:lpstr>
      <vt:lpstr>Conectando neurônios</vt:lpstr>
      <vt:lpstr>Conectando neurônios</vt:lpstr>
      <vt:lpstr>Conectando neurônios</vt:lpstr>
      <vt:lpstr>Arquiteturas de redes neurais</vt:lpstr>
      <vt:lpstr>Apresentação do PowerPoint</vt:lpstr>
      <vt:lpstr>Aproximação de funções com redes neurais</vt:lpstr>
      <vt:lpstr>Aproximação de funções com redes neurais</vt:lpstr>
      <vt:lpstr>Aproximação de funções com redes neurais</vt:lpstr>
      <vt:lpstr>Aproximação universal de funções em problemas de classificação</vt:lpstr>
      <vt:lpstr>Aproximação universal de funções em problemas de regressão</vt:lpstr>
      <vt:lpstr>Tarefas</vt:lpstr>
      <vt:lpstr>Apresentação do PowerPoint</vt:lpstr>
      <vt:lpstr>Apresentação do PowerPoint</vt:lpstr>
      <vt:lpstr>Apresentação do PowerPoint</vt:lpstr>
      <vt:lpstr>Apresentação do PowerPoint</vt:lpstr>
      <vt:lpstr>O problema da dissipação do gradiente</vt:lpstr>
      <vt:lpstr>Apresentação do PowerPoint</vt:lpstr>
      <vt:lpstr>Apresentação do PowerPoint</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TP555 - Inteligência Artificial e Machine Learning: Classificadores Lineares</dc:title>
  <dc:creator>Felipe Augusto Pereira de Figueiredo</dc:creator>
  <cp:lastModifiedBy>Felipe Augusto Pereira de Figueiredo</cp:lastModifiedBy>
  <cp:revision>1622</cp:revision>
  <dcterms:created xsi:type="dcterms:W3CDTF">2020-04-06T23:46:10Z</dcterms:created>
  <dcterms:modified xsi:type="dcterms:W3CDTF">2025-11-01T02:53:16Z</dcterms:modified>
</cp:coreProperties>
</file>